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5"/>
  </p:notesMasterIdLst>
  <p:handoutMasterIdLst>
    <p:handoutMasterId r:id="rId36"/>
  </p:handoutMasterIdLst>
  <p:sldIdLst>
    <p:sldId id="484" r:id="rId2"/>
    <p:sldId id="842" r:id="rId3"/>
    <p:sldId id="771" r:id="rId4"/>
    <p:sldId id="772" r:id="rId5"/>
    <p:sldId id="849" r:id="rId6"/>
    <p:sldId id="773" r:id="rId7"/>
    <p:sldId id="774" r:id="rId8"/>
    <p:sldId id="775" r:id="rId9"/>
    <p:sldId id="777" r:id="rId10"/>
    <p:sldId id="843" r:id="rId11"/>
    <p:sldId id="844" r:id="rId12"/>
    <p:sldId id="845" r:id="rId13"/>
    <p:sldId id="846" r:id="rId14"/>
    <p:sldId id="821" r:id="rId15"/>
    <p:sldId id="847" r:id="rId16"/>
    <p:sldId id="848" r:id="rId17"/>
    <p:sldId id="827" r:id="rId18"/>
    <p:sldId id="794" r:id="rId19"/>
    <p:sldId id="831" r:id="rId20"/>
    <p:sldId id="795" r:id="rId21"/>
    <p:sldId id="832" r:id="rId22"/>
    <p:sldId id="834" r:id="rId23"/>
    <p:sldId id="850" r:id="rId24"/>
    <p:sldId id="836" r:id="rId25"/>
    <p:sldId id="868" r:id="rId26"/>
    <p:sldId id="869" r:id="rId27"/>
    <p:sldId id="870" r:id="rId28"/>
    <p:sldId id="840" r:id="rId29"/>
    <p:sldId id="841" r:id="rId30"/>
    <p:sldId id="796" r:id="rId31"/>
    <p:sldId id="866" r:id="rId32"/>
    <p:sldId id="867" r:id="rId33"/>
    <p:sldId id="738" r:id="rId3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99CC"/>
    <a:srgbClr val="66CCFF"/>
    <a:srgbClr val="FFFFCC"/>
    <a:srgbClr val="800080"/>
    <a:srgbClr val="FF9900"/>
    <a:srgbClr val="E46C0A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3379" autoAdjust="0"/>
    <p:restoredTop sz="99824" autoAdjust="0"/>
  </p:normalViewPr>
  <p:slideViewPr>
    <p:cSldViewPr>
      <p:cViewPr varScale="1">
        <p:scale>
          <a:sx n="73" d="100"/>
          <a:sy n="73" d="100"/>
        </p:scale>
        <p:origin x="-192" y="-96"/>
      </p:cViewPr>
      <p:guideLst>
        <p:guide orient="horz" pos="2160"/>
        <p:guide pos="53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486"/>
    </p:cViewPr>
  </p:sorterViewPr>
  <p:notesViewPr>
    <p:cSldViewPr>
      <p:cViewPr>
        <p:scale>
          <a:sx n="110" d="100"/>
          <a:sy n="110" d="100"/>
        </p:scale>
        <p:origin x="-1344" y="66"/>
      </p:cViewPr>
      <p:guideLst>
        <p:guide orient="horz" pos="3125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EE6ACB-674B-440E-BD7F-9214E2DCB0CB}" type="doc">
      <dgm:prSet loTypeId="urn:microsoft.com/office/officeart/2005/8/layout/radial2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4F606F9-5157-43BE-BB77-BA98C3F48221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Gaji</a:t>
          </a:r>
          <a:r>
            <a: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i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Single Point</a:t>
          </a:r>
          <a:endParaRPr lang="en-US" b="1" i="1" dirty="0">
            <a:solidFill>
              <a:schemeClr val="bg1">
                <a:lumMod val="9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5D9CE27E-5832-4FCD-BAE0-DC434537B990}" type="parTrans" cxnId="{45BD3CE9-EB5C-4043-AED9-F89AC8F6F75E}">
      <dgm:prSet/>
      <dgm:spPr/>
      <dgm:t>
        <a:bodyPr/>
        <a:lstStyle/>
        <a:p>
          <a:endParaRPr lang="en-US"/>
        </a:p>
      </dgm:t>
    </dgm:pt>
    <dgm:pt modelId="{C3CBCDA5-6941-43BE-82EF-1618FE927059}" type="sibTrans" cxnId="{45BD3CE9-EB5C-4043-AED9-F89AC8F6F75E}">
      <dgm:prSet/>
      <dgm:spPr/>
      <dgm:t>
        <a:bodyPr/>
        <a:lstStyle/>
        <a:p>
          <a:endParaRPr lang="en-US"/>
        </a:p>
      </dgm:t>
    </dgm:pt>
    <dgm:pt modelId="{58539C61-A821-4378-97BA-7B1E5FCA6608}">
      <dgm:prSet phldrT="[Text]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b="1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Gaji</a:t>
          </a:r>
          <a:r>
            <a: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 Minimum-</a:t>
          </a:r>
          <a:r>
            <a:rPr lang="en-US" b="1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Maksimum</a:t>
          </a:r>
          <a:endParaRPr lang="en-US" b="1" dirty="0">
            <a:solidFill>
              <a:schemeClr val="bg1">
                <a:lumMod val="9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2AE58113-EA50-4589-A735-F280EE2D0E52}" type="parTrans" cxnId="{FE783D69-FE61-4A8F-8325-A0A8BDA1430E}">
      <dgm:prSet/>
      <dgm:spPr/>
      <dgm:t>
        <a:bodyPr/>
        <a:lstStyle/>
        <a:p>
          <a:endParaRPr lang="en-US"/>
        </a:p>
      </dgm:t>
    </dgm:pt>
    <dgm:pt modelId="{CE119331-CF2A-49F0-93F1-1E64B27CAB29}" type="sibTrans" cxnId="{FE783D69-FE61-4A8F-8325-A0A8BDA1430E}">
      <dgm:prSet/>
      <dgm:spPr/>
      <dgm:t>
        <a:bodyPr/>
        <a:lstStyle/>
        <a:p>
          <a:endParaRPr lang="en-US"/>
        </a:p>
      </dgm:t>
    </dgm:pt>
    <dgm:pt modelId="{4C6C5C77-3B26-4C98-B9CA-13598ECA9C26}">
      <dgm:prSet phldrT="[Text]"/>
      <dgm:spPr/>
      <dgm:t>
        <a:bodyPr/>
        <a:lstStyle/>
        <a:p>
          <a:r>
            <a:rPr lang="en-US" b="1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Gaji</a:t>
          </a:r>
          <a:r>
            <a:rPr lang="en-US" b="1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b="1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Sebaris</a:t>
          </a:r>
          <a:endParaRPr lang="en-US" b="1" dirty="0">
            <a:solidFill>
              <a:schemeClr val="bg1">
                <a:lumMod val="9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38414CF-DE1F-4113-8C7A-5A47BCBD729F}" type="parTrans" cxnId="{271B30BE-DFA5-47DB-8E46-BB99B5A83D98}">
      <dgm:prSet/>
      <dgm:spPr/>
      <dgm:t>
        <a:bodyPr/>
        <a:lstStyle/>
        <a:p>
          <a:endParaRPr lang="en-US"/>
        </a:p>
      </dgm:t>
    </dgm:pt>
    <dgm:pt modelId="{85256E5E-72EF-4645-8D77-1FED00CF2F6C}" type="sibTrans" cxnId="{271B30BE-DFA5-47DB-8E46-BB99B5A83D98}">
      <dgm:prSet/>
      <dgm:spPr/>
      <dgm:t>
        <a:bodyPr/>
        <a:lstStyle/>
        <a:p>
          <a:endParaRPr lang="en-US"/>
        </a:p>
      </dgm:t>
    </dgm:pt>
    <dgm:pt modelId="{5410A354-7BC0-4285-87DF-2F3D5EEC5247}" type="pres">
      <dgm:prSet presAssocID="{BBEE6ACB-674B-440E-BD7F-9214E2DCB0C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DFCAD5-D2AA-4769-A6FD-3E99FD663B5A}" type="pres">
      <dgm:prSet presAssocID="{BBEE6ACB-674B-440E-BD7F-9214E2DCB0CB}" presName="cycle" presStyleCnt="0"/>
      <dgm:spPr/>
    </dgm:pt>
    <dgm:pt modelId="{74A37A1A-A86C-4F72-98B3-0BA4DCA7597E}" type="pres">
      <dgm:prSet presAssocID="{BBEE6ACB-674B-440E-BD7F-9214E2DCB0CB}" presName="centerShape" presStyleCnt="0"/>
      <dgm:spPr/>
    </dgm:pt>
    <dgm:pt modelId="{988E119D-07BF-455B-BE68-76EB837D5F45}" type="pres">
      <dgm:prSet presAssocID="{BBEE6ACB-674B-440E-BD7F-9214E2DCB0CB}" presName="connSite" presStyleLbl="node1" presStyleIdx="0" presStyleCnt="4"/>
      <dgm:spPr/>
    </dgm:pt>
    <dgm:pt modelId="{D20E2B3A-6B9B-47C8-BBDC-63D1E7CA6597}" type="pres">
      <dgm:prSet presAssocID="{BBEE6ACB-674B-440E-BD7F-9214E2DCB0CB}" presName="visible" presStyleLbl="node1" presStyleIdx="0" presStyleCnt="4"/>
      <dgm:spPr/>
    </dgm:pt>
    <dgm:pt modelId="{B21E67D1-30C0-4E74-AFD6-24C9417872B4}" type="pres">
      <dgm:prSet presAssocID="{5D9CE27E-5832-4FCD-BAE0-DC434537B990}" presName="Name25" presStyleLbl="parChTrans1D1" presStyleIdx="0" presStyleCnt="3"/>
      <dgm:spPr/>
      <dgm:t>
        <a:bodyPr/>
        <a:lstStyle/>
        <a:p>
          <a:endParaRPr lang="en-US"/>
        </a:p>
      </dgm:t>
    </dgm:pt>
    <dgm:pt modelId="{28D36E4A-A259-46EA-9094-92080F18C68B}" type="pres">
      <dgm:prSet presAssocID="{34F606F9-5157-43BE-BB77-BA98C3F48221}" presName="node" presStyleCnt="0"/>
      <dgm:spPr/>
    </dgm:pt>
    <dgm:pt modelId="{670253D8-3C59-49D9-8E8C-203901424524}" type="pres">
      <dgm:prSet presAssocID="{34F606F9-5157-43BE-BB77-BA98C3F48221}" presName="parentNode" presStyleLbl="node1" presStyleIdx="1" presStyleCnt="4" custScaleX="152847" custScaleY="122515" custLinFactNeighborX="21283" custLinFactNeighborY="67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01FB7-3EE1-42F1-9C05-565BF7D3D53F}" type="pres">
      <dgm:prSet presAssocID="{34F606F9-5157-43BE-BB77-BA98C3F4822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0DDC5-3DE5-443F-ABB7-C3508DBD4E05}" type="pres">
      <dgm:prSet presAssocID="{2AE58113-EA50-4589-A735-F280EE2D0E52}" presName="Name25" presStyleLbl="parChTrans1D1" presStyleIdx="1" presStyleCnt="3"/>
      <dgm:spPr/>
      <dgm:t>
        <a:bodyPr/>
        <a:lstStyle/>
        <a:p>
          <a:endParaRPr lang="en-US"/>
        </a:p>
      </dgm:t>
    </dgm:pt>
    <dgm:pt modelId="{5C0E90B6-B5CD-45D6-A6DA-07A6F5A85F9B}" type="pres">
      <dgm:prSet presAssocID="{58539C61-A821-4378-97BA-7B1E5FCA6608}" presName="node" presStyleCnt="0"/>
      <dgm:spPr/>
    </dgm:pt>
    <dgm:pt modelId="{BFFEFADE-5D99-4E4A-AA23-732C38E117F9}" type="pres">
      <dgm:prSet presAssocID="{58539C61-A821-4378-97BA-7B1E5FCA6608}" presName="parentNode" presStyleLbl="node1" presStyleIdx="2" presStyleCnt="4" custScaleX="125044" custScaleY="112419" custLinFactX="17694" custLinFactNeighborX="100000" custLinFactNeighborY="-800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196AB-3B00-4331-8130-136E377C47D3}" type="pres">
      <dgm:prSet presAssocID="{58539C61-A821-4378-97BA-7B1E5FCA6608}" presName="childNode" presStyleLbl="revTx" presStyleIdx="0" presStyleCnt="0">
        <dgm:presLayoutVars>
          <dgm:bulletEnabled val="1"/>
        </dgm:presLayoutVars>
      </dgm:prSet>
      <dgm:spPr/>
    </dgm:pt>
    <dgm:pt modelId="{146488AE-3332-4ED4-BDE7-38B4734584F6}" type="pres">
      <dgm:prSet presAssocID="{338414CF-DE1F-4113-8C7A-5A47BCBD729F}" presName="Name25" presStyleLbl="parChTrans1D1" presStyleIdx="2" presStyleCnt="3"/>
      <dgm:spPr/>
      <dgm:t>
        <a:bodyPr/>
        <a:lstStyle/>
        <a:p>
          <a:endParaRPr lang="en-US"/>
        </a:p>
      </dgm:t>
    </dgm:pt>
    <dgm:pt modelId="{4C2AB6DD-44AB-4A7F-904A-6976F9344149}" type="pres">
      <dgm:prSet presAssocID="{4C6C5C77-3B26-4C98-B9CA-13598ECA9C26}" presName="node" presStyleCnt="0"/>
      <dgm:spPr/>
    </dgm:pt>
    <dgm:pt modelId="{F6036423-1653-45F0-9F66-4A14AA9A2D0F}" type="pres">
      <dgm:prSet presAssocID="{4C6C5C77-3B26-4C98-B9CA-13598ECA9C26}" presName="parentNode" presStyleLbl="node1" presStyleIdx="3" presStyleCnt="4" custScaleX="142912" custScaleY="122883" custLinFactNeighborX="40960" custLinFactNeighborY="-115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11DEF5-107A-468D-8C7D-7CA7B0EAC1F0}" type="pres">
      <dgm:prSet presAssocID="{4C6C5C77-3B26-4C98-B9CA-13598ECA9C2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257A97-5C0E-460A-906B-E82F3487629B}" type="presOf" srcId="{338414CF-DE1F-4113-8C7A-5A47BCBD729F}" destId="{146488AE-3332-4ED4-BDE7-38B4734584F6}" srcOrd="0" destOrd="0" presId="urn:microsoft.com/office/officeart/2005/8/layout/radial2"/>
    <dgm:cxn modelId="{3BE74794-4A40-453A-9FB4-4D67DEC86D91}" type="presOf" srcId="{5D9CE27E-5832-4FCD-BAE0-DC434537B990}" destId="{B21E67D1-30C0-4E74-AFD6-24C9417872B4}" srcOrd="0" destOrd="0" presId="urn:microsoft.com/office/officeart/2005/8/layout/radial2"/>
    <dgm:cxn modelId="{811F41A8-F9C8-4C5D-828D-2CC7F79ABA4F}" type="presOf" srcId="{58539C61-A821-4378-97BA-7B1E5FCA6608}" destId="{BFFEFADE-5D99-4E4A-AA23-732C38E117F9}" srcOrd="0" destOrd="0" presId="urn:microsoft.com/office/officeart/2005/8/layout/radial2"/>
    <dgm:cxn modelId="{7BE447C4-D627-4194-85B8-04D1BECE0C0C}" type="presOf" srcId="{34F606F9-5157-43BE-BB77-BA98C3F48221}" destId="{670253D8-3C59-49D9-8E8C-203901424524}" srcOrd="0" destOrd="0" presId="urn:microsoft.com/office/officeart/2005/8/layout/radial2"/>
    <dgm:cxn modelId="{9DD23CE8-D109-403F-959B-51750B62CAA2}" type="presOf" srcId="{BBEE6ACB-674B-440E-BD7F-9214E2DCB0CB}" destId="{5410A354-7BC0-4285-87DF-2F3D5EEC5247}" srcOrd="0" destOrd="0" presId="urn:microsoft.com/office/officeart/2005/8/layout/radial2"/>
    <dgm:cxn modelId="{FE783D69-FE61-4A8F-8325-A0A8BDA1430E}" srcId="{BBEE6ACB-674B-440E-BD7F-9214E2DCB0CB}" destId="{58539C61-A821-4378-97BA-7B1E5FCA6608}" srcOrd="1" destOrd="0" parTransId="{2AE58113-EA50-4589-A735-F280EE2D0E52}" sibTransId="{CE119331-CF2A-49F0-93F1-1E64B27CAB29}"/>
    <dgm:cxn modelId="{82FBAF30-AF14-4CC1-962B-605A31AB00EE}" type="presOf" srcId="{4C6C5C77-3B26-4C98-B9CA-13598ECA9C26}" destId="{F6036423-1653-45F0-9F66-4A14AA9A2D0F}" srcOrd="0" destOrd="0" presId="urn:microsoft.com/office/officeart/2005/8/layout/radial2"/>
    <dgm:cxn modelId="{271B30BE-DFA5-47DB-8E46-BB99B5A83D98}" srcId="{BBEE6ACB-674B-440E-BD7F-9214E2DCB0CB}" destId="{4C6C5C77-3B26-4C98-B9CA-13598ECA9C26}" srcOrd="2" destOrd="0" parTransId="{338414CF-DE1F-4113-8C7A-5A47BCBD729F}" sibTransId="{85256E5E-72EF-4645-8D77-1FED00CF2F6C}"/>
    <dgm:cxn modelId="{45BD3CE9-EB5C-4043-AED9-F89AC8F6F75E}" srcId="{BBEE6ACB-674B-440E-BD7F-9214E2DCB0CB}" destId="{34F606F9-5157-43BE-BB77-BA98C3F48221}" srcOrd="0" destOrd="0" parTransId="{5D9CE27E-5832-4FCD-BAE0-DC434537B990}" sibTransId="{C3CBCDA5-6941-43BE-82EF-1618FE927059}"/>
    <dgm:cxn modelId="{76D7790C-A001-4806-B29E-34BA540B7D13}" type="presOf" srcId="{2AE58113-EA50-4589-A735-F280EE2D0E52}" destId="{72F0DDC5-3DE5-443F-ABB7-C3508DBD4E05}" srcOrd="0" destOrd="0" presId="urn:microsoft.com/office/officeart/2005/8/layout/radial2"/>
    <dgm:cxn modelId="{7237E2AB-B327-4EA5-ACD5-FDEA0D1BD9F4}" type="presParOf" srcId="{5410A354-7BC0-4285-87DF-2F3D5EEC5247}" destId="{E7DFCAD5-D2AA-4769-A6FD-3E99FD663B5A}" srcOrd="0" destOrd="0" presId="urn:microsoft.com/office/officeart/2005/8/layout/radial2"/>
    <dgm:cxn modelId="{9495081D-C847-481E-A471-82D1EB586343}" type="presParOf" srcId="{E7DFCAD5-D2AA-4769-A6FD-3E99FD663B5A}" destId="{74A37A1A-A86C-4F72-98B3-0BA4DCA7597E}" srcOrd="0" destOrd="0" presId="urn:microsoft.com/office/officeart/2005/8/layout/radial2"/>
    <dgm:cxn modelId="{F986B1D6-3D6D-4ECF-B018-63AFA5067063}" type="presParOf" srcId="{74A37A1A-A86C-4F72-98B3-0BA4DCA7597E}" destId="{988E119D-07BF-455B-BE68-76EB837D5F45}" srcOrd="0" destOrd="0" presId="urn:microsoft.com/office/officeart/2005/8/layout/radial2"/>
    <dgm:cxn modelId="{5806E56B-C8F9-4608-A561-55E7951FC619}" type="presParOf" srcId="{74A37A1A-A86C-4F72-98B3-0BA4DCA7597E}" destId="{D20E2B3A-6B9B-47C8-BBDC-63D1E7CA6597}" srcOrd="1" destOrd="0" presId="urn:microsoft.com/office/officeart/2005/8/layout/radial2"/>
    <dgm:cxn modelId="{A463D509-9CB6-4881-A4D5-D5DFE18923BF}" type="presParOf" srcId="{E7DFCAD5-D2AA-4769-A6FD-3E99FD663B5A}" destId="{B21E67D1-30C0-4E74-AFD6-24C9417872B4}" srcOrd="1" destOrd="0" presId="urn:microsoft.com/office/officeart/2005/8/layout/radial2"/>
    <dgm:cxn modelId="{FF91A1EB-C3E0-4E1C-9BE3-39126F22CF2D}" type="presParOf" srcId="{E7DFCAD5-D2AA-4769-A6FD-3E99FD663B5A}" destId="{28D36E4A-A259-46EA-9094-92080F18C68B}" srcOrd="2" destOrd="0" presId="urn:microsoft.com/office/officeart/2005/8/layout/radial2"/>
    <dgm:cxn modelId="{2F30946F-0E60-41BF-9D3F-E406D46FF5EC}" type="presParOf" srcId="{28D36E4A-A259-46EA-9094-92080F18C68B}" destId="{670253D8-3C59-49D9-8E8C-203901424524}" srcOrd="0" destOrd="0" presId="urn:microsoft.com/office/officeart/2005/8/layout/radial2"/>
    <dgm:cxn modelId="{94298BE3-1E60-49D8-AFA0-6E27762E1578}" type="presParOf" srcId="{28D36E4A-A259-46EA-9094-92080F18C68B}" destId="{15501FB7-3EE1-42F1-9C05-565BF7D3D53F}" srcOrd="1" destOrd="0" presId="urn:microsoft.com/office/officeart/2005/8/layout/radial2"/>
    <dgm:cxn modelId="{06CECF45-B61C-432C-ADDE-556F69F61E12}" type="presParOf" srcId="{E7DFCAD5-D2AA-4769-A6FD-3E99FD663B5A}" destId="{72F0DDC5-3DE5-443F-ABB7-C3508DBD4E05}" srcOrd="3" destOrd="0" presId="urn:microsoft.com/office/officeart/2005/8/layout/radial2"/>
    <dgm:cxn modelId="{88F949D9-ED71-44FE-AD46-B6917723DE1F}" type="presParOf" srcId="{E7DFCAD5-D2AA-4769-A6FD-3E99FD663B5A}" destId="{5C0E90B6-B5CD-45D6-A6DA-07A6F5A85F9B}" srcOrd="4" destOrd="0" presId="urn:microsoft.com/office/officeart/2005/8/layout/radial2"/>
    <dgm:cxn modelId="{34913D6C-BDB0-4E9D-83B2-D992F41BC3E5}" type="presParOf" srcId="{5C0E90B6-B5CD-45D6-A6DA-07A6F5A85F9B}" destId="{BFFEFADE-5D99-4E4A-AA23-732C38E117F9}" srcOrd="0" destOrd="0" presId="urn:microsoft.com/office/officeart/2005/8/layout/radial2"/>
    <dgm:cxn modelId="{00335E61-5F94-481A-8270-FD2FD528E7EA}" type="presParOf" srcId="{5C0E90B6-B5CD-45D6-A6DA-07A6F5A85F9B}" destId="{D2B196AB-3B00-4331-8130-136E377C47D3}" srcOrd="1" destOrd="0" presId="urn:microsoft.com/office/officeart/2005/8/layout/radial2"/>
    <dgm:cxn modelId="{7DD42224-520B-438E-BEA8-842D05E2E108}" type="presParOf" srcId="{E7DFCAD5-D2AA-4769-A6FD-3E99FD663B5A}" destId="{146488AE-3332-4ED4-BDE7-38B4734584F6}" srcOrd="5" destOrd="0" presId="urn:microsoft.com/office/officeart/2005/8/layout/radial2"/>
    <dgm:cxn modelId="{8FE36B7B-A3D6-4139-9BBD-3B52C790E2FE}" type="presParOf" srcId="{E7DFCAD5-D2AA-4769-A6FD-3E99FD663B5A}" destId="{4C2AB6DD-44AB-4A7F-904A-6976F9344149}" srcOrd="6" destOrd="0" presId="urn:microsoft.com/office/officeart/2005/8/layout/radial2"/>
    <dgm:cxn modelId="{341C3F14-8F63-49D3-B35E-9C661B1615BF}" type="presParOf" srcId="{4C2AB6DD-44AB-4A7F-904A-6976F9344149}" destId="{F6036423-1653-45F0-9F66-4A14AA9A2D0F}" srcOrd="0" destOrd="0" presId="urn:microsoft.com/office/officeart/2005/8/layout/radial2"/>
    <dgm:cxn modelId="{4571D0D5-5406-44A3-BB0A-BBBF5F4B4D19}" type="presParOf" srcId="{4C2AB6DD-44AB-4A7F-904A-6976F9344149}" destId="{A211DEF5-107A-468D-8C7D-7CA7B0EAC1F0}" srcOrd="1" destOrd="0" presId="urn:microsoft.com/office/officeart/2005/8/layout/radial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FA88EF-24C3-4B47-84E6-737B64E721E9}" type="doc">
      <dgm:prSet loTypeId="urn:microsoft.com/office/officeart/2005/8/layout/radial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912A99B-7560-4C32-8DD2-EFE5F4AAFF3E}">
      <dgm:prSet phldrT="[Text]" custT="1"/>
      <dgm:spPr/>
      <dgm:t>
        <a:bodyPr/>
        <a:lstStyle/>
        <a:p>
          <a:r>
            <a:rPr lang="en-US" sz="2200" b="1" dirty="0" smtClean="0">
              <a:latin typeface="Arial Rounded MT Bold" pitchFamily="34" charset="0"/>
              <a:cs typeface="Arial" pitchFamily="34" charset="0"/>
            </a:rPr>
            <a:t>PRINSIP SARAAN</a:t>
          </a:r>
          <a:endParaRPr lang="en-US" sz="2200" b="1" dirty="0">
            <a:latin typeface="Arial Rounded MT Bold" pitchFamily="34" charset="0"/>
            <a:cs typeface="Arial" pitchFamily="34" charset="0"/>
          </a:endParaRPr>
        </a:p>
      </dgm:t>
    </dgm:pt>
    <dgm:pt modelId="{3B754FCE-B0B8-40B3-83A2-10FA169748AB}" type="parTrans" cxnId="{21A1DE5C-0E7D-4706-8969-B8B667C30121}">
      <dgm:prSet/>
      <dgm:spPr/>
      <dgm:t>
        <a:bodyPr/>
        <a:lstStyle/>
        <a:p>
          <a:endParaRPr lang="en-US"/>
        </a:p>
      </dgm:t>
    </dgm:pt>
    <dgm:pt modelId="{43C931FA-FBF6-46A4-BBE2-55032FCFC35D}" type="sibTrans" cxnId="{21A1DE5C-0E7D-4706-8969-B8B667C30121}">
      <dgm:prSet/>
      <dgm:spPr/>
      <dgm:t>
        <a:bodyPr/>
        <a:lstStyle/>
        <a:p>
          <a:endParaRPr lang="en-US"/>
        </a:p>
      </dgm:t>
    </dgm:pt>
    <dgm:pt modelId="{C82AF3DE-B0E0-4FA9-B4D6-A25C151E6B0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s-MY" sz="2200" b="1" dirty="0" smtClean="0">
              <a:latin typeface="Arial Rounded MT Bold" pitchFamily="34" charset="0"/>
              <a:cs typeface="Arial" pitchFamily="34" charset="0"/>
            </a:rPr>
            <a:t>Gaji Pokok  Dengan Komponen Berubah</a:t>
          </a:r>
        </a:p>
      </dgm:t>
    </dgm:pt>
    <dgm:pt modelId="{CA917547-0F06-4C1F-97AF-FB12ABF4EEF5}" type="parTrans" cxnId="{FF5580AA-40A8-4769-95D3-D64A1472A7E8}">
      <dgm:prSet/>
      <dgm:spPr/>
      <dgm:t>
        <a:bodyPr/>
        <a:lstStyle/>
        <a:p>
          <a:endParaRPr lang="en-US"/>
        </a:p>
      </dgm:t>
    </dgm:pt>
    <dgm:pt modelId="{82D24C84-48D8-435D-AB86-AF8DFB33ED26}" type="sibTrans" cxnId="{FF5580AA-40A8-4769-95D3-D64A1472A7E8}">
      <dgm:prSet/>
      <dgm:spPr/>
      <dgm:t>
        <a:bodyPr/>
        <a:lstStyle/>
        <a:p>
          <a:endParaRPr lang="en-US"/>
        </a:p>
      </dgm:t>
    </dgm:pt>
    <dgm:pt modelId="{BEAA49E2-A81B-4445-8683-BF5CEBF9681C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s-MY" sz="2200" b="1" dirty="0" smtClean="0">
              <a:latin typeface="Arial Rounded MT Bold" pitchFamily="34" charset="0"/>
              <a:cs typeface="Arial" pitchFamily="34" charset="0"/>
            </a:rPr>
            <a:t>Kadar Upah Untuk Kerja</a:t>
          </a:r>
          <a:endParaRPr lang="en-US" sz="2200" b="1" dirty="0" smtClean="0">
            <a:latin typeface="Arial Rounded MT Bold" pitchFamily="34" charset="0"/>
            <a:cs typeface="Arial" pitchFamily="34" charset="0"/>
          </a:endParaRPr>
        </a:p>
      </dgm:t>
    </dgm:pt>
    <dgm:pt modelId="{87D20722-B476-41C6-ADC4-7FB545887D28}" type="parTrans" cxnId="{B40B5DE6-15F4-4FDD-86EE-4903DAFA1D55}">
      <dgm:prSet/>
      <dgm:spPr/>
      <dgm:t>
        <a:bodyPr/>
        <a:lstStyle/>
        <a:p>
          <a:endParaRPr lang="en-US"/>
        </a:p>
      </dgm:t>
    </dgm:pt>
    <dgm:pt modelId="{09500F66-3A89-4E2C-BBA6-27B9D9341399}" type="sibTrans" cxnId="{B40B5DE6-15F4-4FDD-86EE-4903DAFA1D55}">
      <dgm:prSet/>
      <dgm:spPr/>
      <dgm:t>
        <a:bodyPr/>
        <a:lstStyle/>
        <a:p>
          <a:endParaRPr lang="en-US"/>
        </a:p>
      </dgm:t>
    </dgm:pt>
    <dgm:pt modelId="{F56DB4CC-5D9F-4F36-B09B-1EA3093C1C3C}">
      <dgm:prSet custT="1"/>
      <dgm:spPr/>
      <dgm:t>
        <a:bodyPr/>
        <a:lstStyle/>
        <a:p>
          <a:r>
            <a:rPr lang="ms-MY" sz="2200" b="1" dirty="0" smtClean="0">
              <a:latin typeface="Arial Rounded MT Bold" pitchFamily="34" charset="0"/>
              <a:cs typeface="Arial" pitchFamily="34" charset="0"/>
            </a:rPr>
            <a:t>Kelayakan Masuk &amp; Latihan</a:t>
          </a:r>
          <a:endParaRPr lang="ms-MY" sz="2200" b="1" dirty="0">
            <a:latin typeface="Arial Rounded MT Bold" pitchFamily="34" charset="0"/>
            <a:cs typeface="Arial" pitchFamily="34" charset="0"/>
          </a:endParaRPr>
        </a:p>
      </dgm:t>
    </dgm:pt>
    <dgm:pt modelId="{EB8622D9-30B7-4194-97FC-8891CF23207C}" type="parTrans" cxnId="{2F2BD89A-C14F-4D0C-A8B2-9F03FA09C1FB}">
      <dgm:prSet/>
      <dgm:spPr/>
      <dgm:t>
        <a:bodyPr/>
        <a:lstStyle/>
        <a:p>
          <a:endParaRPr lang="en-US"/>
        </a:p>
      </dgm:t>
    </dgm:pt>
    <dgm:pt modelId="{D02CE13E-6115-4233-8990-CE1FF8C9FA4E}" type="sibTrans" cxnId="{2F2BD89A-C14F-4D0C-A8B2-9F03FA09C1FB}">
      <dgm:prSet/>
      <dgm:spPr/>
      <dgm:t>
        <a:bodyPr/>
        <a:lstStyle/>
        <a:p>
          <a:endParaRPr lang="en-US"/>
        </a:p>
      </dgm:t>
    </dgm:pt>
    <dgm:pt modelId="{4751FAF6-DD87-42C8-AC69-760BF1513EFD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s-MY" sz="2200" b="1" dirty="0" smtClean="0">
              <a:latin typeface="Arial Rounded MT Bold" pitchFamily="34" charset="0"/>
              <a:cs typeface="Arial" pitchFamily="34" charset="0"/>
            </a:rPr>
            <a:t>Relativiti &amp; Pariti</a:t>
          </a:r>
        </a:p>
      </dgm:t>
    </dgm:pt>
    <dgm:pt modelId="{EBFE7B4D-019A-4512-A63C-DCFF2D58C0C3}" type="parTrans" cxnId="{E9BA2598-5EE7-4A32-9A62-F485F72E9A7C}">
      <dgm:prSet/>
      <dgm:spPr/>
      <dgm:t>
        <a:bodyPr/>
        <a:lstStyle/>
        <a:p>
          <a:endParaRPr lang="en-US"/>
        </a:p>
      </dgm:t>
    </dgm:pt>
    <dgm:pt modelId="{FA1A2F98-E72B-4F6A-9263-8CBD568EC766}" type="sibTrans" cxnId="{E9BA2598-5EE7-4A32-9A62-F485F72E9A7C}">
      <dgm:prSet/>
      <dgm:spPr/>
      <dgm:t>
        <a:bodyPr/>
        <a:lstStyle/>
        <a:p>
          <a:endParaRPr lang="en-US"/>
        </a:p>
      </dgm:t>
    </dgm:pt>
    <dgm:pt modelId="{2DFA138B-9C8C-424D-9266-8A104376CA07}" type="pres">
      <dgm:prSet presAssocID="{D6FA88EF-24C3-4B47-84E6-737B64E721E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D795C-2730-403E-A5AE-C5371E2FC5B4}" type="pres">
      <dgm:prSet presAssocID="{0912A99B-7560-4C32-8DD2-EFE5F4AAFF3E}" presName="centerShape" presStyleLbl="node0" presStyleIdx="0" presStyleCnt="1" custScaleX="140941" custScaleY="144574" custLinFactNeighborX="2288"/>
      <dgm:spPr/>
      <dgm:t>
        <a:bodyPr/>
        <a:lstStyle/>
        <a:p>
          <a:endParaRPr lang="en-US"/>
        </a:p>
      </dgm:t>
    </dgm:pt>
    <dgm:pt modelId="{FE91F05D-2731-47BE-91F2-32DB098B2D36}" type="pres">
      <dgm:prSet presAssocID="{CA917547-0F06-4C1F-97AF-FB12ABF4EEF5}" presName="parTrans" presStyleLbl="sibTrans2D1" presStyleIdx="0" presStyleCnt="4"/>
      <dgm:spPr/>
      <dgm:t>
        <a:bodyPr/>
        <a:lstStyle/>
        <a:p>
          <a:endParaRPr lang="en-US"/>
        </a:p>
      </dgm:t>
    </dgm:pt>
    <dgm:pt modelId="{09C52D2C-B038-4057-A9B9-B9907DC0A503}" type="pres">
      <dgm:prSet presAssocID="{CA917547-0F06-4C1F-97AF-FB12ABF4EEF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D09F857-06A9-4F82-A253-493CA9081BFE}" type="pres">
      <dgm:prSet presAssocID="{C82AF3DE-B0E0-4FA9-B4D6-A25C151E6B00}" presName="node" presStyleLbl="node1" presStyleIdx="0" presStyleCnt="4" custScaleX="168462" custScaleY="170437" custRadScaleRad="159814" custRadScaleInc="-137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88F42C-3D28-44D2-B566-2C1A87DD2600}" type="pres">
      <dgm:prSet presAssocID="{87D20722-B476-41C6-ADC4-7FB545887D2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3D9775FA-C357-4898-888E-87B6DB51B411}" type="pres">
      <dgm:prSet presAssocID="{87D20722-B476-41C6-ADC4-7FB545887D2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BBC55B3-A60F-4DDF-BBEF-580E4E307F80}" type="pres">
      <dgm:prSet presAssocID="{BEAA49E2-A81B-4445-8683-BF5CEBF9681C}" presName="node" presStyleLbl="node1" presStyleIdx="1" presStyleCnt="4" custScaleX="183728" custScaleY="170437" custRadScaleRad="173466" custRadScaleInc="-60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5A60C-8391-4BDB-9816-89E96FCDEB75}" type="pres">
      <dgm:prSet presAssocID="{EB8622D9-30B7-4194-97FC-8891CF23207C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77D73E5-140D-4D70-B9A7-8D04AAEB28F4}" type="pres">
      <dgm:prSet presAssocID="{EB8622D9-30B7-4194-97FC-8891CF23207C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7700A24-1B90-4A12-8C5C-5E2791E60EFF}" type="pres">
      <dgm:prSet presAssocID="{F56DB4CC-5D9F-4F36-B09B-1EA3093C1C3C}" presName="node" presStyleLbl="node1" presStyleIdx="2" presStyleCnt="4" custScaleX="168462" custScaleY="170437" custRadScaleRad="157504" custRadScaleInc="-135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C1DA7-3DAF-454B-BB35-2B1A3A932E9B}" type="pres">
      <dgm:prSet presAssocID="{EBFE7B4D-019A-4512-A63C-DCFF2D58C0C3}" presName="parTrans" presStyleLbl="sibTrans2D1" presStyleIdx="3" presStyleCnt="4"/>
      <dgm:spPr/>
      <dgm:t>
        <a:bodyPr/>
        <a:lstStyle/>
        <a:p>
          <a:endParaRPr lang="en-US"/>
        </a:p>
      </dgm:t>
    </dgm:pt>
    <dgm:pt modelId="{7CB218C7-3BC2-473E-BC7E-3FCFEA38ADA4}" type="pres">
      <dgm:prSet presAssocID="{EBFE7B4D-019A-4512-A63C-DCFF2D58C0C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167E60A-570C-4F31-B5C9-591A2C67118D}" type="pres">
      <dgm:prSet presAssocID="{4751FAF6-DD87-42C8-AC69-760BF1513EFD}" presName="node" presStyleLbl="node1" presStyleIdx="3" presStyleCnt="4" custScaleX="168462" custScaleY="170437" custRadScaleRad="147902" custRadScaleInc="-677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023BE-1D7D-40EC-8982-084BB5DAF0A8}" type="presOf" srcId="{CA917547-0F06-4C1F-97AF-FB12ABF4EEF5}" destId="{FE91F05D-2731-47BE-91F2-32DB098B2D36}" srcOrd="0" destOrd="0" presId="urn:microsoft.com/office/officeart/2005/8/layout/radial5"/>
    <dgm:cxn modelId="{ABC69D5B-4451-4E69-8626-8B1EC2D7F692}" type="presOf" srcId="{F56DB4CC-5D9F-4F36-B09B-1EA3093C1C3C}" destId="{67700A24-1B90-4A12-8C5C-5E2791E60EFF}" srcOrd="0" destOrd="0" presId="urn:microsoft.com/office/officeart/2005/8/layout/radial5"/>
    <dgm:cxn modelId="{FF5580AA-40A8-4769-95D3-D64A1472A7E8}" srcId="{0912A99B-7560-4C32-8DD2-EFE5F4AAFF3E}" destId="{C82AF3DE-B0E0-4FA9-B4D6-A25C151E6B00}" srcOrd="0" destOrd="0" parTransId="{CA917547-0F06-4C1F-97AF-FB12ABF4EEF5}" sibTransId="{82D24C84-48D8-435D-AB86-AF8DFB33ED26}"/>
    <dgm:cxn modelId="{320870F0-8D63-47C4-B2ED-4363DA03BA77}" type="presOf" srcId="{87D20722-B476-41C6-ADC4-7FB545887D28}" destId="{5F88F42C-3D28-44D2-B566-2C1A87DD2600}" srcOrd="0" destOrd="0" presId="urn:microsoft.com/office/officeart/2005/8/layout/radial5"/>
    <dgm:cxn modelId="{55F0D35C-0D85-4E04-82C5-15C802F09CAB}" type="presOf" srcId="{BEAA49E2-A81B-4445-8683-BF5CEBF9681C}" destId="{3BBC55B3-A60F-4DDF-BBEF-580E4E307F80}" srcOrd="0" destOrd="0" presId="urn:microsoft.com/office/officeart/2005/8/layout/radial5"/>
    <dgm:cxn modelId="{411DD346-7462-4FDE-9E52-9AD32918144B}" type="presOf" srcId="{0912A99B-7560-4C32-8DD2-EFE5F4AAFF3E}" destId="{117D795C-2730-403E-A5AE-C5371E2FC5B4}" srcOrd="0" destOrd="0" presId="urn:microsoft.com/office/officeart/2005/8/layout/radial5"/>
    <dgm:cxn modelId="{71F2A0F2-14E0-4C8A-B91B-5DA379020070}" type="presOf" srcId="{C82AF3DE-B0E0-4FA9-B4D6-A25C151E6B00}" destId="{8D09F857-06A9-4F82-A253-493CA9081BFE}" srcOrd="0" destOrd="0" presId="urn:microsoft.com/office/officeart/2005/8/layout/radial5"/>
    <dgm:cxn modelId="{E9BA2598-5EE7-4A32-9A62-F485F72E9A7C}" srcId="{0912A99B-7560-4C32-8DD2-EFE5F4AAFF3E}" destId="{4751FAF6-DD87-42C8-AC69-760BF1513EFD}" srcOrd="3" destOrd="0" parTransId="{EBFE7B4D-019A-4512-A63C-DCFF2D58C0C3}" sibTransId="{FA1A2F98-E72B-4F6A-9263-8CBD568EC766}"/>
    <dgm:cxn modelId="{1D975486-11F8-4695-8627-6D1F21EC39F5}" type="presOf" srcId="{EB8622D9-30B7-4194-97FC-8891CF23207C}" destId="{50D5A60C-8391-4BDB-9816-89E96FCDEB75}" srcOrd="0" destOrd="0" presId="urn:microsoft.com/office/officeart/2005/8/layout/radial5"/>
    <dgm:cxn modelId="{B40B5DE6-15F4-4FDD-86EE-4903DAFA1D55}" srcId="{0912A99B-7560-4C32-8DD2-EFE5F4AAFF3E}" destId="{BEAA49E2-A81B-4445-8683-BF5CEBF9681C}" srcOrd="1" destOrd="0" parTransId="{87D20722-B476-41C6-ADC4-7FB545887D28}" sibTransId="{09500F66-3A89-4E2C-BBA6-27B9D9341399}"/>
    <dgm:cxn modelId="{ABBE3560-D164-4476-95F1-DD012B256182}" type="presOf" srcId="{D6FA88EF-24C3-4B47-84E6-737B64E721E9}" destId="{2DFA138B-9C8C-424D-9266-8A104376CA07}" srcOrd="0" destOrd="0" presId="urn:microsoft.com/office/officeart/2005/8/layout/radial5"/>
    <dgm:cxn modelId="{B59452F6-B63E-4677-B56D-CC815DDD05FC}" type="presOf" srcId="{EB8622D9-30B7-4194-97FC-8891CF23207C}" destId="{F77D73E5-140D-4D70-B9A7-8D04AAEB28F4}" srcOrd="1" destOrd="0" presId="urn:microsoft.com/office/officeart/2005/8/layout/radial5"/>
    <dgm:cxn modelId="{4E61B632-A722-41CD-865D-8C32A5D990C4}" type="presOf" srcId="{87D20722-B476-41C6-ADC4-7FB545887D28}" destId="{3D9775FA-C357-4898-888E-87B6DB51B411}" srcOrd="1" destOrd="0" presId="urn:microsoft.com/office/officeart/2005/8/layout/radial5"/>
    <dgm:cxn modelId="{2F2BD89A-C14F-4D0C-A8B2-9F03FA09C1FB}" srcId="{0912A99B-7560-4C32-8DD2-EFE5F4AAFF3E}" destId="{F56DB4CC-5D9F-4F36-B09B-1EA3093C1C3C}" srcOrd="2" destOrd="0" parTransId="{EB8622D9-30B7-4194-97FC-8891CF23207C}" sibTransId="{D02CE13E-6115-4233-8990-CE1FF8C9FA4E}"/>
    <dgm:cxn modelId="{DC9AAFC0-8EC0-43EF-9707-95278775D842}" type="presOf" srcId="{EBFE7B4D-019A-4512-A63C-DCFF2D58C0C3}" destId="{C39C1DA7-3DAF-454B-BB35-2B1A3A932E9B}" srcOrd="0" destOrd="0" presId="urn:microsoft.com/office/officeart/2005/8/layout/radial5"/>
    <dgm:cxn modelId="{E3192749-015B-49FE-81FB-8689FCA7D66C}" type="presOf" srcId="{EBFE7B4D-019A-4512-A63C-DCFF2D58C0C3}" destId="{7CB218C7-3BC2-473E-BC7E-3FCFEA38ADA4}" srcOrd="1" destOrd="0" presId="urn:microsoft.com/office/officeart/2005/8/layout/radial5"/>
    <dgm:cxn modelId="{38EECF05-8C23-4130-B0E2-BE026CE7CA26}" type="presOf" srcId="{4751FAF6-DD87-42C8-AC69-760BF1513EFD}" destId="{D167E60A-570C-4F31-B5C9-591A2C67118D}" srcOrd="0" destOrd="0" presId="urn:microsoft.com/office/officeart/2005/8/layout/radial5"/>
    <dgm:cxn modelId="{21A1DE5C-0E7D-4706-8969-B8B667C30121}" srcId="{D6FA88EF-24C3-4B47-84E6-737B64E721E9}" destId="{0912A99B-7560-4C32-8DD2-EFE5F4AAFF3E}" srcOrd="0" destOrd="0" parTransId="{3B754FCE-B0B8-40B3-83A2-10FA169748AB}" sibTransId="{43C931FA-FBF6-46A4-BBE2-55032FCFC35D}"/>
    <dgm:cxn modelId="{51C5E791-B87D-4ABC-A8B9-0DF305ECFFE2}" type="presOf" srcId="{CA917547-0F06-4C1F-97AF-FB12ABF4EEF5}" destId="{09C52D2C-B038-4057-A9B9-B9907DC0A503}" srcOrd="1" destOrd="0" presId="urn:microsoft.com/office/officeart/2005/8/layout/radial5"/>
    <dgm:cxn modelId="{8893CD7B-98D9-4CC3-A655-4233E947E225}" type="presParOf" srcId="{2DFA138B-9C8C-424D-9266-8A104376CA07}" destId="{117D795C-2730-403E-A5AE-C5371E2FC5B4}" srcOrd="0" destOrd="0" presId="urn:microsoft.com/office/officeart/2005/8/layout/radial5"/>
    <dgm:cxn modelId="{2A5D2BE6-EA42-42AB-8F2B-E8700D65E413}" type="presParOf" srcId="{2DFA138B-9C8C-424D-9266-8A104376CA07}" destId="{FE91F05D-2731-47BE-91F2-32DB098B2D36}" srcOrd="1" destOrd="0" presId="urn:microsoft.com/office/officeart/2005/8/layout/radial5"/>
    <dgm:cxn modelId="{A3869DB3-E648-4D7C-A6A4-7432494930DE}" type="presParOf" srcId="{FE91F05D-2731-47BE-91F2-32DB098B2D36}" destId="{09C52D2C-B038-4057-A9B9-B9907DC0A503}" srcOrd="0" destOrd="0" presId="urn:microsoft.com/office/officeart/2005/8/layout/radial5"/>
    <dgm:cxn modelId="{35239F1E-F7F9-42D1-BD50-085B19A1003D}" type="presParOf" srcId="{2DFA138B-9C8C-424D-9266-8A104376CA07}" destId="{8D09F857-06A9-4F82-A253-493CA9081BFE}" srcOrd="2" destOrd="0" presId="urn:microsoft.com/office/officeart/2005/8/layout/radial5"/>
    <dgm:cxn modelId="{4E32A7AE-8DE7-4CEE-A358-D5C1941D4322}" type="presParOf" srcId="{2DFA138B-9C8C-424D-9266-8A104376CA07}" destId="{5F88F42C-3D28-44D2-B566-2C1A87DD2600}" srcOrd="3" destOrd="0" presId="urn:microsoft.com/office/officeart/2005/8/layout/radial5"/>
    <dgm:cxn modelId="{453E2A87-B48A-4EE6-9FD1-DF4168338C8E}" type="presParOf" srcId="{5F88F42C-3D28-44D2-B566-2C1A87DD2600}" destId="{3D9775FA-C357-4898-888E-87B6DB51B411}" srcOrd="0" destOrd="0" presId="urn:microsoft.com/office/officeart/2005/8/layout/radial5"/>
    <dgm:cxn modelId="{B95B46D7-FBD3-4084-B8B2-F9D91CE6EB8C}" type="presParOf" srcId="{2DFA138B-9C8C-424D-9266-8A104376CA07}" destId="{3BBC55B3-A60F-4DDF-BBEF-580E4E307F80}" srcOrd="4" destOrd="0" presId="urn:microsoft.com/office/officeart/2005/8/layout/radial5"/>
    <dgm:cxn modelId="{8B5E54E7-0C1D-4834-91A1-332E869B610F}" type="presParOf" srcId="{2DFA138B-9C8C-424D-9266-8A104376CA07}" destId="{50D5A60C-8391-4BDB-9816-89E96FCDEB75}" srcOrd="5" destOrd="0" presId="urn:microsoft.com/office/officeart/2005/8/layout/radial5"/>
    <dgm:cxn modelId="{209ACBA2-E65A-4B73-B400-B5FC76965C72}" type="presParOf" srcId="{50D5A60C-8391-4BDB-9816-89E96FCDEB75}" destId="{F77D73E5-140D-4D70-B9A7-8D04AAEB28F4}" srcOrd="0" destOrd="0" presId="urn:microsoft.com/office/officeart/2005/8/layout/radial5"/>
    <dgm:cxn modelId="{0F29E17E-757C-4791-A5E0-6527A93290A1}" type="presParOf" srcId="{2DFA138B-9C8C-424D-9266-8A104376CA07}" destId="{67700A24-1B90-4A12-8C5C-5E2791E60EFF}" srcOrd="6" destOrd="0" presId="urn:microsoft.com/office/officeart/2005/8/layout/radial5"/>
    <dgm:cxn modelId="{0A8138D8-EA15-4AC9-985C-3FF1822F3A0B}" type="presParOf" srcId="{2DFA138B-9C8C-424D-9266-8A104376CA07}" destId="{C39C1DA7-3DAF-454B-BB35-2B1A3A932E9B}" srcOrd="7" destOrd="0" presId="urn:microsoft.com/office/officeart/2005/8/layout/radial5"/>
    <dgm:cxn modelId="{C695BB7A-338A-4904-9E6F-7386493DD82B}" type="presParOf" srcId="{C39C1DA7-3DAF-454B-BB35-2B1A3A932E9B}" destId="{7CB218C7-3BC2-473E-BC7E-3FCFEA38ADA4}" srcOrd="0" destOrd="0" presId="urn:microsoft.com/office/officeart/2005/8/layout/radial5"/>
    <dgm:cxn modelId="{0DADB90E-7F68-48EF-A026-FE142356D3B6}" type="presParOf" srcId="{2DFA138B-9C8C-424D-9266-8A104376CA07}" destId="{D167E60A-570C-4F31-B5C9-591A2C67118D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C9F8D6-E01C-43A3-B5B2-CA091E18136A}" type="doc">
      <dgm:prSet loTypeId="urn:microsoft.com/office/officeart/2005/8/layout/hierarchy3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BFA4CD-D05B-45D3-9E9E-FE1A20C094F8}">
      <dgm:prSet phldrT="[Text]" custT="1"/>
      <dgm:spPr/>
      <dgm:t>
        <a:bodyPr/>
        <a:lstStyle/>
        <a:p>
          <a:r>
            <a:rPr lang="ms-MY" sz="2400" b="1" dirty="0" smtClean="0">
              <a:ln w="3175"/>
              <a:solidFill>
                <a:schemeClr val="bg1"/>
              </a:solidFill>
              <a:latin typeface="Arial" pitchFamily="34" charset="0"/>
              <a:cs typeface="Arial" pitchFamily="34" charset="0"/>
            </a:rPr>
            <a:t>PRINSIP PEMINDAHAN GAJI  </a:t>
          </a:r>
          <a:endParaRPr lang="en-US" sz="2400" dirty="0">
            <a:solidFill>
              <a:schemeClr val="bg1"/>
            </a:solidFill>
          </a:endParaRPr>
        </a:p>
      </dgm:t>
    </dgm:pt>
    <dgm:pt modelId="{79081B07-D533-460D-B1AF-F9A00BC25DC2}" type="parTrans" cxnId="{13DC18F9-8394-4EAD-8F7C-B5474D32447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0FF19EF-FE30-4C17-A8C5-C9A8E2D2E378}" type="sibTrans" cxnId="{13DC18F9-8394-4EAD-8F7C-B5474D32447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4903B9D1-752D-4AC7-87BC-10DB5E3DAFE8}">
      <dgm:prSet phldrT="[Text]" custT="1"/>
      <dgm:spPr>
        <a:solidFill>
          <a:schemeClr val="l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algn="ctr"/>
          <a:r>
            <a:rPr lang="ms-MY" sz="2000" b="1" cap="none" spc="0" dirty="0" smtClean="0">
              <a:ln w="1905"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Tertinggi berhampiran tidak kurang daripada satu Pergerakan Gaji Biasa (PGB).</a:t>
          </a:r>
          <a:endParaRPr lang="en-US" sz="2000" b="1" cap="none" spc="0" dirty="0">
            <a:ln w="1905"/>
            <a:solidFill>
              <a:schemeClr val="bg1"/>
            </a:solidFill>
            <a:effectLst/>
          </a:endParaRPr>
        </a:p>
      </dgm:t>
    </dgm:pt>
    <dgm:pt modelId="{721BA5ED-00AF-45B4-9AB1-9A5440FBBC77}" type="parTrans" cxnId="{C7BB0B19-201C-46E7-8997-627F66B6AA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0C9DEB8-5364-4420-9EDD-7E8448B94F1C}" type="sibTrans" cxnId="{C7BB0B19-201C-46E7-8997-627F66B6AA52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12CC8086-57A0-4950-9560-033F1771A9E3}">
      <dgm:prSet phldrT="[Text]" custT="1"/>
      <dgm:spPr/>
      <dgm:t>
        <a:bodyPr/>
        <a:lstStyle/>
        <a:p>
          <a:r>
            <a:rPr lang="ms-MY" sz="2400" b="1" dirty="0" smtClean="0">
              <a:ln/>
              <a:solidFill>
                <a:schemeClr val="bg1"/>
              </a:solidFill>
              <a:latin typeface="Arial" pitchFamily="34" charset="0"/>
              <a:cs typeface="Arial" pitchFamily="34" charset="0"/>
            </a:rPr>
            <a:t>KAEDAH PEMINDAHAN GAJI</a:t>
          </a:r>
          <a:endParaRPr lang="en-US" sz="2400" dirty="0">
            <a:solidFill>
              <a:schemeClr val="bg1"/>
            </a:solidFill>
          </a:endParaRPr>
        </a:p>
      </dgm:t>
    </dgm:pt>
    <dgm:pt modelId="{422CCD6C-338B-454B-BBC9-505FF5397A6E}" type="parTrans" cxnId="{B62B1C38-8A5A-46DB-B0D6-6052AFFCE3D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07D6E33D-974C-4EDE-ACA3-CC2C83CAFBB7}" type="sibTrans" cxnId="{B62B1C38-8A5A-46DB-B0D6-6052AFFCE3D9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EF10193C-AC86-49F0-9FF0-C5E4741CB701}">
      <dgm:prSet phldrT="[Text]" custT="1"/>
      <dgm:spPr>
        <a:solidFill>
          <a:schemeClr val="lt1">
            <a:hueOff val="0"/>
            <a:satOff val="0"/>
            <a:lumOff val="0"/>
            <a:alpha val="40000"/>
          </a:schemeClr>
        </a:solidFill>
      </dgm:spPr>
      <dgm:t>
        <a:bodyPr/>
        <a:lstStyle/>
        <a:p>
          <a:pPr algn="ctr"/>
          <a:r>
            <a:rPr lang="ms-MY" sz="2000" b="1" cap="none" spc="0" dirty="0" smtClean="0">
              <a:ln w="1905"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Dipindahkan kepada matagaji yang sama atau tertinggi berhampiran tidak kurang daripada satu PGB.</a:t>
          </a:r>
          <a:endParaRPr lang="en-US" sz="2000" b="1" cap="none" spc="0" dirty="0">
            <a:ln w="1905"/>
            <a:solidFill>
              <a:schemeClr val="bg1"/>
            </a:solidFill>
            <a:effectLst/>
          </a:endParaRPr>
        </a:p>
      </dgm:t>
    </dgm:pt>
    <dgm:pt modelId="{D009B0E6-58DB-49DF-8CBC-2E9587D6EA89}" type="parTrans" cxnId="{FF36DA47-4BAA-433C-8EB4-20B4F916E8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FE9D79C2-6FB9-4606-8F17-53FA6322F849}" type="sibTrans" cxnId="{FF36DA47-4BAA-433C-8EB4-20B4F916E8EE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A763623D-C18F-4264-A192-BD72C30F9212}" type="pres">
      <dgm:prSet presAssocID="{0CC9F8D6-E01C-43A3-B5B2-CA091E1813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BF3B609-6A0A-448D-8405-5093CE7EE319}" type="pres">
      <dgm:prSet presAssocID="{87BFA4CD-D05B-45D3-9E9E-FE1A20C094F8}" presName="root" presStyleCnt="0"/>
      <dgm:spPr/>
    </dgm:pt>
    <dgm:pt modelId="{F6173063-B067-4041-B06F-322CBA49A06C}" type="pres">
      <dgm:prSet presAssocID="{87BFA4CD-D05B-45D3-9E9E-FE1A20C094F8}" presName="rootComposite" presStyleCnt="0"/>
      <dgm:spPr/>
    </dgm:pt>
    <dgm:pt modelId="{73ABB270-A716-4086-93C8-163FCD1559B6}" type="pres">
      <dgm:prSet presAssocID="{87BFA4CD-D05B-45D3-9E9E-FE1A20C094F8}" presName="rootText" presStyleLbl="node1" presStyleIdx="0" presStyleCnt="2"/>
      <dgm:spPr/>
      <dgm:t>
        <a:bodyPr/>
        <a:lstStyle/>
        <a:p>
          <a:endParaRPr lang="en-US"/>
        </a:p>
      </dgm:t>
    </dgm:pt>
    <dgm:pt modelId="{9B2EB1E1-5107-47A7-AE81-581EA4FDADF4}" type="pres">
      <dgm:prSet presAssocID="{87BFA4CD-D05B-45D3-9E9E-FE1A20C094F8}" presName="rootConnector" presStyleLbl="node1" presStyleIdx="0" presStyleCnt="2"/>
      <dgm:spPr/>
      <dgm:t>
        <a:bodyPr/>
        <a:lstStyle/>
        <a:p>
          <a:endParaRPr lang="en-US"/>
        </a:p>
      </dgm:t>
    </dgm:pt>
    <dgm:pt modelId="{DC40DD99-7AC4-4399-A82C-6E09784E3E45}" type="pres">
      <dgm:prSet presAssocID="{87BFA4CD-D05B-45D3-9E9E-FE1A20C094F8}" presName="childShape" presStyleCnt="0"/>
      <dgm:spPr/>
    </dgm:pt>
    <dgm:pt modelId="{1A00ECCA-1DD8-4AB2-861F-094207A0E785}" type="pres">
      <dgm:prSet presAssocID="{721BA5ED-00AF-45B4-9AB1-9A5440FBBC77}" presName="Name13" presStyleLbl="parChTrans1D2" presStyleIdx="0" presStyleCnt="2"/>
      <dgm:spPr/>
      <dgm:t>
        <a:bodyPr/>
        <a:lstStyle/>
        <a:p>
          <a:endParaRPr lang="en-US"/>
        </a:p>
      </dgm:t>
    </dgm:pt>
    <dgm:pt modelId="{7C9B40B9-0F15-4F2E-8E86-6EDEA7117766}" type="pres">
      <dgm:prSet presAssocID="{4903B9D1-752D-4AC7-87BC-10DB5E3DAFE8}" presName="childText" presStyleLbl="bgAcc1" presStyleIdx="0" presStyleCnt="2" custScaleX="115067" custScaleY="117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BE6AE-DE3B-4915-97CB-AD58DD3CD515}" type="pres">
      <dgm:prSet presAssocID="{12CC8086-57A0-4950-9560-033F1771A9E3}" presName="root" presStyleCnt="0"/>
      <dgm:spPr/>
    </dgm:pt>
    <dgm:pt modelId="{99F42A37-7255-4653-B93B-79D1A636DDEE}" type="pres">
      <dgm:prSet presAssocID="{12CC8086-57A0-4950-9560-033F1771A9E3}" presName="rootComposite" presStyleCnt="0"/>
      <dgm:spPr/>
    </dgm:pt>
    <dgm:pt modelId="{999FAFB3-9FBF-4CF3-B282-64D2EF620343}" type="pres">
      <dgm:prSet presAssocID="{12CC8086-57A0-4950-9560-033F1771A9E3}" presName="rootText" presStyleLbl="node1" presStyleIdx="1" presStyleCnt="2"/>
      <dgm:spPr/>
      <dgm:t>
        <a:bodyPr/>
        <a:lstStyle/>
        <a:p>
          <a:endParaRPr lang="en-US"/>
        </a:p>
      </dgm:t>
    </dgm:pt>
    <dgm:pt modelId="{70FD2262-FC25-40FD-B45B-1DA2C5E1B389}" type="pres">
      <dgm:prSet presAssocID="{12CC8086-57A0-4950-9560-033F1771A9E3}" presName="rootConnector" presStyleLbl="node1" presStyleIdx="1" presStyleCnt="2"/>
      <dgm:spPr/>
      <dgm:t>
        <a:bodyPr/>
        <a:lstStyle/>
        <a:p>
          <a:endParaRPr lang="en-US"/>
        </a:p>
      </dgm:t>
    </dgm:pt>
    <dgm:pt modelId="{2459EA61-EB7D-4FAD-8288-423F0405A07E}" type="pres">
      <dgm:prSet presAssocID="{12CC8086-57A0-4950-9560-033F1771A9E3}" presName="childShape" presStyleCnt="0"/>
      <dgm:spPr/>
    </dgm:pt>
    <dgm:pt modelId="{9B972E57-E347-4F0F-ACC7-560807931630}" type="pres">
      <dgm:prSet presAssocID="{D009B0E6-58DB-49DF-8CBC-2E9587D6EA89}" presName="Name13" presStyleLbl="parChTrans1D2" presStyleIdx="1" presStyleCnt="2"/>
      <dgm:spPr/>
      <dgm:t>
        <a:bodyPr/>
        <a:lstStyle/>
        <a:p>
          <a:endParaRPr lang="en-US"/>
        </a:p>
      </dgm:t>
    </dgm:pt>
    <dgm:pt modelId="{C118C5C5-4BA1-4643-B757-5BAE47A58CBA}" type="pres">
      <dgm:prSet presAssocID="{EF10193C-AC86-49F0-9FF0-C5E4741CB701}" presName="childText" presStyleLbl="bgAcc1" presStyleIdx="1" presStyleCnt="2" custScaleX="116969" custScaleY="1352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36DA47-4BAA-433C-8EB4-20B4F916E8EE}" srcId="{12CC8086-57A0-4950-9560-033F1771A9E3}" destId="{EF10193C-AC86-49F0-9FF0-C5E4741CB701}" srcOrd="0" destOrd="0" parTransId="{D009B0E6-58DB-49DF-8CBC-2E9587D6EA89}" sibTransId="{FE9D79C2-6FB9-4606-8F17-53FA6322F849}"/>
    <dgm:cxn modelId="{0761DD2F-3573-4BE7-B1FF-6F9E64BB6262}" type="presOf" srcId="{87BFA4CD-D05B-45D3-9E9E-FE1A20C094F8}" destId="{73ABB270-A716-4086-93C8-163FCD1559B6}" srcOrd="0" destOrd="0" presId="urn:microsoft.com/office/officeart/2005/8/layout/hierarchy3"/>
    <dgm:cxn modelId="{48BBD7C3-9204-4C08-B095-0610D1623FF4}" type="presOf" srcId="{87BFA4CD-D05B-45D3-9E9E-FE1A20C094F8}" destId="{9B2EB1E1-5107-47A7-AE81-581EA4FDADF4}" srcOrd="1" destOrd="0" presId="urn:microsoft.com/office/officeart/2005/8/layout/hierarchy3"/>
    <dgm:cxn modelId="{A26E5237-461C-4E38-8583-46D30AB69202}" type="presOf" srcId="{12CC8086-57A0-4950-9560-033F1771A9E3}" destId="{70FD2262-FC25-40FD-B45B-1DA2C5E1B389}" srcOrd="1" destOrd="0" presId="urn:microsoft.com/office/officeart/2005/8/layout/hierarchy3"/>
    <dgm:cxn modelId="{C7BB0B19-201C-46E7-8997-627F66B6AA52}" srcId="{87BFA4CD-D05B-45D3-9E9E-FE1A20C094F8}" destId="{4903B9D1-752D-4AC7-87BC-10DB5E3DAFE8}" srcOrd="0" destOrd="0" parTransId="{721BA5ED-00AF-45B4-9AB1-9A5440FBBC77}" sibTransId="{10C9DEB8-5364-4420-9EDD-7E8448B94F1C}"/>
    <dgm:cxn modelId="{13DC18F9-8394-4EAD-8F7C-B5474D324479}" srcId="{0CC9F8D6-E01C-43A3-B5B2-CA091E18136A}" destId="{87BFA4CD-D05B-45D3-9E9E-FE1A20C094F8}" srcOrd="0" destOrd="0" parTransId="{79081B07-D533-460D-B1AF-F9A00BC25DC2}" sibTransId="{A0FF19EF-FE30-4C17-A8C5-C9A8E2D2E378}"/>
    <dgm:cxn modelId="{46F8A1D2-DCEA-4613-9656-B533CE5AE457}" type="presOf" srcId="{4903B9D1-752D-4AC7-87BC-10DB5E3DAFE8}" destId="{7C9B40B9-0F15-4F2E-8E86-6EDEA7117766}" srcOrd="0" destOrd="0" presId="urn:microsoft.com/office/officeart/2005/8/layout/hierarchy3"/>
    <dgm:cxn modelId="{A7493F69-82FD-4010-95B5-5FB828916EAD}" type="presOf" srcId="{D009B0E6-58DB-49DF-8CBC-2E9587D6EA89}" destId="{9B972E57-E347-4F0F-ACC7-560807931630}" srcOrd="0" destOrd="0" presId="urn:microsoft.com/office/officeart/2005/8/layout/hierarchy3"/>
    <dgm:cxn modelId="{08DA445B-DCA9-4089-83D8-134A951F70AF}" type="presOf" srcId="{EF10193C-AC86-49F0-9FF0-C5E4741CB701}" destId="{C118C5C5-4BA1-4643-B757-5BAE47A58CBA}" srcOrd="0" destOrd="0" presId="urn:microsoft.com/office/officeart/2005/8/layout/hierarchy3"/>
    <dgm:cxn modelId="{B62B1C38-8A5A-46DB-B0D6-6052AFFCE3D9}" srcId="{0CC9F8D6-E01C-43A3-B5B2-CA091E18136A}" destId="{12CC8086-57A0-4950-9560-033F1771A9E3}" srcOrd="1" destOrd="0" parTransId="{422CCD6C-338B-454B-BBC9-505FF5397A6E}" sibTransId="{07D6E33D-974C-4EDE-ACA3-CC2C83CAFBB7}"/>
    <dgm:cxn modelId="{4FDAAD5D-CAE3-405B-9C8A-C4D90F5A6EF0}" type="presOf" srcId="{721BA5ED-00AF-45B4-9AB1-9A5440FBBC77}" destId="{1A00ECCA-1DD8-4AB2-861F-094207A0E785}" srcOrd="0" destOrd="0" presId="urn:microsoft.com/office/officeart/2005/8/layout/hierarchy3"/>
    <dgm:cxn modelId="{DD1B062F-7C3B-4CDB-80DF-D5DA86012203}" type="presOf" srcId="{12CC8086-57A0-4950-9560-033F1771A9E3}" destId="{999FAFB3-9FBF-4CF3-B282-64D2EF620343}" srcOrd="0" destOrd="0" presId="urn:microsoft.com/office/officeart/2005/8/layout/hierarchy3"/>
    <dgm:cxn modelId="{B47FE17E-829A-4218-86D3-C18CCA03D6E0}" type="presOf" srcId="{0CC9F8D6-E01C-43A3-B5B2-CA091E18136A}" destId="{A763623D-C18F-4264-A192-BD72C30F9212}" srcOrd="0" destOrd="0" presId="urn:microsoft.com/office/officeart/2005/8/layout/hierarchy3"/>
    <dgm:cxn modelId="{157F878F-11C6-42F6-B25A-AB20B1532D9B}" type="presParOf" srcId="{A763623D-C18F-4264-A192-BD72C30F9212}" destId="{3BF3B609-6A0A-448D-8405-5093CE7EE319}" srcOrd="0" destOrd="0" presId="urn:microsoft.com/office/officeart/2005/8/layout/hierarchy3"/>
    <dgm:cxn modelId="{331F41A8-49B7-434F-8B99-FE05522D3807}" type="presParOf" srcId="{3BF3B609-6A0A-448D-8405-5093CE7EE319}" destId="{F6173063-B067-4041-B06F-322CBA49A06C}" srcOrd="0" destOrd="0" presId="urn:microsoft.com/office/officeart/2005/8/layout/hierarchy3"/>
    <dgm:cxn modelId="{E626DE2D-AD27-4901-8AA3-E3E17B0F7B41}" type="presParOf" srcId="{F6173063-B067-4041-B06F-322CBA49A06C}" destId="{73ABB270-A716-4086-93C8-163FCD1559B6}" srcOrd="0" destOrd="0" presId="urn:microsoft.com/office/officeart/2005/8/layout/hierarchy3"/>
    <dgm:cxn modelId="{0EF4CF35-0185-4A26-AE6D-A69D3405DBB6}" type="presParOf" srcId="{F6173063-B067-4041-B06F-322CBA49A06C}" destId="{9B2EB1E1-5107-47A7-AE81-581EA4FDADF4}" srcOrd="1" destOrd="0" presId="urn:microsoft.com/office/officeart/2005/8/layout/hierarchy3"/>
    <dgm:cxn modelId="{0C39692F-3668-4E7D-975C-0CDA65ADC5F3}" type="presParOf" srcId="{3BF3B609-6A0A-448D-8405-5093CE7EE319}" destId="{DC40DD99-7AC4-4399-A82C-6E09784E3E45}" srcOrd="1" destOrd="0" presId="urn:microsoft.com/office/officeart/2005/8/layout/hierarchy3"/>
    <dgm:cxn modelId="{125A0F61-1BD7-4DA6-93B9-FC33B80FE269}" type="presParOf" srcId="{DC40DD99-7AC4-4399-A82C-6E09784E3E45}" destId="{1A00ECCA-1DD8-4AB2-861F-094207A0E785}" srcOrd="0" destOrd="0" presId="urn:microsoft.com/office/officeart/2005/8/layout/hierarchy3"/>
    <dgm:cxn modelId="{A97A1545-0198-4E46-A519-8E31E8604167}" type="presParOf" srcId="{DC40DD99-7AC4-4399-A82C-6E09784E3E45}" destId="{7C9B40B9-0F15-4F2E-8E86-6EDEA7117766}" srcOrd="1" destOrd="0" presId="urn:microsoft.com/office/officeart/2005/8/layout/hierarchy3"/>
    <dgm:cxn modelId="{59965555-6BE9-48B5-BAD3-FFE7538C45A8}" type="presParOf" srcId="{A763623D-C18F-4264-A192-BD72C30F9212}" destId="{434BE6AE-DE3B-4915-97CB-AD58DD3CD515}" srcOrd="1" destOrd="0" presId="urn:microsoft.com/office/officeart/2005/8/layout/hierarchy3"/>
    <dgm:cxn modelId="{9E1A35D7-CE33-4E26-862F-48E74DFA60C6}" type="presParOf" srcId="{434BE6AE-DE3B-4915-97CB-AD58DD3CD515}" destId="{99F42A37-7255-4653-B93B-79D1A636DDEE}" srcOrd="0" destOrd="0" presId="urn:microsoft.com/office/officeart/2005/8/layout/hierarchy3"/>
    <dgm:cxn modelId="{F06F8AE7-0A8C-49D1-BC8F-6B6F530FC6E9}" type="presParOf" srcId="{99F42A37-7255-4653-B93B-79D1A636DDEE}" destId="{999FAFB3-9FBF-4CF3-B282-64D2EF620343}" srcOrd="0" destOrd="0" presId="urn:microsoft.com/office/officeart/2005/8/layout/hierarchy3"/>
    <dgm:cxn modelId="{CA7116FF-C1FD-407F-8A82-5AB026A0A137}" type="presParOf" srcId="{99F42A37-7255-4653-B93B-79D1A636DDEE}" destId="{70FD2262-FC25-40FD-B45B-1DA2C5E1B389}" srcOrd="1" destOrd="0" presId="urn:microsoft.com/office/officeart/2005/8/layout/hierarchy3"/>
    <dgm:cxn modelId="{B663B691-2466-4FB1-A418-9E909EA16344}" type="presParOf" srcId="{434BE6AE-DE3B-4915-97CB-AD58DD3CD515}" destId="{2459EA61-EB7D-4FAD-8288-423F0405A07E}" srcOrd="1" destOrd="0" presId="urn:microsoft.com/office/officeart/2005/8/layout/hierarchy3"/>
    <dgm:cxn modelId="{CFB551EF-879D-4302-A209-11D8B1381231}" type="presParOf" srcId="{2459EA61-EB7D-4FAD-8288-423F0405A07E}" destId="{9B972E57-E347-4F0F-ACC7-560807931630}" srcOrd="0" destOrd="0" presId="urn:microsoft.com/office/officeart/2005/8/layout/hierarchy3"/>
    <dgm:cxn modelId="{74C16624-12C9-4FF4-88F1-E0160019C27E}" type="presParOf" srcId="{2459EA61-EB7D-4FAD-8288-423F0405A07E}" destId="{C118C5C5-4BA1-4643-B757-5BAE47A58CBA}" srcOrd="1" destOrd="0" presId="urn:microsoft.com/office/officeart/2005/8/layout/hierarchy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6488AE-3332-4ED4-BDE7-38B4734584F6}">
      <dsp:nvSpPr>
        <dsp:cNvPr id="0" name=""/>
        <dsp:cNvSpPr/>
      </dsp:nvSpPr>
      <dsp:spPr>
        <a:xfrm rot="2007177">
          <a:off x="2503123" y="3730587"/>
          <a:ext cx="1077139" cy="59589"/>
        </a:xfrm>
        <a:custGeom>
          <a:avLst/>
          <a:gdLst/>
          <a:ahLst/>
          <a:cxnLst/>
          <a:rect l="0" t="0" r="0" b="0"/>
          <a:pathLst>
            <a:path>
              <a:moveTo>
                <a:pt x="0" y="29794"/>
              </a:moveTo>
              <a:lnTo>
                <a:pt x="1077139" y="2979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0DDC5-3DE5-443F-ABB7-C3508DBD4E05}">
      <dsp:nvSpPr>
        <dsp:cNvPr id="0" name=""/>
        <dsp:cNvSpPr/>
      </dsp:nvSpPr>
      <dsp:spPr>
        <a:xfrm rot="21502027">
          <a:off x="2591802" y="2726327"/>
          <a:ext cx="2667064" cy="59589"/>
        </a:xfrm>
        <a:custGeom>
          <a:avLst/>
          <a:gdLst/>
          <a:ahLst/>
          <a:cxnLst/>
          <a:rect l="0" t="0" r="0" b="0"/>
          <a:pathLst>
            <a:path>
              <a:moveTo>
                <a:pt x="0" y="29794"/>
              </a:moveTo>
              <a:lnTo>
                <a:pt x="2667064" y="2979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1E67D1-30C0-4E74-AFD6-24C9417872B4}">
      <dsp:nvSpPr>
        <dsp:cNvPr id="0" name=""/>
        <dsp:cNvSpPr/>
      </dsp:nvSpPr>
      <dsp:spPr>
        <a:xfrm rot="19350792">
          <a:off x="2500101" y="1775290"/>
          <a:ext cx="893354" cy="59589"/>
        </a:xfrm>
        <a:custGeom>
          <a:avLst/>
          <a:gdLst/>
          <a:ahLst/>
          <a:cxnLst/>
          <a:rect l="0" t="0" r="0" b="0"/>
          <a:pathLst>
            <a:path>
              <a:moveTo>
                <a:pt x="0" y="29794"/>
              </a:moveTo>
              <a:lnTo>
                <a:pt x="893354" y="2979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0E2B3A-6B9B-47C8-BBDC-63D1E7CA6597}">
      <dsp:nvSpPr>
        <dsp:cNvPr id="0" name=""/>
        <dsp:cNvSpPr/>
      </dsp:nvSpPr>
      <dsp:spPr>
        <a:xfrm>
          <a:off x="233678" y="1434357"/>
          <a:ext cx="2774900" cy="277490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0253D8-3C59-49D9-8E8C-203901424524}">
      <dsp:nvSpPr>
        <dsp:cNvPr id="0" name=""/>
        <dsp:cNvSpPr/>
      </dsp:nvSpPr>
      <dsp:spPr>
        <a:xfrm>
          <a:off x="2971805" y="-76202"/>
          <a:ext cx="2374340" cy="190316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Gaji</a:t>
          </a:r>
          <a:r>
            <a:rPr lang="en-US" sz="2200" b="1" kern="1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200" b="1" i="1" kern="1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Single Point</a:t>
          </a:r>
          <a:endParaRPr lang="en-US" sz="2200" b="1" i="1" kern="1200" dirty="0">
            <a:solidFill>
              <a:schemeClr val="bg1">
                <a:lumMod val="9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2971805" y="-76202"/>
        <a:ext cx="2374340" cy="1903160"/>
      </dsp:txXfrm>
    </dsp:sp>
    <dsp:sp modelId="{BFFEFADE-5D99-4E4A-AA23-732C38E117F9}">
      <dsp:nvSpPr>
        <dsp:cNvPr id="0" name=""/>
        <dsp:cNvSpPr/>
      </dsp:nvSpPr>
      <dsp:spPr>
        <a:xfrm>
          <a:off x="5257802" y="1752608"/>
          <a:ext cx="2081907" cy="187170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Gaji</a:t>
          </a:r>
          <a:r>
            <a:rPr lang="en-US" sz="2200" b="1" kern="1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 Minimum-</a:t>
          </a:r>
          <a:r>
            <a:rPr lang="en-US" sz="2200" b="1" kern="1200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Maksimum</a:t>
          </a:r>
          <a:endParaRPr lang="en-US" sz="2200" b="1" kern="1200" dirty="0">
            <a:solidFill>
              <a:schemeClr val="bg1">
                <a:lumMod val="9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5257802" y="1752608"/>
        <a:ext cx="2081907" cy="1871709"/>
      </dsp:txXfrm>
    </dsp:sp>
    <dsp:sp modelId="{F6036423-1653-45F0-9F66-4A14AA9A2D0F}">
      <dsp:nvSpPr>
        <dsp:cNvPr id="0" name=""/>
        <dsp:cNvSpPr/>
      </dsp:nvSpPr>
      <dsp:spPr>
        <a:xfrm>
          <a:off x="3244708" y="3657592"/>
          <a:ext cx="2379399" cy="204592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Gaji</a:t>
          </a:r>
          <a:r>
            <a:rPr lang="en-US" sz="2200" b="1" kern="1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200" b="1" kern="1200" dirty="0" err="1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rPr>
            <a:t>Sebaris</a:t>
          </a:r>
          <a:endParaRPr lang="en-US" sz="2200" b="1" kern="1200" dirty="0">
            <a:solidFill>
              <a:schemeClr val="bg1">
                <a:lumMod val="9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244708" y="3657592"/>
        <a:ext cx="2379399" cy="20459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7D795C-2730-403E-A5AE-C5371E2FC5B4}">
      <dsp:nvSpPr>
        <dsp:cNvPr id="0" name=""/>
        <dsp:cNvSpPr/>
      </dsp:nvSpPr>
      <dsp:spPr>
        <a:xfrm>
          <a:off x="3367794" y="1630512"/>
          <a:ext cx="1946597" cy="199677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latin typeface="Arial Rounded MT Bold" pitchFamily="34" charset="0"/>
              <a:cs typeface="Arial" pitchFamily="34" charset="0"/>
            </a:rPr>
            <a:t>PRINSIP SARAAN</a:t>
          </a:r>
          <a:endParaRPr lang="en-US" sz="2200" b="1" kern="1200" dirty="0">
            <a:latin typeface="Arial Rounded MT Bold" pitchFamily="34" charset="0"/>
            <a:cs typeface="Arial" pitchFamily="34" charset="0"/>
          </a:endParaRPr>
        </a:p>
      </dsp:txBody>
      <dsp:txXfrm>
        <a:off x="3367794" y="1630512"/>
        <a:ext cx="1946597" cy="1996774"/>
      </dsp:txXfrm>
    </dsp:sp>
    <dsp:sp modelId="{FE91F05D-2731-47BE-91F2-32DB098B2D36}">
      <dsp:nvSpPr>
        <dsp:cNvPr id="0" name=""/>
        <dsp:cNvSpPr/>
      </dsp:nvSpPr>
      <dsp:spPr>
        <a:xfrm rot="12435003">
          <a:off x="2757822" y="1718538"/>
          <a:ext cx="543157" cy="4695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2435003">
        <a:off x="2757822" y="1718538"/>
        <a:ext cx="543157" cy="469588"/>
      </dsp:txXfrm>
    </dsp:sp>
    <dsp:sp modelId="{8D09F857-06A9-4F82-A253-493CA9081BFE}">
      <dsp:nvSpPr>
        <dsp:cNvPr id="0" name=""/>
        <dsp:cNvSpPr/>
      </dsp:nvSpPr>
      <dsp:spPr>
        <a:xfrm>
          <a:off x="360095" y="722"/>
          <a:ext cx="2326702" cy="23539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s-MY" sz="2200" b="1" kern="1200" dirty="0" smtClean="0">
              <a:latin typeface="Arial Rounded MT Bold" pitchFamily="34" charset="0"/>
              <a:cs typeface="Arial" pitchFamily="34" charset="0"/>
            </a:rPr>
            <a:t>Gaji Pokok  Dengan Komponen Berubah</a:t>
          </a:r>
        </a:p>
      </dsp:txBody>
      <dsp:txXfrm>
        <a:off x="360095" y="722"/>
        <a:ext cx="2326702" cy="2353979"/>
      </dsp:txXfrm>
    </dsp:sp>
    <dsp:sp modelId="{5F88F42C-3D28-44D2-B566-2C1A87DD2600}">
      <dsp:nvSpPr>
        <dsp:cNvPr id="0" name=""/>
        <dsp:cNvSpPr/>
      </dsp:nvSpPr>
      <dsp:spPr>
        <a:xfrm rot="20001800">
          <a:off x="5385960" y="1735571"/>
          <a:ext cx="536192" cy="4695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20001800">
        <a:off x="5385960" y="1735571"/>
        <a:ext cx="536192" cy="469588"/>
      </dsp:txXfrm>
    </dsp:sp>
    <dsp:sp modelId="{3BBC55B3-A60F-4DDF-BBEF-580E4E307F80}">
      <dsp:nvSpPr>
        <dsp:cNvPr id="0" name=""/>
        <dsp:cNvSpPr/>
      </dsp:nvSpPr>
      <dsp:spPr>
        <a:xfrm>
          <a:off x="5967088" y="0"/>
          <a:ext cx="2537547" cy="235397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s-MY" sz="2200" b="1" kern="1200" dirty="0" smtClean="0">
              <a:latin typeface="Arial Rounded MT Bold" pitchFamily="34" charset="0"/>
              <a:cs typeface="Arial" pitchFamily="34" charset="0"/>
            </a:rPr>
            <a:t>Kadar Upah Untuk Kerja</a:t>
          </a:r>
          <a:endParaRPr lang="en-US" sz="2200" b="1" kern="1200" dirty="0" smtClean="0">
            <a:latin typeface="Arial Rounded MT Bold" pitchFamily="34" charset="0"/>
            <a:cs typeface="Arial" pitchFamily="34" charset="0"/>
          </a:endParaRPr>
        </a:p>
      </dsp:txBody>
      <dsp:txXfrm>
        <a:off x="5967088" y="0"/>
        <a:ext cx="2537547" cy="2353979"/>
      </dsp:txXfrm>
    </dsp:sp>
    <dsp:sp modelId="{50D5A60C-8391-4BDB-9816-89E96FCDEB75}">
      <dsp:nvSpPr>
        <dsp:cNvPr id="0" name=""/>
        <dsp:cNvSpPr/>
      </dsp:nvSpPr>
      <dsp:spPr>
        <a:xfrm rot="1780057">
          <a:off x="5320753" y="3076421"/>
          <a:ext cx="436278" cy="4695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780057">
        <a:off x="5320753" y="3076421"/>
        <a:ext cx="436278" cy="469588"/>
      </dsp:txXfrm>
    </dsp:sp>
    <dsp:sp modelId="{67700A24-1B90-4A12-8C5C-5E2791E60EFF}">
      <dsp:nvSpPr>
        <dsp:cNvPr id="0" name=""/>
        <dsp:cNvSpPr/>
      </dsp:nvSpPr>
      <dsp:spPr>
        <a:xfrm>
          <a:off x="5757614" y="2921511"/>
          <a:ext cx="2326702" cy="235397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200" b="1" kern="1200" dirty="0" smtClean="0">
              <a:latin typeface="Arial Rounded MT Bold" pitchFamily="34" charset="0"/>
              <a:cs typeface="Arial" pitchFamily="34" charset="0"/>
            </a:rPr>
            <a:t>Kelayakan Masuk &amp; Latihan</a:t>
          </a:r>
          <a:endParaRPr lang="ms-MY" sz="2200" b="1" kern="1200" dirty="0">
            <a:latin typeface="Arial Rounded MT Bold" pitchFamily="34" charset="0"/>
            <a:cs typeface="Arial" pitchFamily="34" charset="0"/>
          </a:endParaRPr>
        </a:p>
      </dsp:txBody>
      <dsp:txXfrm>
        <a:off x="5757614" y="2921511"/>
        <a:ext cx="2326702" cy="2353979"/>
      </dsp:txXfrm>
    </dsp:sp>
    <dsp:sp modelId="{C39C1DA7-3DAF-454B-BB35-2B1A3A932E9B}">
      <dsp:nvSpPr>
        <dsp:cNvPr id="0" name=""/>
        <dsp:cNvSpPr/>
      </dsp:nvSpPr>
      <dsp:spPr>
        <a:xfrm rot="9023491">
          <a:off x="2946339" y="3067542"/>
          <a:ext cx="419398" cy="4695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9023491">
        <a:off x="2946339" y="3067542"/>
        <a:ext cx="419398" cy="469588"/>
      </dsp:txXfrm>
    </dsp:sp>
    <dsp:sp modelId="{D167E60A-570C-4F31-B5C9-591A2C67118D}">
      <dsp:nvSpPr>
        <dsp:cNvPr id="0" name=""/>
        <dsp:cNvSpPr/>
      </dsp:nvSpPr>
      <dsp:spPr>
        <a:xfrm>
          <a:off x="624073" y="2903095"/>
          <a:ext cx="2326702" cy="235397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ms-MY" sz="2200" b="1" kern="1200" dirty="0" smtClean="0">
              <a:latin typeface="Arial Rounded MT Bold" pitchFamily="34" charset="0"/>
              <a:cs typeface="Arial" pitchFamily="34" charset="0"/>
            </a:rPr>
            <a:t>Relativiti &amp; Pariti</a:t>
          </a:r>
        </a:p>
      </dsp:txBody>
      <dsp:txXfrm>
        <a:off x="624073" y="2903095"/>
        <a:ext cx="2326702" cy="23539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ABB270-A716-4086-93C8-163FCD1559B6}">
      <dsp:nvSpPr>
        <dsp:cNvPr id="0" name=""/>
        <dsp:cNvSpPr/>
      </dsp:nvSpPr>
      <dsp:spPr>
        <a:xfrm>
          <a:off x="1715" y="454829"/>
          <a:ext cx="2873126" cy="143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400" b="1" kern="1200" dirty="0" smtClean="0">
              <a:ln w="3175"/>
              <a:solidFill>
                <a:schemeClr val="bg1"/>
              </a:solidFill>
              <a:latin typeface="Arial" pitchFamily="34" charset="0"/>
              <a:cs typeface="Arial" pitchFamily="34" charset="0"/>
            </a:rPr>
            <a:t>PRINSIP PEMINDAHAN GAJI  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1715" y="454829"/>
        <a:ext cx="2873126" cy="1436563"/>
      </dsp:txXfrm>
    </dsp:sp>
    <dsp:sp modelId="{1A00ECCA-1DD8-4AB2-861F-094207A0E785}">
      <dsp:nvSpPr>
        <dsp:cNvPr id="0" name=""/>
        <dsp:cNvSpPr/>
      </dsp:nvSpPr>
      <dsp:spPr>
        <a:xfrm>
          <a:off x="289028" y="1891392"/>
          <a:ext cx="287312" cy="12003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0327"/>
              </a:lnTo>
              <a:lnTo>
                <a:pt x="287312" y="12003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B40B9-0F15-4F2E-8E86-6EDEA7117766}">
      <dsp:nvSpPr>
        <dsp:cNvPr id="0" name=""/>
        <dsp:cNvSpPr/>
      </dsp:nvSpPr>
      <dsp:spPr>
        <a:xfrm>
          <a:off x="576341" y="2250533"/>
          <a:ext cx="2644816" cy="16823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4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000" b="1" kern="1200" cap="none" spc="0" dirty="0" smtClean="0">
              <a:ln w="1905"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Tertinggi berhampiran tidak kurang daripada satu Pergerakan Gaji Biasa (PGB).</a:t>
          </a:r>
          <a:endParaRPr lang="en-US" sz="2000" b="1" kern="1200" cap="none" spc="0" dirty="0">
            <a:ln w="1905"/>
            <a:solidFill>
              <a:schemeClr val="bg1"/>
            </a:solidFill>
            <a:effectLst/>
          </a:endParaRPr>
        </a:p>
      </dsp:txBody>
      <dsp:txXfrm>
        <a:off x="576341" y="2250533"/>
        <a:ext cx="2644816" cy="1682373"/>
      </dsp:txXfrm>
    </dsp:sp>
    <dsp:sp modelId="{999FAFB3-9FBF-4CF3-B282-64D2EF620343}">
      <dsp:nvSpPr>
        <dsp:cNvPr id="0" name=""/>
        <dsp:cNvSpPr/>
      </dsp:nvSpPr>
      <dsp:spPr>
        <a:xfrm>
          <a:off x="3593124" y="454829"/>
          <a:ext cx="2873126" cy="14365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400" b="1" kern="1200" dirty="0" smtClean="0">
              <a:ln/>
              <a:solidFill>
                <a:schemeClr val="bg1"/>
              </a:solidFill>
              <a:latin typeface="Arial" pitchFamily="34" charset="0"/>
              <a:cs typeface="Arial" pitchFamily="34" charset="0"/>
            </a:rPr>
            <a:t>KAEDAH PEMINDAHAN GAJI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593124" y="454829"/>
        <a:ext cx="2873126" cy="1436563"/>
      </dsp:txXfrm>
    </dsp:sp>
    <dsp:sp modelId="{9B972E57-E347-4F0F-ACC7-560807931630}">
      <dsp:nvSpPr>
        <dsp:cNvPr id="0" name=""/>
        <dsp:cNvSpPr/>
      </dsp:nvSpPr>
      <dsp:spPr>
        <a:xfrm>
          <a:off x="3880437" y="1891392"/>
          <a:ext cx="287312" cy="13305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0559"/>
              </a:lnTo>
              <a:lnTo>
                <a:pt x="287312" y="13305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8C5C5-4BA1-4643-B757-5BAE47A58CBA}">
      <dsp:nvSpPr>
        <dsp:cNvPr id="0" name=""/>
        <dsp:cNvSpPr/>
      </dsp:nvSpPr>
      <dsp:spPr>
        <a:xfrm>
          <a:off x="4167749" y="2250533"/>
          <a:ext cx="2688534" cy="194283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 val="4000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000" b="1" kern="1200" cap="none" spc="0" dirty="0" smtClean="0">
              <a:ln w="1905"/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Dipindahkan kepada matagaji yang sama atau tertinggi berhampiran tidak kurang daripada satu PGB.</a:t>
          </a:r>
          <a:endParaRPr lang="en-US" sz="2000" b="1" kern="1200" cap="none" spc="0" dirty="0">
            <a:ln w="1905"/>
            <a:solidFill>
              <a:schemeClr val="bg1"/>
            </a:solidFill>
            <a:effectLst/>
          </a:endParaRPr>
        </a:p>
      </dsp:txBody>
      <dsp:txXfrm>
        <a:off x="4167749" y="2250533"/>
        <a:ext cx="2688534" cy="1942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963613" y="534988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743FD616-8FE9-499B-A0A5-4BC88D4AB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Header Placeholder 1"/>
          <p:cNvSpPr txBox="1">
            <a:spLocks/>
          </p:cNvSpPr>
          <p:nvPr/>
        </p:nvSpPr>
        <p:spPr>
          <a:xfrm>
            <a:off x="5300663" y="8934450"/>
            <a:ext cx="1065212" cy="304800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latin typeface="+mn-lt"/>
                <a:cs typeface="+mn-cs"/>
              </a:rPr>
              <a:t>RAHSIA</a:t>
            </a:r>
            <a:endParaRPr lang="en-US" b="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01625" y="15240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9806ADB6-4A78-45DC-B341-16F3630223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Header Placeholder 1"/>
          <p:cNvSpPr txBox="1">
            <a:spLocks/>
          </p:cNvSpPr>
          <p:nvPr/>
        </p:nvSpPr>
        <p:spPr>
          <a:xfrm>
            <a:off x="5453063" y="9239250"/>
            <a:ext cx="1068387" cy="306388"/>
          </a:xfrm>
          <a:prstGeom prst="rect">
            <a:avLst/>
          </a:prstGeom>
        </p:spPr>
        <p:txBody>
          <a:bodyPr/>
          <a:lstStyle>
            <a:lvl1pPr algn="l">
              <a:defRPr sz="1200"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0" smtClean="0">
                <a:latin typeface="+mn-lt"/>
                <a:cs typeface="+mn-cs"/>
              </a:rPr>
              <a:t>RAHSIA</a:t>
            </a:r>
            <a:endParaRPr lang="en-US" b="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en-US" smtClean="0"/>
              <a:t>Assalamualaikum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mtClean="0"/>
              <a:t>Salam Sejahtera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mtClean="0"/>
              <a:t>Salam 1 Malaysia</a:t>
            </a:r>
          </a:p>
          <a:p>
            <a:pPr algn="just" eaLnBrk="1" hangingPunct="1">
              <a:spcBef>
                <a:spcPct val="0"/>
              </a:spcBef>
            </a:pPr>
            <a:endParaRPr lang="en-US" smtClean="0"/>
          </a:p>
          <a:p>
            <a:pPr algn="just" eaLnBrk="1" hangingPunct="1">
              <a:spcBef>
                <a:spcPct val="0"/>
              </a:spcBef>
            </a:pPr>
            <a:r>
              <a:rPr lang="en-US" smtClean="0"/>
              <a:t>YBhg Tan Sri Abu Bakar bin Haji Abdullah, Ketua Pengarah Perkhidmatan Awam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mtClean="0"/>
              <a:t>YBhg Datuk Farida binti Mohd Ali, Timbalan Ketua Pengarah Perkhidmatan Awam (Pembangunan)</a:t>
            </a:r>
          </a:p>
          <a:p>
            <a:pPr algn="just" eaLnBrk="1" hangingPunct="1">
              <a:spcBef>
                <a:spcPct val="0"/>
              </a:spcBef>
            </a:pPr>
            <a:r>
              <a:rPr lang="en-US" smtClean="0"/>
              <a:t>YBhg Tan Sri, Dato’ Sri, Dato’ dan tuan puan sekalian</a:t>
            </a: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EB2D8-5C69-4D7E-BAAE-1D553DDE1B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90117" name="Header Placeholder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ms-MY" smtClean="0"/>
              <a:t>Gaji sebaris di gred naik pangkat dibentuk dengan relativiti yang seragam atau munasabah dan dapat tampung gaji maksimum kenaikan pangkat gred lebih rendah dengan sekurang-kurangnya 2 Pergerakan Gaji setelah dinaikkan pangkat.</a:t>
            </a:r>
            <a:endParaRPr lang="en-MY" smtClean="0"/>
          </a:p>
        </p:txBody>
      </p:sp>
      <p:sp>
        <p:nvSpPr>
          <p:cNvPr id="6" name="Header Placeholder 5"/>
          <p:cNvSpPr txBox="1">
            <a:spLocks noGrp="1"/>
          </p:cNvSpPr>
          <p:nvPr/>
        </p:nvSpPr>
        <p:spPr>
          <a:xfrm>
            <a:off x="301625" y="152400"/>
            <a:ext cx="2944813" cy="496888"/>
          </a:xfrm>
          <a:prstGeom prst="rect">
            <a:avLst/>
          </a:prstGeo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0">
                <a:latin typeface="+mn-lt"/>
                <a:cs typeface="+mn-cs"/>
              </a:rPr>
              <a:t>RAHSIA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F8CFD8-BEBC-4F9E-A5FB-08937D723ED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RAHSIA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A40309-4F40-4AFF-9EE5-F53C526A115C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RAHSIA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3D28B3-3F57-4E6C-93BB-13AD934ABEE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RAHSIA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FADDEB-C849-4E82-B772-7DC0007B99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RAHSIA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  <a:p>
            <a:r>
              <a:rPr lang="ms-MY" smtClean="0"/>
              <a:t>Kadar KGT dengan pola peningkatan.</a:t>
            </a:r>
            <a:endParaRPr lang="en-MY" smtClean="0"/>
          </a:p>
          <a:p>
            <a:endParaRPr lang="ms-MY" smtClean="0"/>
          </a:p>
          <a:p>
            <a:r>
              <a:rPr lang="ms-MY" smtClean="0"/>
              <a:t>Bilangan tanggagaji diseragamkan mengikut gred bagi semua Klasifikasi Perkhidmatan.</a:t>
            </a:r>
            <a:endParaRPr lang="en-MY" smtClean="0"/>
          </a:p>
          <a:p>
            <a:endParaRPr lang="ms-MY" smtClean="0"/>
          </a:p>
          <a:p>
            <a:endParaRPr lang="en-MY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RAHSIA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FC65DC-FB0D-4826-8C84-7231E6F3360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ms-MY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RAHSIA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545703-2FBC-4F3A-A24D-5FC5325B2A0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1360B-A539-4376-9F69-2776C5C23F72}" type="datetime1">
              <a:rPr lang="en-US"/>
              <a:pPr>
                <a:defRPr/>
              </a:pPr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D79C9-2E15-4675-A630-335F4106A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" Target="../slides/slid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5" descr="JPALOGOS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459788" y="76200"/>
            <a:ext cx="47466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Crest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050" y="0"/>
            <a:ext cx="809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1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2291918-2F35-4ADC-A494-DC626DB2BD0E}" type="slidenum">
              <a:rPr lang="en-US" sz="1200">
                <a:solidFill>
                  <a:srgbClr val="FFFF00"/>
                </a:solidFill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rgbClr val="FFFF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2" r:id="rId1"/>
    <p:sldLayoutId id="2147484213" r:id="rId2"/>
    <p:sldLayoutId id="2147484214" r:id="rId3"/>
    <p:sldLayoutId id="2147484215" r:id="rId4"/>
  </p:sldLayoutIdLst>
  <p:transition spd="med"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Layout" Target="../diagrams/layout2.xml"/><Relationship Id="rId7" Type="http://schemas.openxmlformats.org/officeDocument/2006/relationships/slide" Target="slide6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slide" Target="slide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Documents%20and%20Settings\user\Desktop\TAKLIMAT%20SBPA\Taklimat%20PSM%20seluruh%20Malaya\Gaji%20N%20-%20Contoh.pdf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slide" Target="slide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703944" y="2133600"/>
            <a:ext cx="7696200" cy="182880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spc="50" dirty="0">
                <a:ln w="11430"/>
                <a:solidFill>
                  <a:srgbClr val="FFFF00"/>
                </a:solidFill>
                <a:latin typeface="Arial "/>
              </a:rPr>
              <a:t>PELAKSANAAN SARAAN BARU PERKHIDMATAN AWAM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3000" y="5791200"/>
            <a:ext cx="70104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 w="5080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Arial" pitchFamily="34" charset="0"/>
                <a:cs typeface="Arial" pitchFamily="34" charset="0"/>
              </a:rPr>
              <a:t>JABATAN PERKHIDMATAN AWAM MALAYSIA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81000" y="1905000"/>
          <a:ext cx="8077200" cy="1455738"/>
        </p:xfrm>
        <a:graphic>
          <a:graphicData uri="http://schemas.openxmlformats.org/drawingml/2006/table">
            <a:tbl>
              <a:tblPr/>
              <a:tblGrid>
                <a:gridCol w="609598"/>
                <a:gridCol w="990600"/>
                <a:gridCol w="914402"/>
                <a:gridCol w="838198"/>
                <a:gridCol w="533400"/>
                <a:gridCol w="990600"/>
                <a:gridCol w="873005"/>
                <a:gridCol w="516985"/>
                <a:gridCol w="905203"/>
                <a:gridCol w="905207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T1</a:t>
                      </a:r>
                      <a:endParaRPr lang="ms-MY" sz="14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T2</a:t>
                      </a:r>
                      <a:endParaRPr lang="ms-MY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T16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T23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T24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400" b="1" i="0" u="none" strike="noStrike" dirty="0" err="1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P1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820.38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870.29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920.20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1552.40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1618.95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2084.80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2151.35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P2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871.81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923.24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974.67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1646.28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1715.86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2202.92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2272.50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P3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924.75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977.69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1030.63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1744.55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1817.15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2325.35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2397.95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762000" y="4191000"/>
          <a:ext cx="7543800" cy="838200"/>
        </p:xfrm>
        <a:graphic>
          <a:graphicData uri="http://schemas.openxmlformats.org/drawingml/2006/table">
            <a:tbl>
              <a:tblPr/>
              <a:tblGrid>
                <a:gridCol w="807491"/>
                <a:gridCol w="592841"/>
                <a:gridCol w="592841"/>
                <a:gridCol w="592841"/>
                <a:gridCol w="592841"/>
                <a:gridCol w="592841"/>
                <a:gridCol w="592841"/>
                <a:gridCol w="592841"/>
                <a:gridCol w="592841"/>
                <a:gridCol w="592841"/>
                <a:gridCol w="592841"/>
                <a:gridCol w="807902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T1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T16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T17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T18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T19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400" b="1" i="0" u="none" strike="noStrike" dirty="0" err="1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N4-1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955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1050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1145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2285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2380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2480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2580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2680</a:t>
                      </a:r>
                      <a:endParaRPr lang="ms-MY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2780</a:t>
                      </a:r>
                      <a:endParaRPr lang="ms-MY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8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GAJI MINIMUM</a:t>
            </a:r>
          </a:p>
        </p:txBody>
      </p:sp>
      <p:sp>
        <p:nvSpPr>
          <p:cNvPr id="12389" name="Text Box 6"/>
          <p:cNvSpPr txBox="1">
            <a:spLocks noChangeArrowheads="1"/>
          </p:cNvSpPr>
          <p:nvPr/>
        </p:nvSpPr>
        <p:spPr bwMode="auto">
          <a:xfrm>
            <a:off x="1019175" y="136683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Gred N17 (SSM)</a:t>
            </a:r>
          </a:p>
        </p:txBody>
      </p:sp>
      <p:sp>
        <p:nvSpPr>
          <p:cNvPr id="12390" name="Text Box 6"/>
          <p:cNvSpPr txBox="1">
            <a:spLocks noChangeArrowheads="1"/>
          </p:cNvSpPr>
          <p:nvPr/>
        </p:nvSpPr>
        <p:spPr bwMode="auto">
          <a:xfrm>
            <a:off x="1004888" y="3679825"/>
            <a:ext cx="7413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Gred N4-1 (SBPA)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990600" y="1847850"/>
          <a:ext cx="990600" cy="1600200"/>
        </p:xfrm>
        <a:graphic>
          <a:graphicData uri="http://schemas.openxmlformats.org/drawingml/2006/table">
            <a:tbl>
              <a:tblPr/>
              <a:tblGrid>
                <a:gridCol w="990600"/>
              </a:tblGrid>
              <a:tr h="432486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8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T1</a:t>
                      </a:r>
                      <a:endParaRPr lang="ms-MY" sz="18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9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820.38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9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 "/>
                        </a:rPr>
                        <a:t>871.81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92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 "/>
                        </a:rPr>
                        <a:t>924.75</a:t>
                      </a:r>
                      <a:endParaRPr lang="en-US" sz="1800" b="1" i="0" u="none" strike="noStrike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1570038" y="4135438"/>
          <a:ext cx="604837" cy="958850"/>
        </p:xfrm>
        <a:graphic>
          <a:graphicData uri="http://schemas.openxmlformats.org/drawingml/2006/table">
            <a:tbl>
              <a:tblPr/>
              <a:tblGrid>
                <a:gridCol w="604212"/>
              </a:tblGrid>
              <a:tr h="5229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T1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357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955</a:t>
                      </a:r>
                      <a:endParaRPr lang="en-US" sz="18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 txBox="1">
            <a:spLocks/>
          </p:cNvSpPr>
          <p:nvPr/>
        </p:nvSpPr>
        <p:spPr bwMode="auto">
          <a:xfrm>
            <a:off x="7924800" y="6519863"/>
            <a:ext cx="1047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400" b="0">
                <a:solidFill>
                  <a:srgbClr val="FFFF00"/>
                </a:solidFill>
              </a:rPr>
              <a:t>Samb…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46063" y="609600"/>
          <a:ext cx="8593137" cy="5880100"/>
        </p:xfrm>
        <a:graphic>
          <a:graphicData uri="http://schemas.openxmlformats.org/drawingml/2006/table">
            <a:tbl>
              <a:tblPr/>
              <a:tblGrid>
                <a:gridCol w="826982"/>
                <a:gridCol w="1761265"/>
                <a:gridCol w="1465135"/>
                <a:gridCol w="1135119"/>
                <a:gridCol w="1279867"/>
                <a:gridCol w="1321916"/>
                <a:gridCol w="803162"/>
              </a:tblGrid>
              <a:tr h="25125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GRED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KLASIFIKASI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SSM</a:t>
                      </a: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SBPA</a:t>
                      </a: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BIL. 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415921">
                <a:tc v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4" marR="6714" marT="67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714" marR="6714" marT="67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GAJI MIN</a:t>
                      </a: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GAJI MAX</a:t>
                      </a: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GAJI MIN</a:t>
                      </a: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  <a:cs typeface="Arial" pitchFamily="34" charset="0"/>
                        </a:rPr>
                        <a:t>GAJI MAX</a:t>
                      </a:r>
                    </a:p>
                  </a:txBody>
                  <a:tcPr marL="6714" marR="6714" marT="6714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213"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41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 Black" pitchFamily="34" charset="0"/>
                        </a:rPr>
                        <a:t>UD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2458.39(T6)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5317.92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2460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6755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1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UG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2366.55(T5)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5317.92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2370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6665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UF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2274.71(T4)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5317.92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2275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6570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 Black" pitchFamily="34" charset="0"/>
                        </a:rPr>
                        <a:t>U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1999.19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5317.92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2000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6295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A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1907.26(T2)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5301.27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2135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6430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J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2088.25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5306.79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2090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6385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1876.74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5226.18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1925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6220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M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1993.63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5295.68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1935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6230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C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1900.40(T3)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5285.98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F / Q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1899.01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5284.57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L / LS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1989.45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5274.82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1990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6285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B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1704.20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5256.78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6225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W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1702.81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5255.39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KB / KX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1702.81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5272.07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DG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1786.30(T2)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5226.19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1925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6220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DH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1876.75(T3)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5226.19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1694.46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5224.80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1920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6215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422" marR="4422" marT="442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00"/>
                    </a:solidFill>
                  </a:tcPr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E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1693.06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5223.40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KP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1691.87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5222.91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N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1690.28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5220.62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8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1688.89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5219.23</a:t>
                      </a:r>
                    </a:p>
                  </a:txBody>
                  <a:tcPr marL="4422" marR="4422" marT="4422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Terminator 5"/>
          <p:cNvSpPr/>
          <p:nvPr/>
        </p:nvSpPr>
        <p:spPr>
          <a:xfrm>
            <a:off x="4622800" y="1155700"/>
            <a:ext cx="4495800" cy="6858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600"/>
              </a:spcBef>
              <a:spcAft>
                <a:spcPts val="1200"/>
              </a:spcAft>
              <a:defRPr/>
            </a:pPr>
            <a:r>
              <a:rPr lang="ms-MY" dirty="0">
                <a:latin typeface="Arial" pitchFamily="34" charset="0"/>
                <a:cs typeface="Arial" pitchFamily="34" charset="0"/>
              </a:rPr>
              <a:t>KADAR KENAIKAN GAJI TAHUNAN &amp; BILANGAN TANGGA GAJI</a:t>
            </a:r>
          </a:p>
        </p:txBody>
      </p:sp>
      <p:sp>
        <p:nvSpPr>
          <p:cNvPr id="8" name="Rectangle 7"/>
          <p:cNvSpPr/>
          <p:nvPr/>
        </p:nvSpPr>
        <p:spPr>
          <a:xfrm>
            <a:off x="4654550" y="2057400"/>
            <a:ext cx="4343400" cy="3124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44"/>
          <p:cNvSpPr>
            <a:spLocks noChangeArrowheads="1"/>
          </p:cNvSpPr>
          <p:nvPr/>
        </p:nvSpPr>
        <p:spPr bwMode="auto">
          <a:xfrm>
            <a:off x="4800600" y="2057400"/>
            <a:ext cx="4038600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711200">
              <a:spcBef>
                <a:spcPts val="600"/>
              </a:spcBef>
              <a:spcAft>
                <a:spcPts val="1200"/>
              </a:spcAft>
              <a:defRPr/>
            </a:pPr>
            <a:r>
              <a:rPr lang="ms-MY" sz="22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Dibentuk dengan pola peningkatan yang lebih baik di antara setiap lapisan gred.</a:t>
            </a:r>
          </a:p>
          <a:p>
            <a:pPr algn="just" defTabSz="711200">
              <a:spcBef>
                <a:spcPts val="600"/>
              </a:spcBef>
              <a:spcAft>
                <a:spcPts val="1200"/>
              </a:spcAft>
              <a:defRPr/>
            </a:pPr>
            <a:r>
              <a:rPr lang="ms-MY" sz="2200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Bilangan tanggagaji diseragamkan mengikut gred bagi semua klasifikasi perkhidmatan.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6999" y="527824"/>
          <a:ext cx="4445001" cy="6222160"/>
        </p:xfrm>
        <a:graphic>
          <a:graphicData uri="http://schemas.openxmlformats.org/drawingml/2006/table">
            <a:tbl>
              <a:tblPr/>
              <a:tblGrid>
                <a:gridCol w="889000"/>
                <a:gridCol w="889000"/>
                <a:gridCol w="889001"/>
                <a:gridCol w="889000"/>
                <a:gridCol w="889000"/>
              </a:tblGrid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SSM</a:t>
                      </a:r>
                      <a:endParaRPr lang="en-MY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3801" marR="3801" marT="38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6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SBPA</a:t>
                      </a:r>
                      <a:endParaRPr lang="en-MY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3801" marR="3801" marT="38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GRED</a:t>
                      </a:r>
                      <a:r>
                        <a:rPr lang="en-MY" sz="16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</a:t>
                      </a:r>
                      <a:endParaRPr lang="en-MY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GRED </a:t>
                      </a:r>
                      <a:endParaRPr lang="en-MY" sz="16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KGT 1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KGT 2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BIL. T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F505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54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1-6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52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1-5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290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48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1-4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45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1-3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44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1-2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18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41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1-1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6162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33531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2-6 / 3-5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13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38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2-5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33531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36/38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2-4 / 3-4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33531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34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2-3 / 3-3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33531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32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2-2 / 3-2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29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2-1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27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3-1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145.00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6162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4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26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4-5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24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4-4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22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4-3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4-2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17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4-1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46211">
                <a:tc>
                  <a:txBody>
                    <a:bodyPr/>
                    <a:lstStyle/>
                    <a:p>
                      <a:pPr algn="ctr" fontAlgn="ctr"/>
                      <a:endParaRPr lang="en-MY" sz="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tx1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5-3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5-2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  <a:tr h="23564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5-1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80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</a:t>
                      </a:r>
                      <a:endParaRPr lang="en-MY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3801" marR="3801" marT="38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marL="3801" marR="3801" marT="38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sp>
        <p:nvSpPr>
          <p:cNvPr id="13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248400"/>
            <a:ext cx="227013" cy="19685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6675" y="1600200"/>
          <a:ext cx="8772525" cy="1509713"/>
        </p:xfrm>
        <a:graphic>
          <a:graphicData uri="http://schemas.openxmlformats.org/drawingml/2006/table">
            <a:tbl>
              <a:tblPr/>
              <a:tblGrid>
                <a:gridCol w="403251"/>
                <a:gridCol w="406905"/>
                <a:gridCol w="406905"/>
                <a:gridCol w="406905"/>
                <a:gridCol w="406905"/>
                <a:gridCol w="406905"/>
                <a:gridCol w="406905"/>
                <a:gridCol w="406905"/>
                <a:gridCol w="406905"/>
                <a:gridCol w="406905"/>
                <a:gridCol w="406905"/>
                <a:gridCol w="406905"/>
                <a:gridCol w="406905"/>
                <a:gridCol w="454776"/>
                <a:gridCol w="510627"/>
                <a:gridCol w="486693"/>
                <a:gridCol w="406905"/>
                <a:gridCol w="406905"/>
                <a:gridCol w="406905"/>
                <a:gridCol w="406905"/>
                <a:gridCol w="406905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Gred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T4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T5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T6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T7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T8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T9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T10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T11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T12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T13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T14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T15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T16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T17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T18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T19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T20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0687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J4-5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2290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2415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2540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2665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2915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3040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3165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3290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3415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3540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3665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3790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3915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4040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943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J4-3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2165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2280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2395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2510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2625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2855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2970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3085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3200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3315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3430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3545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22025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J4-1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980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1075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1170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1265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1360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1455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1550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1645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1835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1930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2025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2120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2215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2310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2405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2505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2605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2705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2805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475" name="TextBox 6"/>
          <p:cNvSpPr txBox="1">
            <a:spLocks noChangeArrowheads="1"/>
          </p:cNvSpPr>
          <p:nvPr/>
        </p:nvSpPr>
        <p:spPr bwMode="auto">
          <a:xfrm>
            <a:off x="76200" y="1154113"/>
            <a:ext cx="4403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Klasifikasi Perkhidmatan Kejuruteraan</a:t>
            </a:r>
          </a:p>
        </p:txBody>
      </p:sp>
      <p:sp>
        <p:nvSpPr>
          <p:cNvPr id="15476" name="TextBox 8"/>
          <p:cNvSpPr txBox="1">
            <a:spLocks noChangeArrowheads="1"/>
          </p:cNvSpPr>
          <p:nvPr/>
        </p:nvSpPr>
        <p:spPr bwMode="auto">
          <a:xfrm>
            <a:off x="76200" y="3516313"/>
            <a:ext cx="4313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Klasifikasi Perkhidmatan Pentadbiran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675" y="3962400"/>
          <a:ext cx="8848725" cy="1524000"/>
        </p:xfrm>
        <a:graphic>
          <a:graphicData uri="http://schemas.openxmlformats.org/drawingml/2006/table">
            <a:tbl>
              <a:tblPr/>
              <a:tblGrid>
                <a:gridCol w="394899"/>
                <a:gridCol w="411016"/>
                <a:gridCol w="411016"/>
                <a:gridCol w="411016"/>
                <a:gridCol w="411016"/>
                <a:gridCol w="411016"/>
                <a:gridCol w="411016"/>
                <a:gridCol w="411016"/>
                <a:gridCol w="411016"/>
                <a:gridCol w="411016"/>
                <a:gridCol w="411016"/>
                <a:gridCol w="411016"/>
                <a:gridCol w="411016"/>
                <a:gridCol w="459371"/>
                <a:gridCol w="515785"/>
                <a:gridCol w="491610"/>
                <a:gridCol w="411016"/>
                <a:gridCol w="411016"/>
                <a:gridCol w="411016"/>
                <a:gridCol w="411016"/>
                <a:gridCol w="411016"/>
              </a:tblGrid>
              <a:tr h="40939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Gred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T4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T5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T6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T7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T8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T9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T10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T11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T12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T13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T14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T15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T16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T17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T18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T19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T20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0939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N4-5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2265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2390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2515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2640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2890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3015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3140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3265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3390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3515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3640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3765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3890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4015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0939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N4-3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1920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2035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2150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2265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2380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2495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2610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2725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2840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2955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3070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3185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3300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3415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3530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9582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N4-1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955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1145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1240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1335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1430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1525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1620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1715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1810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1905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2000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2095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2190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2285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2380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2480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2580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2680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2780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37" marR="3337" marT="33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46075" y="533400"/>
            <a:ext cx="8458200" cy="4730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lIns="103163" tIns="51581" rIns="103163" bIns="51581">
            <a:spAutoFit/>
          </a:bodyPr>
          <a:lstStyle/>
          <a:p>
            <a:pPr algn="ctr" defTabSz="912813">
              <a:defRPr/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JGS MENGIKUT KUMPULAN PERKHIDMATAN</a:t>
            </a:r>
          </a:p>
        </p:txBody>
      </p:sp>
      <p:sp>
        <p:nvSpPr>
          <p:cNvPr id="1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096000"/>
            <a:ext cx="227013" cy="19685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1219200"/>
            <a:ext cx="8229600" cy="2362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283534" y="838200"/>
            <a:ext cx="5334000" cy="6096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sz="2400" dirty="0">
                <a:latin typeface="Arial" pitchFamily="34" charset="0"/>
                <a:cs typeface="Arial" pitchFamily="34" charset="0"/>
              </a:rPr>
              <a:t>PEMBENTUKAN GAJI SEBARIS</a:t>
            </a:r>
            <a:endParaRPr lang="en-US" sz="2400" dirty="0"/>
          </a:p>
        </p:txBody>
      </p:sp>
      <p:sp>
        <p:nvSpPr>
          <p:cNvPr id="16390" name="Slide Number Placeholder 16"/>
          <p:cNvSpPr txBox="1">
            <a:spLocks/>
          </p:cNvSpPr>
          <p:nvPr/>
        </p:nvSpPr>
        <p:spPr bwMode="auto">
          <a:xfrm>
            <a:off x="8686800" y="794067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91CA0E6-B63A-4860-946F-1C99FB6F8209}" type="slidenum">
              <a:rPr lang="en-US" sz="1100">
                <a:solidFill>
                  <a:schemeClr val="bg1"/>
                </a:solidFill>
              </a:rPr>
              <a:pPr algn="r"/>
              <a:t>14</a:t>
            </a:fld>
            <a:endParaRPr lang="en-US" sz="110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3248" y="2286000"/>
            <a:ext cx="7915499" cy="707886"/>
          </a:xfrm>
          <a:prstGeom prst="rect">
            <a:avLst/>
          </a:prstGeom>
          <a:effectLst/>
        </p:spPr>
        <p:txBody>
          <a:bodyPr>
            <a:spAutoFit/>
          </a:bodyPr>
          <a:lstStyle/>
          <a:p>
            <a:pPr marL="287338" indent="-287338" algn="just"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Relativiti antara gred ditambahbaik supaya gaji gred naik pangkat dapat tampung gaji maks gred lebih rendah.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8" name="Flowchart: Connector 27">
            <a:hlinkClick r:id="rId3" action="ppaction://hlinksldjump" highlightClick="1"/>
          </p:cNvPr>
          <p:cNvSpPr/>
          <p:nvPr/>
        </p:nvSpPr>
        <p:spPr bwMode="auto">
          <a:xfrm>
            <a:off x="7543800" y="2667000"/>
            <a:ext cx="208922" cy="268588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9" name="Rectangle 44"/>
          <p:cNvSpPr>
            <a:spLocks noChangeArrowheads="1"/>
          </p:cNvSpPr>
          <p:nvPr/>
        </p:nvSpPr>
        <p:spPr bwMode="auto">
          <a:xfrm>
            <a:off x="609600" y="1752600"/>
            <a:ext cx="792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just" defTabSz="711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Gaji maksimum yang lebih tinggi.</a:t>
            </a:r>
          </a:p>
        </p:txBody>
      </p:sp>
      <p:sp>
        <p:nvSpPr>
          <p:cNvPr id="32" name="Flowchart: Connector 31">
            <a:hlinkClick r:id="rId4" action="ppaction://hlinksldjump" highlightClick="1"/>
          </p:cNvPr>
          <p:cNvSpPr/>
          <p:nvPr/>
        </p:nvSpPr>
        <p:spPr bwMode="auto">
          <a:xfrm>
            <a:off x="5181600" y="1752600"/>
            <a:ext cx="219555" cy="264101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514475" y="2087563"/>
          <a:ext cx="5695950" cy="1066800"/>
        </p:xfrm>
        <a:graphic>
          <a:graphicData uri="http://schemas.openxmlformats.org/drawingml/2006/table">
            <a:tbl>
              <a:tblPr/>
              <a:tblGrid>
                <a:gridCol w="609598"/>
                <a:gridCol w="990600"/>
                <a:gridCol w="914402"/>
                <a:gridCol w="838198"/>
                <a:gridCol w="533400"/>
                <a:gridCol w="905203"/>
                <a:gridCol w="905207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</a:t>
                      </a:r>
                      <a:endParaRPr lang="ms-MY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T2</a:t>
                      </a:r>
                      <a:endParaRPr lang="ms-MY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P1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1915.43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1981.98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2048.53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2739.73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P2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2057.61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2130.21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2202.81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3027.14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281113" y="4419600"/>
          <a:ext cx="6477000" cy="838200"/>
        </p:xfrm>
        <a:graphic>
          <a:graphicData uri="http://schemas.openxmlformats.org/drawingml/2006/table">
            <a:tbl>
              <a:tblPr/>
              <a:tblGrid>
                <a:gridCol w="752430"/>
                <a:gridCol w="552418"/>
                <a:gridCol w="552418"/>
                <a:gridCol w="552418"/>
                <a:gridCol w="552418"/>
                <a:gridCol w="552418"/>
                <a:gridCol w="552418"/>
                <a:gridCol w="552418"/>
                <a:gridCol w="552418"/>
                <a:gridCol w="552418"/>
                <a:gridCol w="752814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T…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T11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T12</a:t>
                      </a:r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T14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N4-2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1920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2035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2150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 "/>
                        </a:rPr>
                        <a:t>…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2955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3070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rgbClr val="FFFF00"/>
                          </a:solidFill>
                          <a:latin typeface="Arial "/>
                        </a:rPr>
                        <a:t>3185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3300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400" b="1" i="0" u="none" strike="noStrike" dirty="0" smtClean="0">
                          <a:solidFill>
                            <a:schemeClr val="bg1"/>
                          </a:solidFill>
                          <a:latin typeface="Arial "/>
                        </a:rPr>
                        <a:t>3415</a:t>
                      </a:r>
                      <a:endParaRPr lang="ms-MY" sz="1400" b="1" i="0" u="none" strike="noStrike" dirty="0">
                        <a:solidFill>
                          <a:schemeClr val="bg1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400" b="1" i="0" u="none" strike="noStrike" dirty="0">
                        <a:solidFill>
                          <a:srgbClr val="FFFF00"/>
                        </a:solidFill>
                        <a:latin typeface="Arial 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7482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GAJI MAKSIMUM</a:t>
            </a:r>
          </a:p>
        </p:txBody>
      </p:sp>
      <p:sp>
        <p:nvSpPr>
          <p:cNvPr id="17483" name="Text Box 6"/>
          <p:cNvSpPr txBox="1">
            <a:spLocks noChangeArrowheads="1"/>
          </p:cNvSpPr>
          <p:nvPr/>
        </p:nvSpPr>
        <p:spPr bwMode="auto">
          <a:xfrm>
            <a:off x="762000" y="144303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Gred N22 (SSM)</a:t>
            </a:r>
          </a:p>
        </p:txBody>
      </p:sp>
      <p:sp>
        <p:nvSpPr>
          <p:cNvPr id="17484" name="Text Box 6"/>
          <p:cNvSpPr txBox="1">
            <a:spLocks noChangeArrowheads="1"/>
          </p:cNvSpPr>
          <p:nvPr/>
        </p:nvSpPr>
        <p:spPr bwMode="auto">
          <a:xfrm>
            <a:off x="962025" y="380523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Gred N4-2 (SBPA)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6296025" y="1981200"/>
          <a:ext cx="1371600" cy="1339850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5138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T12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600" b="1" i="0" u="none" strike="noStrike" dirty="0" err="1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1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2838.04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29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3135.53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011988" y="4343400"/>
          <a:ext cx="960437" cy="990600"/>
        </p:xfrm>
        <a:graphic>
          <a:graphicData uri="http://schemas.openxmlformats.org/drawingml/2006/table">
            <a:tbl>
              <a:tblPr/>
              <a:tblGrid>
                <a:gridCol w="960302"/>
              </a:tblGrid>
              <a:tr h="5403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T15</a:t>
                      </a: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600" b="1" i="0" u="none" strike="noStrike" dirty="0" err="1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50273"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6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3530</a:t>
                      </a:r>
                      <a:endParaRPr lang="ms-MY" sz="16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1000" y="1447800"/>
            <a:ext cx="8382000" cy="472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68338" y="1600200"/>
          <a:ext cx="6334125" cy="762000"/>
        </p:xfrm>
        <a:graphic>
          <a:graphicData uri="http://schemas.openxmlformats.org/drawingml/2006/table">
            <a:tbl>
              <a:tblPr/>
              <a:tblGrid>
                <a:gridCol w="415191"/>
                <a:gridCol w="484389"/>
                <a:gridCol w="484389"/>
                <a:gridCol w="310699"/>
                <a:gridCol w="513172"/>
                <a:gridCol w="513172"/>
                <a:gridCol w="513172"/>
                <a:gridCol w="513172"/>
                <a:gridCol w="513172"/>
                <a:gridCol w="513172"/>
                <a:gridCol w="366552"/>
                <a:gridCol w="515569"/>
                <a:gridCol w="677649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T10</a:t>
                      </a:r>
                      <a:endParaRPr lang="en-US" sz="1200" dirty="0"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KGT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N26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2265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2390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3390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3515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3640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3765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3890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4015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125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677863" y="3124200"/>
          <a:ext cx="6610350" cy="693738"/>
        </p:xfrm>
        <a:graphic>
          <a:graphicData uri="http://schemas.openxmlformats.org/drawingml/2006/table">
            <a:tbl>
              <a:tblPr/>
              <a:tblGrid>
                <a:gridCol w="486717"/>
                <a:gridCol w="463448"/>
                <a:gridCol w="463448"/>
                <a:gridCol w="517391"/>
                <a:gridCol w="463448"/>
                <a:gridCol w="463448"/>
                <a:gridCol w="463448"/>
                <a:gridCol w="463448"/>
                <a:gridCol w="463448"/>
                <a:gridCol w="463448"/>
                <a:gridCol w="463448"/>
                <a:gridCol w="335447"/>
                <a:gridCol w="601124"/>
                <a:gridCol w="498351"/>
              </a:tblGrid>
              <a:tr h="346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T9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T10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T11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1 KGT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KGT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46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N22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1920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2035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2840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2955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3070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3185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3300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3415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3530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3645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115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Table 96"/>
          <p:cNvGraphicFramePr>
            <a:graphicFrameLocks noGrp="1"/>
          </p:cNvGraphicFramePr>
          <p:nvPr/>
        </p:nvGraphicFramePr>
        <p:xfrm>
          <a:off x="709613" y="4865688"/>
          <a:ext cx="7874000" cy="773112"/>
        </p:xfrm>
        <a:graphic>
          <a:graphicData uri="http://schemas.openxmlformats.org/drawingml/2006/table">
            <a:tbl>
              <a:tblPr/>
              <a:tblGrid>
                <a:gridCol w="605460"/>
                <a:gridCol w="490133"/>
                <a:gridCol w="490133"/>
                <a:gridCol w="490133"/>
                <a:gridCol w="437250"/>
                <a:gridCol w="600034"/>
                <a:gridCol w="478945"/>
                <a:gridCol w="558770"/>
                <a:gridCol w="478945"/>
                <a:gridCol w="478945"/>
                <a:gridCol w="478945"/>
                <a:gridCol w="312598"/>
                <a:gridCol w="703346"/>
                <a:gridCol w="674078"/>
                <a:gridCol w="595849"/>
              </a:tblGrid>
              <a:tr h="39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T20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 Black" pitchFamily="34" charset="0"/>
                          <a:cs typeface="Arial" pitchFamily="34" charset="0"/>
                        </a:rPr>
                        <a:t>1 KGT</a:t>
                      </a:r>
                      <a:endParaRPr lang="en-US" sz="1200" b="1" dirty="0"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KGT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KGT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</a:tr>
              <a:tr h="3824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N17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955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1050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1145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2285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2380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2480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2580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2680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2780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  <a:cs typeface="Arial" pitchFamily="34" charset="0"/>
                        </a:rPr>
                        <a:t>2880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Arial Black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95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100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62"/>
          <p:cNvGrpSpPr>
            <a:grpSpLocks/>
          </p:cNvGrpSpPr>
          <p:nvPr/>
        </p:nvGrpSpPr>
        <p:grpSpPr bwMode="auto">
          <a:xfrm>
            <a:off x="4086224" y="2416175"/>
            <a:ext cx="1097280" cy="274320"/>
            <a:chOff x="4323903" y="2971800"/>
            <a:chExt cx="1152026" cy="249866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9662" name="Curved Up Arrow 54"/>
            <p:cNvSpPr>
              <a:spLocks noChangeArrowheads="1"/>
            </p:cNvSpPr>
            <p:nvPr/>
          </p:nvSpPr>
          <p:spPr bwMode="auto">
            <a:xfrm>
              <a:off x="4323903" y="2971800"/>
              <a:ext cx="528409" cy="229307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Arial "/>
                <a:cs typeface="+mn-cs"/>
              </a:endParaRPr>
            </a:p>
          </p:txBody>
        </p:sp>
        <p:sp>
          <p:nvSpPr>
            <p:cNvPr id="59663" name="Curved Up Arrow 55"/>
            <p:cNvSpPr>
              <a:spLocks noChangeArrowheads="1"/>
            </p:cNvSpPr>
            <p:nvPr/>
          </p:nvSpPr>
          <p:spPr bwMode="auto">
            <a:xfrm>
              <a:off x="4947521" y="2992358"/>
              <a:ext cx="528408" cy="229308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Arial "/>
                <a:cs typeface="+mn-cs"/>
              </a:endParaRPr>
            </a:p>
          </p:txBody>
        </p:sp>
      </p:grpSp>
      <p:grpSp>
        <p:nvGrpSpPr>
          <p:cNvPr id="18577" name="Group 57"/>
          <p:cNvGrpSpPr>
            <a:grpSpLocks/>
          </p:cNvGrpSpPr>
          <p:nvPr/>
        </p:nvGrpSpPr>
        <p:grpSpPr bwMode="auto">
          <a:xfrm>
            <a:off x="3276600" y="3810000"/>
            <a:ext cx="4038600" cy="1905000"/>
            <a:chOff x="3609616" y="4106863"/>
            <a:chExt cx="4018344" cy="2293937"/>
          </a:xfrm>
        </p:grpSpPr>
        <p:sp>
          <p:nvSpPr>
            <p:cNvPr id="18589" name="Oval 18"/>
            <p:cNvSpPr>
              <a:spLocks noChangeArrowheads="1"/>
            </p:cNvSpPr>
            <p:nvPr/>
          </p:nvSpPr>
          <p:spPr bwMode="auto">
            <a:xfrm>
              <a:off x="6942160" y="5715000"/>
              <a:ext cx="685800" cy="6858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</a:pPr>
              <a:endParaRPr kumimoji="1" lang="ms-MY" sz="1200" b="0">
                <a:latin typeface="Arial "/>
              </a:endParaRPr>
            </a:p>
          </p:txBody>
        </p:sp>
        <p:cxnSp>
          <p:nvCxnSpPr>
            <p:cNvPr id="18590" name="Straight Arrow Connector 143"/>
            <p:cNvCxnSpPr>
              <a:cxnSpLocks noChangeShapeType="1"/>
              <a:stCxn id="18589" idx="1"/>
            </p:cNvCxnSpPr>
            <p:nvPr/>
          </p:nvCxnSpPr>
          <p:spPr bwMode="auto">
            <a:xfrm rot="16200000" flipV="1">
              <a:off x="4471820" y="3244659"/>
              <a:ext cx="1708570" cy="343297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18578" name="Group 59"/>
          <p:cNvGrpSpPr>
            <a:grpSpLocks/>
          </p:cNvGrpSpPr>
          <p:nvPr/>
        </p:nvGrpSpPr>
        <p:grpSpPr bwMode="auto">
          <a:xfrm>
            <a:off x="4117975" y="2416175"/>
            <a:ext cx="2706688" cy="1457325"/>
            <a:chOff x="4449844" y="2713588"/>
            <a:chExt cx="2707056" cy="1455804"/>
          </a:xfrm>
        </p:grpSpPr>
        <p:cxnSp>
          <p:nvCxnSpPr>
            <p:cNvPr id="18587" name="Straight Arrow Connector 86"/>
            <p:cNvCxnSpPr>
              <a:cxnSpLocks noChangeShapeType="1"/>
              <a:stCxn id="18588" idx="1"/>
            </p:cNvCxnSpPr>
            <p:nvPr/>
          </p:nvCxnSpPr>
          <p:spPr bwMode="auto">
            <a:xfrm rot="16200000" flipV="1">
              <a:off x="5073784" y="2089648"/>
              <a:ext cx="870438" cy="2118317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  <p:sp>
          <p:nvSpPr>
            <p:cNvPr id="18588" name="Oval 85"/>
            <p:cNvSpPr>
              <a:spLocks noChangeArrowheads="1"/>
            </p:cNvSpPr>
            <p:nvPr/>
          </p:nvSpPr>
          <p:spPr bwMode="auto">
            <a:xfrm>
              <a:off x="6467147" y="3483592"/>
              <a:ext cx="689753" cy="68580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</a:pPr>
              <a:endParaRPr kumimoji="1" lang="ms-MY" sz="1200" b="0">
                <a:latin typeface="Arial "/>
              </a:endParaRPr>
            </a:p>
          </p:txBody>
        </p:sp>
      </p:grpSp>
      <p:sp>
        <p:nvSpPr>
          <p:cNvPr id="18579" name="AutoShape 3"/>
          <p:cNvSpPr>
            <a:spLocks noChangeArrowheads="1"/>
          </p:cNvSpPr>
          <p:nvPr/>
        </p:nvSpPr>
        <p:spPr bwMode="auto">
          <a:xfrm rot="-5400000">
            <a:off x="6705600" y="3733800"/>
            <a:ext cx="2209800" cy="990600"/>
          </a:xfrm>
          <a:prstGeom prst="curvedUpArrow">
            <a:avLst>
              <a:gd name="adj1" fmla="val 14789"/>
              <a:gd name="adj2" fmla="val 58516"/>
              <a:gd name="adj3" fmla="val 31722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ms-MY" b="0">
              <a:latin typeface="Arial "/>
            </a:endParaRP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3217387" y="3845884"/>
            <a:ext cx="2573813" cy="268916"/>
            <a:chOff x="2874585" y="1812554"/>
            <a:chExt cx="2764215" cy="248392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6" name="Curved Up Arrow 50"/>
            <p:cNvSpPr>
              <a:spLocks noChangeArrowheads="1"/>
            </p:cNvSpPr>
            <p:nvPr/>
          </p:nvSpPr>
          <p:spPr bwMode="auto">
            <a:xfrm>
              <a:off x="3996208" y="1812554"/>
              <a:ext cx="526333" cy="230610"/>
            </a:xfrm>
            <a:prstGeom prst="curvedUpArrow">
              <a:avLst>
                <a:gd name="adj1" fmla="val 25000"/>
                <a:gd name="adj2" fmla="val 50000"/>
                <a:gd name="adj3" fmla="val 25000"/>
              </a:avLst>
            </a:prstGeom>
            <a:grp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Arial "/>
                <a:cs typeface="+mn-cs"/>
              </a:endParaRPr>
            </a:p>
          </p:txBody>
        </p:sp>
        <p:sp>
          <p:nvSpPr>
            <p:cNvPr id="57" name="Curved Up Arrow 177"/>
            <p:cNvSpPr>
              <a:spLocks noChangeArrowheads="1"/>
            </p:cNvSpPr>
            <p:nvPr/>
          </p:nvSpPr>
          <p:spPr bwMode="auto">
            <a:xfrm>
              <a:off x="4568270" y="1826791"/>
              <a:ext cx="526333" cy="230610"/>
            </a:xfrm>
            <a:prstGeom prst="curvedUpArrow">
              <a:avLst>
                <a:gd name="adj1" fmla="val 25000"/>
                <a:gd name="adj2" fmla="val 50000"/>
                <a:gd name="adj3" fmla="val 25000"/>
              </a:avLst>
            </a:prstGeom>
            <a:grp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Arial "/>
                <a:cs typeface="+mn-cs"/>
              </a:endParaRPr>
            </a:p>
          </p:txBody>
        </p:sp>
        <p:sp>
          <p:nvSpPr>
            <p:cNvPr id="58" name="Curved Up Arrow 49"/>
            <p:cNvSpPr>
              <a:spLocks noChangeArrowheads="1"/>
            </p:cNvSpPr>
            <p:nvPr/>
          </p:nvSpPr>
          <p:spPr bwMode="auto">
            <a:xfrm>
              <a:off x="5112467" y="1830336"/>
              <a:ext cx="526333" cy="230610"/>
            </a:xfrm>
            <a:prstGeom prst="curvedUpArrow">
              <a:avLst>
                <a:gd name="adj1" fmla="val 25000"/>
                <a:gd name="adj2" fmla="val 50000"/>
                <a:gd name="adj3" fmla="val 25000"/>
              </a:avLst>
            </a:prstGeom>
            <a:grp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Arial "/>
                <a:cs typeface="+mn-cs"/>
              </a:endParaRPr>
            </a:p>
          </p:txBody>
        </p:sp>
        <p:sp>
          <p:nvSpPr>
            <p:cNvPr id="59" name="Curved Up Arrow 99"/>
            <p:cNvSpPr>
              <a:spLocks noChangeArrowheads="1"/>
            </p:cNvSpPr>
            <p:nvPr/>
          </p:nvSpPr>
          <p:spPr bwMode="auto">
            <a:xfrm>
              <a:off x="3448820" y="1815152"/>
              <a:ext cx="526334" cy="230610"/>
            </a:xfrm>
            <a:prstGeom prst="curvedUpArrow">
              <a:avLst>
                <a:gd name="adj1" fmla="val 25000"/>
                <a:gd name="adj2" fmla="val 50000"/>
                <a:gd name="adj3" fmla="val 25000"/>
              </a:avLst>
            </a:prstGeom>
            <a:grp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Arial "/>
                <a:cs typeface="+mn-cs"/>
              </a:endParaRPr>
            </a:p>
          </p:txBody>
        </p:sp>
        <p:sp>
          <p:nvSpPr>
            <p:cNvPr id="60" name="Curved Up Arrow 100"/>
            <p:cNvSpPr>
              <a:spLocks noChangeArrowheads="1"/>
            </p:cNvSpPr>
            <p:nvPr/>
          </p:nvSpPr>
          <p:spPr bwMode="auto">
            <a:xfrm>
              <a:off x="2874585" y="1815152"/>
              <a:ext cx="526334" cy="230610"/>
            </a:xfrm>
            <a:prstGeom prst="curvedUpArrow">
              <a:avLst>
                <a:gd name="adj1" fmla="val 25000"/>
                <a:gd name="adj2" fmla="val 50000"/>
                <a:gd name="adj3" fmla="val 25000"/>
              </a:avLst>
            </a:prstGeom>
            <a:grp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Arial "/>
                <a:cs typeface="+mn-cs"/>
              </a:endParaRPr>
            </a:p>
          </p:txBody>
        </p:sp>
      </p:grpSp>
      <p:sp>
        <p:nvSpPr>
          <p:cNvPr id="18581" name="Rectangle 47"/>
          <p:cNvSpPr>
            <a:spLocks noChangeArrowheads="1"/>
          </p:cNvSpPr>
          <p:nvPr/>
        </p:nvSpPr>
        <p:spPr bwMode="auto">
          <a:xfrm>
            <a:off x="609600" y="228600"/>
            <a:ext cx="7924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ms-MY" sz="2000">
                <a:solidFill>
                  <a:srgbClr val="FFFF00"/>
                </a:solidFill>
              </a:rPr>
              <a:t>GAJI SEBARIS GRED NAIK PANGKAT DIBENTUK DENGAN RELATIVITI YANG SERAGAM &amp; DAPAT TAMPUNG GAJI MAKSIMUM KENAIKAN PANGKAT GRED LEBIH RENDAH</a:t>
            </a:r>
          </a:p>
        </p:txBody>
      </p:sp>
      <p:sp>
        <p:nvSpPr>
          <p:cNvPr id="18582" name="TextBox 24"/>
          <p:cNvSpPr txBox="1">
            <a:spLocks noChangeArrowheads="1"/>
          </p:cNvSpPr>
          <p:nvPr/>
        </p:nvSpPr>
        <p:spPr bwMode="auto">
          <a:xfrm>
            <a:off x="838200" y="3962400"/>
            <a:ext cx="990600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"/>
              </a:rPr>
              <a:t>5 X KGT </a:t>
            </a:r>
          </a:p>
        </p:txBody>
      </p:sp>
      <p:sp>
        <p:nvSpPr>
          <p:cNvPr id="27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8200" y="6356350"/>
            <a:ext cx="227013" cy="19685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18586" name="TextBox 27"/>
          <p:cNvSpPr txBox="1">
            <a:spLocks noChangeArrowheads="1"/>
          </p:cNvSpPr>
          <p:nvPr/>
        </p:nvSpPr>
        <p:spPr bwMode="auto">
          <a:xfrm>
            <a:off x="914400" y="2590800"/>
            <a:ext cx="990600" cy="307975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Arial "/>
              </a:rPr>
              <a:t>3 X KGT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295400" y="1143000"/>
          <a:ext cx="6858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Connector 6">
            <a:hlinkClick r:id="rId6" action="ppaction://hlinksldjump" highlightClick="1"/>
          </p:cNvPr>
          <p:cNvSpPr/>
          <p:nvPr/>
        </p:nvSpPr>
        <p:spPr>
          <a:xfrm>
            <a:off x="7772400" y="4953000"/>
            <a:ext cx="228600" cy="2286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33450" y="1143000"/>
          <a:ext cx="6991350" cy="723900"/>
        </p:xfrm>
        <a:graphic>
          <a:graphicData uri="http://schemas.openxmlformats.org/drawingml/2006/table">
            <a:tbl>
              <a:tblPr/>
              <a:tblGrid>
                <a:gridCol w="1070379"/>
                <a:gridCol w="758345"/>
                <a:gridCol w="758345"/>
                <a:gridCol w="758345"/>
                <a:gridCol w="758345"/>
                <a:gridCol w="758345"/>
                <a:gridCol w="758345"/>
                <a:gridCol w="685449"/>
                <a:gridCol w="685449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41 (SSM)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T23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T24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P1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2728.35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2820.19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2912.03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3003.87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3095.71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...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4565.18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4718.25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44463" y="3592513"/>
          <a:ext cx="8694737" cy="838200"/>
        </p:xfrm>
        <a:graphic>
          <a:graphicData uri="http://schemas.openxmlformats.org/drawingml/2006/table">
            <a:tbl>
              <a:tblPr/>
              <a:tblGrid>
                <a:gridCol w="712400"/>
                <a:gridCol w="523027"/>
                <a:gridCol w="416653"/>
                <a:gridCol w="629403"/>
                <a:gridCol w="523027"/>
                <a:gridCol w="523027"/>
                <a:gridCol w="523027"/>
                <a:gridCol w="523027"/>
                <a:gridCol w="523027"/>
                <a:gridCol w="523027"/>
                <a:gridCol w="523027"/>
                <a:gridCol w="523027"/>
                <a:gridCol w="523027"/>
                <a:gridCol w="523027"/>
                <a:gridCol w="523027"/>
                <a:gridCol w="659951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T...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1-1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1935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2835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3060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3285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3510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3735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3960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....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5770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6000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6230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54" name="Straight Arrow Connector 53"/>
          <p:cNvCxnSpPr/>
          <p:nvPr/>
        </p:nvCxnSpPr>
        <p:spPr bwMode="auto">
          <a:xfrm rot="16950062" flipH="1">
            <a:off x="2190750" y="2641600"/>
            <a:ext cx="1981200" cy="457200"/>
          </a:xfrm>
          <a:prstGeom prst="straightConnector1">
            <a:avLst/>
          </a:prstGeom>
          <a:ln w="57150">
            <a:solidFill>
              <a:srgbClr val="FFFF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29000" y="2133600"/>
            <a:ext cx="5486400" cy="58420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600" u="sng" dirty="0" err="1">
                <a:solidFill>
                  <a:schemeClr val="bg1"/>
                </a:solidFill>
              </a:rPr>
              <a:t>Pemindahan</a:t>
            </a:r>
            <a:r>
              <a:rPr lang="en-MY" sz="1600" u="sng" dirty="0">
                <a:solidFill>
                  <a:schemeClr val="bg1"/>
                </a:solidFill>
              </a:rPr>
              <a:t> </a:t>
            </a:r>
            <a:r>
              <a:rPr lang="en-MY" sz="1600" u="sng" dirty="0" err="1">
                <a:solidFill>
                  <a:schemeClr val="bg1"/>
                </a:solidFill>
              </a:rPr>
              <a:t>Gaji</a:t>
            </a:r>
            <a:r>
              <a:rPr lang="en-MY" sz="1600" u="sng" dirty="0">
                <a:solidFill>
                  <a:schemeClr val="bg1"/>
                </a:solidFill>
              </a:rPr>
              <a:t> JGM </a:t>
            </a:r>
            <a:r>
              <a:rPr lang="en-MY" sz="1600" u="sng" dirty="0" err="1">
                <a:solidFill>
                  <a:schemeClr val="bg1"/>
                </a:solidFill>
              </a:rPr>
              <a:t>ke</a:t>
            </a:r>
            <a:r>
              <a:rPr lang="en-MY" sz="1600" u="sng" dirty="0">
                <a:solidFill>
                  <a:schemeClr val="bg1"/>
                </a:solidFill>
              </a:rPr>
              <a:t> JGS</a:t>
            </a:r>
          </a:p>
          <a:p>
            <a:pPr marL="231775" indent="-231775" algn="just">
              <a:buFontTx/>
              <a:buAutoNum type="arabicPeriod"/>
              <a:defRPr/>
            </a:pPr>
            <a:r>
              <a:rPr lang="en-MY" sz="1600" dirty="0" err="1">
                <a:solidFill>
                  <a:schemeClr val="bg1"/>
                </a:solidFill>
              </a:rPr>
              <a:t>Diberikan</a:t>
            </a:r>
            <a:r>
              <a:rPr lang="en-MY" sz="1600" dirty="0">
                <a:solidFill>
                  <a:schemeClr val="bg1"/>
                </a:solidFill>
              </a:rPr>
              <a:t> </a:t>
            </a:r>
            <a:r>
              <a:rPr lang="en-MY" sz="1600" dirty="0" err="1">
                <a:solidFill>
                  <a:schemeClr val="bg1"/>
                </a:solidFill>
              </a:rPr>
              <a:t>satu</a:t>
            </a:r>
            <a:r>
              <a:rPr lang="en-MY" sz="1600" dirty="0">
                <a:solidFill>
                  <a:schemeClr val="bg1"/>
                </a:solidFill>
              </a:rPr>
              <a:t> PGB </a:t>
            </a:r>
            <a:r>
              <a:rPr lang="en-MY" sz="1600" dirty="0" err="1">
                <a:solidFill>
                  <a:schemeClr val="bg1"/>
                </a:solidFill>
              </a:rPr>
              <a:t>di</a:t>
            </a:r>
            <a:r>
              <a:rPr lang="en-MY" sz="1600" dirty="0">
                <a:solidFill>
                  <a:schemeClr val="bg1"/>
                </a:solidFill>
              </a:rPr>
              <a:t> </a:t>
            </a:r>
            <a:r>
              <a:rPr lang="en-MY" sz="1600" dirty="0" err="1">
                <a:solidFill>
                  <a:schemeClr val="bg1"/>
                </a:solidFill>
              </a:rPr>
              <a:t>gred</a:t>
            </a:r>
            <a:r>
              <a:rPr lang="en-MY" sz="1600" dirty="0">
                <a:solidFill>
                  <a:schemeClr val="bg1"/>
                </a:solidFill>
              </a:rPr>
              <a:t> </a:t>
            </a:r>
            <a:r>
              <a:rPr lang="en-MY" sz="1600" dirty="0" err="1">
                <a:solidFill>
                  <a:schemeClr val="bg1"/>
                </a:solidFill>
              </a:rPr>
              <a:t>gaji</a:t>
            </a:r>
            <a:r>
              <a:rPr lang="en-MY" sz="1600" dirty="0">
                <a:solidFill>
                  <a:schemeClr val="bg1"/>
                </a:solidFill>
              </a:rPr>
              <a:t> </a:t>
            </a:r>
            <a:r>
              <a:rPr lang="en-MY" sz="1600" dirty="0" err="1">
                <a:solidFill>
                  <a:schemeClr val="bg1"/>
                </a:solidFill>
              </a:rPr>
              <a:t>asal</a:t>
            </a:r>
            <a:r>
              <a:rPr lang="en-MY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569" name="Text Box 6"/>
          <p:cNvSpPr txBox="1">
            <a:spLocks noChangeArrowheads="1"/>
          </p:cNvSpPr>
          <p:nvPr/>
        </p:nvSpPr>
        <p:spPr bwMode="auto">
          <a:xfrm>
            <a:off x="57150" y="619125"/>
            <a:ext cx="853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Arial "/>
              </a:rPr>
              <a:t>A) PEMINDAHAN SKIM PERKHIDMATAN KEKAL (PENGURUSAN DAN PROFESIONAL)</a:t>
            </a:r>
          </a:p>
        </p:txBody>
      </p:sp>
      <p:sp>
        <p:nvSpPr>
          <p:cNvPr id="20570" name="TextBox 39"/>
          <p:cNvSpPr txBox="1">
            <a:spLocks noChangeArrowheads="1"/>
          </p:cNvSpPr>
          <p:nvPr/>
        </p:nvSpPr>
        <p:spPr bwMode="auto">
          <a:xfrm>
            <a:off x="3429000" y="2601913"/>
            <a:ext cx="548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600">
                <a:solidFill>
                  <a:schemeClr val="bg1"/>
                </a:solidFill>
              </a:rPr>
              <a:t>2. Gaji dipindahkan ke JGS berdasarkan matagaji yang sama atau tertinggi berhampiran</a:t>
            </a:r>
          </a:p>
        </p:txBody>
      </p:sp>
      <p:sp>
        <p:nvSpPr>
          <p:cNvPr id="20571" name="Oval 71"/>
          <p:cNvSpPr>
            <a:spLocks noChangeArrowheads="1"/>
          </p:cNvSpPr>
          <p:nvPr/>
        </p:nvSpPr>
        <p:spPr bwMode="auto">
          <a:xfrm>
            <a:off x="2819400" y="182880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2" name="Curved Down Arrow 31"/>
          <p:cNvSpPr/>
          <p:nvPr/>
        </p:nvSpPr>
        <p:spPr bwMode="auto">
          <a:xfrm>
            <a:off x="2286000" y="1371600"/>
            <a:ext cx="609600" cy="228600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73" name="TextBox 36"/>
          <p:cNvSpPr txBox="1">
            <a:spLocks noChangeArrowheads="1"/>
          </p:cNvSpPr>
          <p:nvPr/>
        </p:nvSpPr>
        <p:spPr bwMode="auto">
          <a:xfrm>
            <a:off x="6737350" y="20638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 "/>
              </a:rPr>
              <a:t>LAMPIRAN C4</a:t>
            </a:r>
          </a:p>
        </p:txBody>
      </p:sp>
      <p:sp>
        <p:nvSpPr>
          <p:cNvPr id="20574" name="Text Box 6"/>
          <p:cNvSpPr txBox="1">
            <a:spLocks noChangeArrowheads="1"/>
          </p:cNvSpPr>
          <p:nvPr/>
        </p:nvSpPr>
        <p:spPr bwMode="auto">
          <a:xfrm>
            <a:off x="639763" y="146050"/>
            <a:ext cx="7881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KAEDAH PEMINDAHAN GAJI</a:t>
            </a:r>
          </a:p>
        </p:txBody>
      </p:sp>
      <p:sp>
        <p:nvSpPr>
          <p:cNvPr id="2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096000"/>
            <a:ext cx="227013" cy="19685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20578" name="Oval 71"/>
          <p:cNvSpPr>
            <a:spLocks noChangeArrowheads="1"/>
          </p:cNvSpPr>
          <p:nvPr/>
        </p:nvSpPr>
        <p:spPr bwMode="auto">
          <a:xfrm>
            <a:off x="3886200" y="441960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1" name="Curved Down Arrow 20"/>
          <p:cNvSpPr/>
          <p:nvPr/>
        </p:nvSpPr>
        <p:spPr bwMode="auto">
          <a:xfrm flipV="1">
            <a:off x="3200400" y="4419600"/>
            <a:ext cx="609600" cy="228600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580" name="TextBox 22"/>
          <p:cNvSpPr txBox="1">
            <a:spLocks noChangeArrowheads="1"/>
          </p:cNvSpPr>
          <p:nvPr/>
        </p:nvSpPr>
        <p:spPr bwMode="auto">
          <a:xfrm>
            <a:off x="3451225" y="4919663"/>
            <a:ext cx="5486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600">
                <a:solidFill>
                  <a:schemeClr val="bg1"/>
                </a:solidFill>
              </a:rPr>
              <a:t>3. Kenaikan gaji tahunan 2012.</a:t>
            </a:r>
          </a:p>
        </p:txBody>
      </p:sp>
      <p:sp>
        <p:nvSpPr>
          <p:cNvPr id="20581" name="Oval 71"/>
          <p:cNvSpPr>
            <a:spLocks noChangeArrowheads="1"/>
          </p:cNvSpPr>
          <p:nvPr/>
        </p:nvSpPr>
        <p:spPr bwMode="auto">
          <a:xfrm>
            <a:off x="2819400" y="335280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2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4400" y="1143000"/>
          <a:ext cx="6381750" cy="723900"/>
        </p:xfrm>
        <a:graphic>
          <a:graphicData uri="http://schemas.openxmlformats.org/drawingml/2006/table">
            <a:tbl>
              <a:tblPr/>
              <a:tblGrid>
                <a:gridCol w="977049"/>
                <a:gridCol w="692223"/>
                <a:gridCol w="692223"/>
                <a:gridCol w="692223"/>
                <a:gridCol w="692223"/>
                <a:gridCol w="692223"/>
                <a:gridCol w="692223"/>
                <a:gridCol w="625683"/>
                <a:gridCol w="625683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M41 (SSM)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T9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T24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2728.35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2820.19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2912.03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3003.87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3095.71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...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4565.18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4718.25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304800" y="3692525"/>
          <a:ext cx="7661275" cy="838200"/>
        </p:xfrm>
        <a:graphic>
          <a:graphicData uri="http://schemas.openxmlformats.org/drawingml/2006/table">
            <a:tbl>
              <a:tblPr/>
              <a:tblGrid>
                <a:gridCol w="627734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460868"/>
                <a:gridCol w="581519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T...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M1-1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1935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2385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2610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2835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3060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3285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3510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3735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....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5770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6000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6230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21591" name="Group 77"/>
          <p:cNvGrpSpPr>
            <a:grpSpLocks/>
          </p:cNvGrpSpPr>
          <p:nvPr/>
        </p:nvGrpSpPr>
        <p:grpSpPr bwMode="auto">
          <a:xfrm>
            <a:off x="2590800" y="1830388"/>
            <a:ext cx="382588" cy="2001837"/>
            <a:chOff x="5431961" y="1250998"/>
            <a:chExt cx="553532" cy="2610861"/>
          </a:xfrm>
        </p:grpSpPr>
        <p:cxnSp>
          <p:nvCxnSpPr>
            <p:cNvPr id="54" name="Straight Arrow Connector 53"/>
            <p:cNvCxnSpPr/>
            <p:nvPr/>
          </p:nvCxnSpPr>
          <p:spPr>
            <a:xfrm rot="5400000">
              <a:off x="4742063" y="2492131"/>
              <a:ext cx="2484563" cy="2298"/>
            </a:xfrm>
            <a:prstGeom prst="straightConnector1">
              <a:avLst/>
            </a:prstGeom>
            <a:ln w="57150">
              <a:solidFill>
                <a:srgbClr val="FFFF00"/>
              </a:solidFill>
              <a:prstDash val="dash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616" name="Oval 71"/>
            <p:cNvSpPr>
              <a:spLocks noChangeArrowheads="1"/>
            </p:cNvSpPr>
            <p:nvPr/>
          </p:nvSpPr>
          <p:spPr bwMode="auto">
            <a:xfrm>
              <a:off x="5431961" y="3535093"/>
              <a:ext cx="441897" cy="32676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kumimoji="1" lang="en-US" sz="1200">
                  <a:solidFill>
                    <a:srgbClr val="002060"/>
                  </a:solidFill>
                </a:rPr>
                <a:t>2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29000" y="2209800"/>
            <a:ext cx="5486400" cy="5238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dirty="0" err="1">
                <a:solidFill>
                  <a:schemeClr val="bg1"/>
                </a:solidFill>
              </a:rPr>
              <a:t>Pemindahan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JGM </a:t>
            </a:r>
            <a:r>
              <a:rPr lang="en-MY" sz="1400" dirty="0" err="1">
                <a:solidFill>
                  <a:schemeClr val="bg1"/>
                </a:solidFill>
              </a:rPr>
              <a:t>ke</a:t>
            </a:r>
            <a:r>
              <a:rPr lang="en-MY" sz="1400" dirty="0">
                <a:solidFill>
                  <a:schemeClr val="bg1"/>
                </a:solidFill>
              </a:rPr>
              <a:t> JGS</a:t>
            </a:r>
          </a:p>
          <a:p>
            <a:pPr marL="231775" indent="-231775" algn="just">
              <a:buFontTx/>
              <a:buAutoNum type="arabicPeriod"/>
              <a:defRPr/>
            </a:pPr>
            <a:r>
              <a:rPr lang="en-MY" sz="1400" dirty="0" err="1">
                <a:solidFill>
                  <a:schemeClr val="bg1"/>
                </a:solidFill>
              </a:rPr>
              <a:t>Diberikan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satu</a:t>
            </a:r>
            <a:r>
              <a:rPr lang="en-MY" sz="1400" dirty="0">
                <a:solidFill>
                  <a:schemeClr val="bg1"/>
                </a:solidFill>
              </a:rPr>
              <a:t> PGB </a:t>
            </a:r>
            <a:r>
              <a:rPr lang="en-MY" sz="1400" dirty="0" err="1">
                <a:solidFill>
                  <a:schemeClr val="bg1"/>
                </a:solidFill>
              </a:rPr>
              <a:t>di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gred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asal</a:t>
            </a:r>
            <a:r>
              <a:rPr lang="en-MY" sz="1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8200" y="4732338"/>
            <a:ext cx="6934200" cy="2138362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u="sng" dirty="0" err="1">
                <a:solidFill>
                  <a:schemeClr val="bg1"/>
                </a:solidFill>
              </a:rPr>
              <a:t>Pertambahan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Gaji</a:t>
            </a:r>
            <a:r>
              <a:rPr lang="en-MY" sz="1400" u="sng" dirty="0">
                <a:solidFill>
                  <a:schemeClr val="bg1"/>
                </a:solidFill>
              </a:rPr>
              <a:t> Yang </a:t>
            </a:r>
            <a:r>
              <a:rPr lang="en-MY" sz="1400" u="sng" dirty="0" err="1">
                <a:solidFill>
                  <a:schemeClr val="bg1"/>
                </a:solidFill>
              </a:rPr>
              <a:t>Diterima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Pada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Tahun</a:t>
            </a:r>
            <a:r>
              <a:rPr lang="en-MY" sz="1400" u="sng" dirty="0">
                <a:solidFill>
                  <a:schemeClr val="bg1"/>
                </a:solidFill>
              </a:rPr>
              <a:t> 2012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MY" sz="1400" dirty="0">
                <a:solidFill>
                  <a:schemeClr val="bg1"/>
                </a:solidFill>
              </a:rPr>
              <a:t>1 </a:t>
            </a:r>
            <a:r>
              <a:rPr lang="en-MY" sz="1400" dirty="0" err="1">
                <a:solidFill>
                  <a:schemeClr val="bg1"/>
                </a:solidFill>
              </a:rPr>
              <a:t>Januari</a:t>
            </a:r>
            <a:r>
              <a:rPr lang="en-MY" sz="1400" dirty="0">
                <a:solidFill>
                  <a:schemeClr val="bg1"/>
                </a:solidFill>
              </a:rPr>
              <a:t> 2012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P1T9 (RM2728.35)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P1T10 (RM2820.19)		= RM91.84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P1T10 (RM2820.19)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T5 (RM2835)			= RM</a:t>
            </a:r>
            <a:r>
              <a:rPr lang="ms-MY" sz="1400" dirty="0">
                <a:solidFill>
                  <a:schemeClr val="bg1"/>
                </a:solidFill>
              </a:rPr>
              <a:t>14.81</a:t>
            </a:r>
            <a:endParaRPr lang="en-US" sz="1400" dirty="0">
              <a:solidFill>
                <a:schemeClr val="bg1"/>
              </a:solidFill>
            </a:endParaRP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Jumlah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Pertambahan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SSM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SBPA		= RM106.65</a:t>
            </a:r>
          </a:p>
          <a:p>
            <a:pPr marL="231775" indent="-231775" algn="just"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en-MY" sz="1400" dirty="0">
                <a:solidFill>
                  <a:schemeClr val="bg1"/>
                </a:solidFill>
              </a:rPr>
              <a:t>1 </a:t>
            </a:r>
            <a:r>
              <a:rPr lang="en-MY" sz="1400" dirty="0" err="1">
                <a:solidFill>
                  <a:schemeClr val="bg1"/>
                </a:solidFill>
              </a:rPr>
              <a:t>Januari</a:t>
            </a:r>
            <a:r>
              <a:rPr lang="en-MY" sz="1400" dirty="0">
                <a:solidFill>
                  <a:schemeClr val="bg1"/>
                </a:solidFill>
              </a:rPr>
              <a:t> 2012</a:t>
            </a: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Pergerakan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Tahunan</a:t>
            </a:r>
            <a:r>
              <a:rPr lang="en-US" sz="1400" dirty="0">
                <a:solidFill>
                  <a:schemeClr val="bg1"/>
                </a:solidFill>
              </a:rPr>
              <a:t> T5 (RM2835)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T6 (RM3060)	= RM225.00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1600" dirty="0" err="1">
                <a:solidFill>
                  <a:schemeClr val="bg1"/>
                </a:solidFill>
              </a:rPr>
              <a:t>Jumlah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Pertambahan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Gaji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tahun</a:t>
            </a:r>
            <a:r>
              <a:rPr lang="en-US" sz="1600" dirty="0">
                <a:solidFill>
                  <a:schemeClr val="bg1"/>
                </a:solidFill>
              </a:rPr>
              <a:t> 2012		= RM331.65</a:t>
            </a:r>
          </a:p>
        </p:txBody>
      </p:sp>
      <p:sp>
        <p:nvSpPr>
          <p:cNvPr id="21594" name="Text Box 6"/>
          <p:cNvSpPr txBox="1">
            <a:spLocks noChangeArrowheads="1"/>
          </p:cNvSpPr>
          <p:nvPr/>
        </p:nvSpPr>
        <p:spPr bwMode="auto">
          <a:xfrm>
            <a:off x="187325" y="703263"/>
            <a:ext cx="853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Arial "/>
              </a:rPr>
              <a:t>B) PEMINDAHAN SKIM PERKHIDMATAN KEKAL (PENGURUSAN DAN PROFESIONAL)</a:t>
            </a:r>
          </a:p>
        </p:txBody>
      </p:sp>
      <p:sp>
        <p:nvSpPr>
          <p:cNvPr id="21595" name="TextBox 39"/>
          <p:cNvSpPr txBox="1">
            <a:spLocks noChangeArrowheads="1"/>
          </p:cNvSpPr>
          <p:nvPr/>
        </p:nvSpPr>
        <p:spPr bwMode="auto">
          <a:xfrm>
            <a:off x="3429000" y="2676525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400">
                <a:solidFill>
                  <a:schemeClr val="bg1"/>
                </a:solidFill>
              </a:rPr>
              <a:t>2. Gaji dipindahkan ke JGS berdasarkan matagaji yang sama atau tertinggi berhampiran. TPG ditetapkan 1 Jan.</a:t>
            </a:r>
          </a:p>
        </p:txBody>
      </p:sp>
      <p:sp>
        <p:nvSpPr>
          <p:cNvPr id="21596" name="TextBox 43"/>
          <p:cNvSpPr txBox="1">
            <a:spLocks noChangeArrowheads="1"/>
          </p:cNvSpPr>
          <p:nvPr/>
        </p:nvSpPr>
        <p:spPr bwMode="auto">
          <a:xfrm>
            <a:off x="3429000" y="3103563"/>
            <a:ext cx="5486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>
              <a:buFontTx/>
              <a:buAutoNum type="arabicPeriod" startAt="3"/>
            </a:pPr>
            <a:r>
              <a:rPr lang="en-MY" sz="1400">
                <a:solidFill>
                  <a:schemeClr val="bg1"/>
                </a:solidFill>
              </a:rPr>
              <a:t>PGT bagi tahun 2012 pada 1 Jan. Layak diberikan PGT seterusnya.</a:t>
            </a:r>
          </a:p>
        </p:txBody>
      </p:sp>
      <p:grpSp>
        <p:nvGrpSpPr>
          <p:cNvPr id="21597" name="Group 61"/>
          <p:cNvGrpSpPr>
            <a:grpSpLocks/>
          </p:cNvGrpSpPr>
          <p:nvPr/>
        </p:nvGrpSpPr>
        <p:grpSpPr bwMode="auto">
          <a:xfrm>
            <a:off x="2635250" y="4516438"/>
            <a:ext cx="5097463" cy="307975"/>
            <a:chOff x="2474271" y="4416478"/>
            <a:chExt cx="5097729" cy="307922"/>
          </a:xfrm>
        </p:grpSpPr>
        <p:grpSp>
          <p:nvGrpSpPr>
            <p:cNvPr id="21603" name="Group 37"/>
            <p:cNvGrpSpPr>
              <a:grpSpLocks/>
            </p:cNvGrpSpPr>
            <p:nvPr/>
          </p:nvGrpSpPr>
          <p:grpSpPr bwMode="auto">
            <a:xfrm>
              <a:off x="2474271" y="4416478"/>
              <a:ext cx="4155129" cy="307922"/>
              <a:chOff x="1752600" y="4191000"/>
              <a:chExt cx="4155129" cy="307922"/>
            </a:xfrm>
          </p:grpSpPr>
          <p:sp>
            <p:nvSpPr>
              <p:cNvPr id="21606" name="Oval 71"/>
              <p:cNvSpPr>
                <a:spLocks noChangeArrowheads="1"/>
              </p:cNvSpPr>
              <p:nvPr/>
            </p:nvSpPr>
            <p:spPr bwMode="auto">
              <a:xfrm>
                <a:off x="1752600" y="4194136"/>
                <a:ext cx="285374" cy="304786"/>
              </a:xfrm>
              <a:prstGeom prst="ellipse">
                <a:avLst/>
              </a:prstGeom>
              <a:solidFill>
                <a:schemeClr val="bg1"/>
              </a:solidFill>
              <a:ln w="38100" algn="ctr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lIns="96989" tIns="48495" rIns="96989" bIns="48495" anchor="ctr"/>
              <a:lstStyle/>
              <a:p>
                <a:pPr algn="ctr" eaLnBrk="0" hangingPunct="0">
                  <a:spcBef>
                    <a:spcPct val="30000"/>
                  </a:spcBef>
                </a:pPr>
                <a:r>
                  <a:rPr kumimoji="1" lang="en-US" sz="1200">
                    <a:solidFill>
                      <a:srgbClr val="002060"/>
                    </a:solidFill>
                  </a:rPr>
                  <a:t>3</a:t>
                </a:r>
              </a:p>
            </p:txBody>
          </p:sp>
          <p:sp>
            <p:nvSpPr>
              <p:cNvPr id="21607" name="Curved Up Arrow 53"/>
              <p:cNvSpPr>
                <a:spLocks noChangeArrowheads="1"/>
              </p:cNvSpPr>
              <p:nvPr/>
            </p:nvSpPr>
            <p:spPr bwMode="auto">
              <a:xfrm>
                <a:off x="2076467" y="4213221"/>
                <a:ext cx="485800" cy="214275"/>
              </a:xfrm>
              <a:prstGeom prst="curvedUpArrow">
                <a:avLst>
                  <a:gd name="adj1" fmla="val 24981"/>
                  <a:gd name="adj2" fmla="val 50004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  <p:sp>
            <p:nvSpPr>
              <p:cNvPr id="21608" name="Curved Up Arrow 53"/>
              <p:cNvSpPr>
                <a:spLocks noChangeArrowheads="1"/>
              </p:cNvSpPr>
              <p:nvPr/>
            </p:nvSpPr>
            <p:spPr bwMode="auto">
              <a:xfrm>
                <a:off x="2547979" y="4205285"/>
                <a:ext cx="484213" cy="214276"/>
              </a:xfrm>
              <a:prstGeom prst="curvedUpArrow">
                <a:avLst>
                  <a:gd name="adj1" fmla="val 24983"/>
                  <a:gd name="adj2" fmla="val 50008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  <p:sp>
            <p:nvSpPr>
              <p:cNvPr id="21609" name="Curved Up Arrow 53"/>
              <p:cNvSpPr>
                <a:spLocks noChangeArrowheads="1"/>
              </p:cNvSpPr>
              <p:nvPr/>
            </p:nvSpPr>
            <p:spPr bwMode="auto">
              <a:xfrm>
                <a:off x="3032192" y="4191000"/>
                <a:ext cx="485800" cy="214275"/>
              </a:xfrm>
              <a:prstGeom prst="curvedUpArrow">
                <a:avLst>
                  <a:gd name="adj1" fmla="val 24981"/>
                  <a:gd name="adj2" fmla="val 50004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  <p:sp>
            <p:nvSpPr>
              <p:cNvPr id="21610" name="Curved Up Arrow 53"/>
              <p:cNvSpPr>
                <a:spLocks noChangeArrowheads="1"/>
              </p:cNvSpPr>
              <p:nvPr/>
            </p:nvSpPr>
            <p:spPr bwMode="auto">
              <a:xfrm>
                <a:off x="3486241" y="4205285"/>
                <a:ext cx="485800" cy="214276"/>
              </a:xfrm>
              <a:prstGeom prst="curvedUpArrow">
                <a:avLst>
                  <a:gd name="adj1" fmla="val 24981"/>
                  <a:gd name="adj2" fmla="val 50004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  <p:sp>
            <p:nvSpPr>
              <p:cNvPr id="21611" name="Curved Up Arrow 53"/>
              <p:cNvSpPr>
                <a:spLocks noChangeArrowheads="1"/>
              </p:cNvSpPr>
              <p:nvPr/>
            </p:nvSpPr>
            <p:spPr bwMode="auto">
              <a:xfrm>
                <a:off x="3929176" y="4210047"/>
                <a:ext cx="484213" cy="215863"/>
              </a:xfrm>
              <a:prstGeom prst="curvedUpArrow">
                <a:avLst>
                  <a:gd name="adj1" fmla="val 24997"/>
                  <a:gd name="adj2" fmla="val 50004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  <p:sp>
            <p:nvSpPr>
              <p:cNvPr id="21612" name="Curved Up Arrow 53"/>
              <p:cNvSpPr>
                <a:spLocks noChangeArrowheads="1"/>
              </p:cNvSpPr>
              <p:nvPr/>
            </p:nvSpPr>
            <p:spPr bwMode="auto">
              <a:xfrm>
                <a:off x="4437203" y="4216396"/>
                <a:ext cx="484213" cy="214275"/>
              </a:xfrm>
              <a:prstGeom prst="curvedUpArrow">
                <a:avLst>
                  <a:gd name="adj1" fmla="val 24983"/>
                  <a:gd name="adj2" fmla="val 50008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  <p:sp>
            <p:nvSpPr>
              <p:cNvPr id="21613" name="Curved Up Arrow 53"/>
              <p:cNvSpPr>
                <a:spLocks noChangeArrowheads="1"/>
              </p:cNvSpPr>
              <p:nvPr/>
            </p:nvSpPr>
            <p:spPr bwMode="auto">
              <a:xfrm>
                <a:off x="4899190" y="4224331"/>
                <a:ext cx="485800" cy="214276"/>
              </a:xfrm>
              <a:prstGeom prst="curvedUpArrow">
                <a:avLst>
                  <a:gd name="adj1" fmla="val 24981"/>
                  <a:gd name="adj2" fmla="val 50004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  <p:sp>
            <p:nvSpPr>
              <p:cNvPr id="21614" name="Curved Up Arrow 53"/>
              <p:cNvSpPr>
                <a:spLocks noChangeArrowheads="1"/>
              </p:cNvSpPr>
              <p:nvPr/>
            </p:nvSpPr>
            <p:spPr bwMode="auto">
              <a:xfrm>
                <a:off x="5421504" y="4224331"/>
                <a:ext cx="485800" cy="214276"/>
              </a:xfrm>
              <a:prstGeom prst="curvedUpArrow">
                <a:avLst>
                  <a:gd name="adj1" fmla="val 24981"/>
                  <a:gd name="adj2" fmla="val 50004"/>
                  <a:gd name="adj3" fmla="val 25000"/>
                </a:avLst>
              </a:prstGeom>
              <a:solidFill>
                <a:srgbClr val="FFFF00"/>
              </a:solidFill>
              <a:ln w="3175" algn="ctr">
                <a:solidFill>
                  <a:srgbClr val="FFFF00"/>
                </a:solidFill>
                <a:round/>
                <a:headEnd/>
                <a:tailEnd/>
              </a:ln>
            </p:spPr>
            <p:txBody>
              <a:bodyPr lIns="96989" tIns="48495" rIns="96989" bIns="48495"/>
              <a:lstStyle/>
              <a:p>
                <a:pPr eaLnBrk="0" hangingPunct="0">
                  <a:spcBef>
                    <a:spcPct val="30000"/>
                  </a:spcBef>
                </a:pPr>
                <a:endParaRPr kumimoji="1" lang="ms-MY" sz="1200" b="0">
                  <a:latin typeface="Times New Roman" pitchFamily="18" charset="0"/>
                </a:endParaRPr>
              </a:p>
            </p:txBody>
          </p:sp>
        </p:grpSp>
        <p:sp>
          <p:nvSpPr>
            <p:cNvPr id="21604" name="Curved Up Arrow 53"/>
            <p:cNvSpPr>
              <a:spLocks noChangeArrowheads="1"/>
            </p:cNvSpPr>
            <p:nvPr/>
          </p:nvSpPr>
          <p:spPr bwMode="auto">
            <a:xfrm>
              <a:off x="6601987" y="4419652"/>
              <a:ext cx="484212" cy="214275"/>
            </a:xfrm>
            <a:prstGeom prst="curvedUpArrow">
              <a:avLst>
                <a:gd name="adj1" fmla="val 24983"/>
                <a:gd name="adj2" fmla="val 50008"/>
                <a:gd name="adj3" fmla="val 25000"/>
              </a:avLst>
            </a:prstGeom>
            <a:solidFill>
              <a:srgbClr val="FFFF00"/>
            </a:solidFill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21605" name="Curved Up Arrow 53"/>
            <p:cNvSpPr>
              <a:spLocks noChangeArrowheads="1"/>
            </p:cNvSpPr>
            <p:nvPr/>
          </p:nvSpPr>
          <p:spPr bwMode="auto">
            <a:xfrm>
              <a:off x="7086200" y="4419652"/>
              <a:ext cx="485800" cy="214275"/>
            </a:xfrm>
            <a:prstGeom prst="curvedUpArrow">
              <a:avLst>
                <a:gd name="adj1" fmla="val 24981"/>
                <a:gd name="adj2" fmla="val 50004"/>
                <a:gd name="adj3" fmla="val 25000"/>
              </a:avLst>
            </a:prstGeom>
            <a:solidFill>
              <a:srgbClr val="FFFF00"/>
            </a:solidFill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</a:pPr>
              <a:endParaRPr kumimoji="1" lang="ms-MY" sz="1200" b="0">
                <a:latin typeface="Times New Roman" pitchFamily="18" charset="0"/>
              </a:endParaRPr>
            </a:p>
          </p:txBody>
        </p:sp>
      </p:grpSp>
      <p:sp>
        <p:nvSpPr>
          <p:cNvPr id="21598" name="TextBox 32"/>
          <p:cNvSpPr txBox="1">
            <a:spLocks noChangeArrowheads="1"/>
          </p:cNvSpPr>
          <p:nvPr/>
        </p:nvSpPr>
        <p:spPr bwMode="auto">
          <a:xfrm>
            <a:off x="6824663" y="20638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 "/>
              </a:rPr>
              <a:t>LAMPIRAN C4</a:t>
            </a:r>
          </a:p>
        </p:txBody>
      </p:sp>
      <p:grpSp>
        <p:nvGrpSpPr>
          <p:cNvPr id="21599" name="Group 35"/>
          <p:cNvGrpSpPr>
            <a:grpSpLocks/>
          </p:cNvGrpSpPr>
          <p:nvPr/>
        </p:nvGrpSpPr>
        <p:grpSpPr bwMode="auto">
          <a:xfrm>
            <a:off x="1809750" y="1295400"/>
            <a:ext cx="1066800" cy="304800"/>
            <a:chOff x="1600200" y="1295414"/>
            <a:chExt cx="1066800" cy="304786"/>
          </a:xfrm>
        </p:grpSpPr>
        <p:sp>
          <p:nvSpPr>
            <p:cNvPr id="21601" name="Oval 71"/>
            <p:cNvSpPr>
              <a:spLocks noChangeArrowheads="1"/>
            </p:cNvSpPr>
            <p:nvPr/>
          </p:nvSpPr>
          <p:spPr bwMode="auto">
            <a:xfrm>
              <a:off x="1600200" y="1295414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kumimoji="1" lang="en-US" sz="120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32" name="Curved Down Arrow 31"/>
            <p:cNvSpPr/>
            <p:nvPr/>
          </p:nvSpPr>
          <p:spPr>
            <a:xfrm>
              <a:off x="2057400" y="1371610"/>
              <a:ext cx="609600" cy="228589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600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PEMINDAHAN GAJI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 16"/>
          <p:cNvGraphicFramePr/>
          <p:nvPr/>
        </p:nvGraphicFramePr>
        <p:xfrm>
          <a:off x="489099" y="990600"/>
          <a:ext cx="8382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Oval 13"/>
          <p:cNvSpPr/>
          <p:nvPr/>
        </p:nvSpPr>
        <p:spPr>
          <a:xfrm>
            <a:off x="439472" y="2743200"/>
            <a:ext cx="3352800" cy="1981200"/>
          </a:xfrm>
          <a:prstGeom prst="ellipse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PEMBENTUKAN JADUAL GAJI BARU</a:t>
            </a:r>
            <a:endParaRPr lang="en-US" sz="2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43000" y="152400"/>
            <a:ext cx="6858000" cy="533400"/>
          </a:xfrm>
          <a:prstGeom prst="roundRect">
            <a:avLst/>
          </a:prstGeom>
          <a:gradFill flip="none" rotWithShape="1">
            <a:gsLst>
              <a:gs pos="0">
                <a:srgbClr val="990000">
                  <a:shade val="30000"/>
                  <a:satMod val="115000"/>
                </a:srgbClr>
              </a:gs>
              <a:gs pos="50000">
                <a:srgbClr val="990000">
                  <a:shade val="67500"/>
                  <a:satMod val="115000"/>
                </a:srgbClr>
              </a:gs>
              <a:gs pos="100000">
                <a:srgbClr val="990000">
                  <a:shade val="100000"/>
                  <a:satMod val="115000"/>
                </a:srgb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bg1"/>
                </a:solidFill>
              </a:rPr>
              <a:t>SARAAN </a:t>
            </a:r>
            <a:r>
              <a:rPr lang="en-US" sz="2400" dirty="0">
                <a:solidFill>
                  <a:schemeClr val="bg1"/>
                </a:solidFill>
              </a:rPr>
              <a:t>YANG KOMPETITIF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52400" y="1219200"/>
            <a:ext cx="8763000" cy="42672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57200" y="1443038"/>
          <a:ext cx="8001000" cy="739775"/>
        </p:xfrm>
        <a:graphic>
          <a:graphicData uri="http://schemas.openxmlformats.org/drawingml/2006/table">
            <a:tbl>
              <a:tblPr/>
              <a:tblGrid>
                <a:gridCol w="1084683"/>
                <a:gridCol w="768479"/>
                <a:gridCol w="768479"/>
                <a:gridCol w="768479"/>
                <a:gridCol w="768479"/>
                <a:gridCol w="768479"/>
                <a:gridCol w="768479"/>
                <a:gridCol w="768479"/>
                <a:gridCol w="393586"/>
                <a:gridCol w="1143373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Gred</a:t>
                      </a:r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N36 (SSM)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T10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T11</a:t>
                      </a:r>
                    </a:p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300" b="1" i="0" u="none" strike="noStrike" dirty="0" err="1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3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3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1 </a:t>
                      </a:r>
                      <a:r>
                        <a:rPr lang="en-US" sz="13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Kuantum</a:t>
                      </a:r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PGB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P2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3849.91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4026.87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4203.83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4380.79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4557.75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4734.71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4911.67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5088.63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28600" y="3733800"/>
          <a:ext cx="8610600" cy="838200"/>
        </p:xfrm>
        <a:graphic>
          <a:graphicData uri="http://schemas.openxmlformats.org/drawingml/2006/table">
            <a:tbl>
              <a:tblPr/>
              <a:tblGrid>
                <a:gridCol w="705505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517966"/>
                <a:gridCol w="653565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Gred</a:t>
                      </a:r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(SBPA)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T15</a:t>
                      </a:r>
                    </a:p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3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N3-4</a:t>
                      </a:r>
                      <a:endParaRPr lang="en-US" sz="13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3035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3215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3395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3575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3755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3935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4295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4475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4655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4835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5015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5195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5375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300" b="1" i="0" u="none" strike="noStrike" dirty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5555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119063" y="2438400"/>
            <a:ext cx="6477000" cy="584200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600" dirty="0" err="1"/>
              <a:t>Pemindahan</a:t>
            </a:r>
            <a:r>
              <a:rPr lang="en-MY" sz="1600" dirty="0"/>
              <a:t> </a:t>
            </a:r>
            <a:r>
              <a:rPr lang="en-MY" sz="1600" dirty="0" err="1"/>
              <a:t>Gaji</a:t>
            </a:r>
            <a:r>
              <a:rPr lang="en-MY" sz="1600" dirty="0"/>
              <a:t> JGM </a:t>
            </a:r>
            <a:r>
              <a:rPr lang="en-MY" sz="1600" dirty="0" err="1"/>
              <a:t>ke</a:t>
            </a:r>
            <a:r>
              <a:rPr lang="en-MY" sz="1600" dirty="0"/>
              <a:t> JGS</a:t>
            </a:r>
          </a:p>
          <a:p>
            <a:pPr marL="231775" indent="-231775" algn="just">
              <a:buFontTx/>
              <a:buAutoNum type="arabicPeriod"/>
              <a:defRPr/>
            </a:pPr>
            <a:r>
              <a:rPr lang="en-MY" sz="1600" dirty="0" err="1"/>
              <a:t>Pegawai</a:t>
            </a:r>
            <a:r>
              <a:rPr lang="en-MY" sz="1600" dirty="0"/>
              <a:t> </a:t>
            </a:r>
            <a:r>
              <a:rPr lang="en-MY" sz="1600" dirty="0" err="1"/>
              <a:t>diberikan</a:t>
            </a:r>
            <a:r>
              <a:rPr lang="en-MY" sz="1600" dirty="0"/>
              <a:t> </a:t>
            </a:r>
            <a:r>
              <a:rPr lang="en-MY" sz="1600" dirty="0" err="1"/>
              <a:t>satu</a:t>
            </a:r>
            <a:r>
              <a:rPr lang="en-MY" sz="1600" dirty="0"/>
              <a:t> </a:t>
            </a:r>
            <a:r>
              <a:rPr lang="en-MY" sz="1600" dirty="0" err="1"/>
              <a:t>kuantum</a:t>
            </a:r>
            <a:r>
              <a:rPr lang="en-MY" sz="1600" dirty="0"/>
              <a:t> PBG </a:t>
            </a:r>
            <a:r>
              <a:rPr lang="en-MY" sz="1600" dirty="0" err="1"/>
              <a:t>di</a:t>
            </a:r>
            <a:r>
              <a:rPr lang="en-MY" sz="1600" dirty="0"/>
              <a:t> </a:t>
            </a:r>
            <a:r>
              <a:rPr lang="en-MY" sz="1600" dirty="0" err="1"/>
              <a:t>gred</a:t>
            </a:r>
            <a:r>
              <a:rPr lang="en-MY" sz="1600" dirty="0"/>
              <a:t> </a:t>
            </a:r>
            <a:r>
              <a:rPr lang="en-MY" sz="1600" dirty="0" err="1"/>
              <a:t>gaji</a:t>
            </a:r>
            <a:r>
              <a:rPr lang="en-MY" sz="1600" dirty="0"/>
              <a:t> </a:t>
            </a:r>
            <a:r>
              <a:rPr lang="en-MY" sz="1600" dirty="0" err="1"/>
              <a:t>asal</a:t>
            </a:r>
            <a:r>
              <a:rPr lang="en-MY" sz="1600" dirty="0"/>
              <a:t>.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6527007" y="2977356"/>
            <a:ext cx="1841500" cy="7937"/>
          </a:xfrm>
          <a:prstGeom prst="straightConnector1">
            <a:avLst/>
          </a:prstGeom>
          <a:ln w="571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21" name="Oval 71"/>
          <p:cNvSpPr>
            <a:spLocks noChangeArrowheads="1"/>
          </p:cNvSpPr>
          <p:nvPr/>
        </p:nvSpPr>
        <p:spPr bwMode="auto">
          <a:xfrm>
            <a:off x="7543800" y="3429000"/>
            <a:ext cx="285750" cy="303213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2622" name="Text Box 6"/>
          <p:cNvSpPr txBox="1">
            <a:spLocks noChangeArrowheads="1"/>
          </p:cNvSpPr>
          <p:nvPr/>
        </p:nvSpPr>
        <p:spPr bwMode="auto">
          <a:xfrm>
            <a:off x="247650" y="728663"/>
            <a:ext cx="76962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Arial "/>
              </a:rPr>
              <a:t>B) PEMINDAHAN SKIM PERKHIDMATAN KEKAL (KUMPULAN PELAKSANA)</a:t>
            </a:r>
          </a:p>
        </p:txBody>
      </p:sp>
      <p:sp>
        <p:nvSpPr>
          <p:cNvPr id="22623" name="TextBox 19"/>
          <p:cNvSpPr txBox="1">
            <a:spLocks noChangeArrowheads="1"/>
          </p:cNvSpPr>
          <p:nvPr/>
        </p:nvSpPr>
        <p:spPr bwMode="auto">
          <a:xfrm>
            <a:off x="119063" y="2943225"/>
            <a:ext cx="647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600"/>
              <a:t>2. Gaji pegawai dipindahkan ke JGS berdasarkan matagaji yang sama atau tertinggi berhampiran. </a:t>
            </a:r>
          </a:p>
        </p:txBody>
      </p:sp>
      <p:sp>
        <p:nvSpPr>
          <p:cNvPr id="22624" name="Oval 71"/>
          <p:cNvSpPr>
            <a:spLocks noChangeArrowheads="1"/>
          </p:cNvSpPr>
          <p:nvPr/>
        </p:nvSpPr>
        <p:spPr bwMode="auto">
          <a:xfrm>
            <a:off x="7562850" y="205740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0" name="Curved Down Arrow 29"/>
          <p:cNvSpPr/>
          <p:nvPr/>
        </p:nvSpPr>
        <p:spPr bwMode="auto">
          <a:xfrm>
            <a:off x="6864350" y="1676400"/>
            <a:ext cx="609600" cy="228600"/>
          </a:xfrm>
          <a:prstGeom prst="curvedDownArrow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626" name="TextBox 33"/>
          <p:cNvSpPr txBox="1">
            <a:spLocks noChangeArrowheads="1"/>
          </p:cNvSpPr>
          <p:nvPr/>
        </p:nvSpPr>
        <p:spPr bwMode="auto">
          <a:xfrm>
            <a:off x="6729413" y="34925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 "/>
              </a:rPr>
              <a:t>LAMPIRAN C4</a:t>
            </a:r>
          </a:p>
        </p:txBody>
      </p:sp>
      <p:sp>
        <p:nvSpPr>
          <p:cNvPr id="19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763000" y="6096000"/>
            <a:ext cx="227013" cy="19685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22630" name="Oval 71"/>
          <p:cNvSpPr>
            <a:spLocks noChangeArrowheads="1"/>
          </p:cNvSpPr>
          <p:nvPr/>
        </p:nvSpPr>
        <p:spPr bwMode="auto">
          <a:xfrm>
            <a:off x="7848600" y="472440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3" name="Curved Down Arrow 22"/>
          <p:cNvSpPr/>
          <p:nvPr/>
        </p:nvSpPr>
        <p:spPr bwMode="auto">
          <a:xfrm flipV="1">
            <a:off x="7315200" y="4572000"/>
            <a:ext cx="609600" cy="228600"/>
          </a:xfrm>
          <a:prstGeom prst="curvedDownArrow">
            <a:avLst/>
          </a:prstGeom>
          <a:solidFill>
            <a:srgbClr val="FF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632" name="TextBox 23"/>
          <p:cNvSpPr txBox="1">
            <a:spLocks noChangeArrowheads="1"/>
          </p:cNvSpPr>
          <p:nvPr/>
        </p:nvSpPr>
        <p:spPr bwMode="auto">
          <a:xfrm>
            <a:off x="152400" y="4876800"/>
            <a:ext cx="5486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600"/>
              <a:t>3. Kenaikan gaji tahunan 2012.</a:t>
            </a:r>
          </a:p>
        </p:txBody>
      </p:sp>
      <p:sp>
        <p:nvSpPr>
          <p:cNvPr id="22633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PEMINDAHAN GAJI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457200" y="1339850"/>
          <a:ext cx="5672138" cy="723900"/>
        </p:xfrm>
        <a:graphic>
          <a:graphicData uri="http://schemas.openxmlformats.org/drawingml/2006/table">
            <a:tbl>
              <a:tblPr/>
              <a:tblGrid>
                <a:gridCol w="951931"/>
                <a:gridCol w="674427"/>
                <a:gridCol w="674427"/>
                <a:gridCol w="674427"/>
                <a:gridCol w="674427"/>
                <a:gridCol w="674427"/>
                <a:gridCol w="674427"/>
                <a:gridCol w="674427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N4(SSM)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T11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T12</a:t>
                      </a:r>
                      <a:endParaRPr lang="ms-MY" sz="12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1302.51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1359.68</a:t>
                      </a:r>
                      <a:endParaRPr lang="en-US" sz="12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1416.85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1588.36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1645.53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1702.70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308100" y="3810000"/>
          <a:ext cx="5972175" cy="838200"/>
        </p:xfrm>
        <a:graphic>
          <a:graphicData uri="http://schemas.openxmlformats.org/drawingml/2006/table">
            <a:tbl>
              <a:tblPr/>
              <a:tblGrid>
                <a:gridCol w="644373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596934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N5-1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1330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1410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1490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1570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1650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2135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2220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2305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2390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3505200" y="2371725"/>
            <a:ext cx="5638800" cy="5238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dirty="0" err="1">
                <a:solidFill>
                  <a:schemeClr val="bg1"/>
                </a:solidFill>
              </a:rPr>
              <a:t>Pemindahan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JGM </a:t>
            </a:r>
            <a:r>
              <a:rPr lang="en-MY" sz="1400" dirty="0" err="1">
                <a:solidFill>
                  <a:schemeClr val="bg1"/>
                </a:solidFill>
              </a:rPr>
              <a:t>ke</a:t>
            </a:r>
            <a:r>
              <a:rPr lang="en-MY" sz="1400" dirty="0">
                <a:solidFill>
                  <a:schemeClr val="bg1"/>
                </a:solidFill>
              </a:rPr>
              <a:t> JGS</a:t>
            </a:r>
          </a:p>
          <a:p>
            <a:pPr marL="231775" indent="-231775" algn="just">
              <a:buFontTx/>
              <a:buAutoNum type="arabicPeriod"/>
              <a:defRPr/>
            </a:pPr>
            <a:r>
              <a:rPr lang="en-MY" sz="1400" dirty="0" err="1">
                <a:solidFill>
                  <a:schemeClr val="bg1"/>
                </a:solidFill>
              </a:rPr>
              <a:t>Diberikan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satu</a:t>
            </a:r>
            <a:r>
              <a:rPr lang="en-MY" sz="1400" dirty="0">
                <a:solidFill>
                  <a:schemeClr val="bg1"/>
                </a:solidFill>
              </a:rPr>
              <a:t> PGB </a:t>
            </a:r>
            <a:r>
              <a:rPr lang="en-MY" sz="1400" dirty="0" err="1">
                <a:solidFill>
                  <a:schemeClr val="bg1"/>
                </a:solidFill>
              </a:rPr>
              <a:t>di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gred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asal</a:t>
            </a:r>
            <a:r>
              <a:rPr lang="en-MY" sz="14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2173288" y="2933700"/>
            <a:ext cx="1903412" cy="1588"/>
          </a:xfrm>
          <a:prstGeom prst="straightConnector1">
            <a:avLst/>
          </a:prstGeom>
          <a:ln w="57150">
            <a:solidFill>
              <a:srgbClr val="FFFF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26" name="Oval 71"/>
          <p:cNvSpPr>
            <a:spLocks noChangeArrowheads="1"/>
          </p:cNvSpPr>
          <p:nvPr/>
        </p:nvSpPr>
        <p:spPr bwMode="auto">
          <a:xfrm>
            <a:off x="2743200" y="3048000"/>
            <a:ext cx="30480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90600" y="4800600"/>
            <a:ext cx="7620000" cy="21383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u="sng" dirty="0" err="1">
                <a:solidFill>
                  <a:schemeClr val="bg1"/>
                </a:solidFill>
              </a:rPr>
              <a:t>Pertambahan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Gaji</a:t>
            </a:r>
            <a:r>
              <a:rPr lang="en-MY" sz="1400" u="sng" dirty="0">
                <a:solidFill>
                  <a:schemeClr val="bg1"/>
                </a:solidFill>
              </a:rPr>
              <a:t> Yang </a:t>
            </a:r>
            <a:r>
              <a:rPr lang="en-MY" sz="1400" u="sng" dirty="0" err="1">
                <a:solidFill>
                  <a:schemeClr val="bg1"/>
                </a:solidFill>
              </a:rPr>
              <a:t>Diterima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Pada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Tahun</a:t>
            </a:r>
            <a:r>
              <a:rPr lang="en-MY" sz="1400" u="sng" dirty="0">
                <a:solidFill>
                  <a:schemeClr val="bg1"/>
                </a:solidFill>
              </a:rPr>
              <a:t> 2012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MY" sz="1400" dirty="0">
                <a:solidFill>
                  <a:schemeClr val="bg1"/>
                </a:solidFill>
              </a:rPr>
              <a:t>1 </a:t>
            </a:r>
            <a:r>
              <a:rPr lang="en-MY" sz="1400" dirty="0" err="1">
                <a:solidFill>
                  <a:schemeClr val="bg1"/>
                </a:solidFill>
              </a:rPr>
              <a:t>Januari</a:t>
            </a:r>
            <a:r>
              <a:rPr lang="en-MY" sz="1400" dirty="0">
                <a:solidFill>
                  <a:schemeClr val="bg1"/>
                </a:solidFill>
              </a:rPr>
              <a:t> 2012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P2T12 (RM1359.68)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P2T13 (RM1416.85)		= RM57.17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P2T13 (RM1416.85)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T9 (RM1490)			= RM</a:t>
            </a:r>
            <a:r>
              <a:rPr lang="ms-MY" sz="1400" dirty="0">
                <a:solidFill>
                  <a:schemeClr val="bg1"/>
                </a:solidFill>
              </a:rPr>
              <a:t>73.15</a:t>
            </a:r>
            <a:endParaRPr lang="en-US" sz="1400" dirty="0">
              <a:solidFill>
                <a:schemeClr val="bg1"/>
              </a:solidFill>
            </a:endParaRP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Jumlah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Pertambahan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SSM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SBPA		= RM130.32</a:t>
            </a:r>
          </a:p>
          <a:p>
            <a:pPr marL="231775" indent="-231775" algn="just">
              <a:defRPr/>
            </a:pPr>
            <a:endParaRPr lang="en-US" sz="900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en-MY" sz="1400" dirty="0">
                <a:solidFill>
                  <a:schemeClr val="bg1"/>
                </a:solidFill>
              </a:rPr>
              <a:t>1 April 2012</a:t>
            </a: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Pergerakan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Tahunan</a:t>
            </a:r>
            <a:r>
              <a:rPr lang="en-US" sz="1400" dirty="0">
                <a:solidFill>
                  <a:schemeClr val="bg1"/>
                </a:solidFill>
              </a:rPr>
              <a:t> T9 (RM1490)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T10 (RM1570)	= RM80.00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1600" dirty="0" err="1">
                <a:solidFill>
                  <a:schemeClr val="bg1"/>
                </a:solidFill>
              </a:rPr>
              <a:t>Jumlah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Pertambahan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Gaji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tahun</a:t>
            </a:r>
            <a:r>
              <a:rPr lang="en-US" sz="1600" dirty="0">
                <a:solidFill>
                  <a:schemeClr val="bg1"/>
                </a:solidFill>
              </a:rPr>
              <a:t> 2012		= RM210.32</a:t>
            </a:r>
          </a:p>
        </p:txBody>
      </p:sp>
      <p:sp>
        <p:nvSpPr>
          <p:cNvPr id="23628" name="Text Box 6"/>
          <p:cNvSpPr txBox="1">
            <a:spLocks noChangeArrowheads="1"/>
          </p:cNvSpPr>
          <p:nvPr/>
        </p:nvSpPr>
        <p:spPr bwMode="auto">
          <a:xfrm>
            <a:off x="111125" y="635000"/>
            <a:ext cx="8069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7338" indent="-287338" algn="just"/>
            <a:r>
              <a:rPr lang="en-US" sz="1600">
                <a:solidFill>
                  <a:schemeClr val="bg1"/>
                </a:solidFill>
                <a:latin typeface="Arial "/>
              </a:rPr>
              <a:t>G) PENARAFAN SEMULA SKIM PERKHIDMATAN/ SKIM PERKHIDMATAN JUMUD  (MEMENUHI SYARAT : Gred 1-10 ke Gred 11) </a:t>
            </a:r>
          </a:p>
        </p:txBody>
      </p:sp>
      <p:sp>
        <p:nvSpPr>
          <p:cNvPr id="23629" name="TextBox 32"/>
          <p:cNvSpPr txBox="1">
            <a:spLocks noChangeArrowheads="1"/>
          </p:cNvSpPr>
          <p:nvPr/>
        </p:nvSpPr>
        <p:spPr bwMode="auto">
          <a:xfrm>
            <a:off x="3505200" y="3286125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>
              <a:buFontTx/>
              <a:buAutoNum type="arabicPeriod" startAt="3"/>
            </a:pPr>
            <a:r>
              <a:rPr lang="en-MY" sz="1400">
                <a:solidFill>
                  <a:schemeClr val="bg1"/>
                </a:solidFill>
              </a:rPr>
              <a:t>PGT bagi tahun 2012 pada 1 April. Layak diberikan PGT seterusnya.</a:t>
            </a:r>
          </a:p>
        </p:txBody>
      </p:sp>
      <p:sp>
        <p:nvSpPr>
          <p:cNvPr id="23630" name="TextBox 33"/>
          <p:cNvSpPr txBox="1">
            <a:spLocks noChangeArrowheads="1"/>
          </p:cNvSpPr>
          <p:nvPr/>
        </p:nvSpPr>
        <p:spPr bwMode="auto">
          <a:xfrm>
            <a:off x="3505200" y="2828925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400">
                <a:solidFill>
                  <a:schemeClr val="bg1"/>
                </a:solidFill>
              </a:rPr>
              <a:t>2. Gaji dipindahkan ke JGS berdasarkan matagaji yang sama atau tertinggi berhampiran. TPG  ditetapkan 1 April.</a:t>
            </a:r>
          </a:p>
        </p:txBody>
      </p:sp>
      <p:sp>
        <p:nvSpPr>
          <p:cNvPr id="23631" name="Text Box 6"/>
          <p:cNvSpPr txBox="1">
            <a:spLocks noChangeArrowheads="1"/>
          </p:cNvSpPr>
          <p:nvPr/>
        </p:nvSpPr>
        <p:spPr bwMode="auto">
          <a:xfrm>
            <a:off x="6248400" y="13716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>
                <a:solidFill>
                  <a:schemeClr val="bg1"/>
                </a:solidFill>
                <a:latin typeface="Arial "/>
              </a:rPr>
              <a:t>Contoh Skim Perkhidmatan : i) Pembantu Am Pejabat;</a:t>
            </a:r>
          </a:p>
          <a:p>
            <a:pPr algn="just"/>
            <a:r>
              <a:rPr lang="en-US" sz="1200">
                <a:solidFill>
                  <a:schemeClr val="bg1"/>
                </a:solidFill>
                <a:latin typeface="Arial "/>
              </a:rPr>
              <a:t>  ii) Pengawas Pemulihan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855912" y="4556125"/>
            <a:ext cx="4154488" cy="320675"/>
            <a:chOff x="1752600" y="4117922"/>
            <a:chExt cx="4155129" cy="321014"/>
          </a:xfrm>
          <a:solidFill>
            <a:srgbClr val="FFFF00"/>
          </a:solidFill>
        </p:grpSpPr>
        <p:sp>
          <p:nvSpPr>
            <p:cNvPr id="61536" name="Oval 71"/>
            <p:cNvSpPr>
              <a:spLocks noChangeArrowheads="1"/>
            </p:cNvSpPr>
            <p:nvPr/>
          </p:nvSpPr>
          <p:spPr bwMode="auto">
            <a:xfrm>
              <a:off x="1752600" y="4117922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  <a:defRPr/>
              </a:pPr>
              <a:r>
                <a:rPr kumimoji="1" lang="en-US" sz="1200"/>
                <a:t>3</a:t>
              </a:r>
            </a:p>
          </p:txBody>
        </p:sp>
        <p:sp>
          <p:nvSpPr>
            <p:cNvPr id="38" name="Curved Up Arrow 53"/>
            <p:cNvSpPr>
              <a:spLocks noChangeArrowheads="1"/>
            </p:cNvSpPr>
            <p:nvPr/>
          </p:nvSpPr>
          <p:spPr bwMode="auto">
            <a:xfrm>
              <a:off x="2076500" y="4213273"/>
              <a:ext cx="485850" cy="214540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39" name="Curved Up Arrow 53"/>
            <p:cNvSpPr>
              <a:spLocks noChangeArrowheads="1"/>
            </p:cNvSpPr>
            <p:nvPr/>
          </p:nvSpPr>
          <p:spPr bwMode="auto">
            <a:xfrm>
              <a:off x="2548061" y="4205327"/>
              <a:ext cx="484262" cy="214539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1" name="Curved Up Arrow 53"/>
            <p:cNvSpPr>
              <a:spLocks noChangeArrowheads="1"/>
            </p:cNvSpPr>
            <p:nvPr/>
          </p:nvSpPr>
          <p:spPr bwMode="auto">
            <a:xfrm>
              <a:off x="3032322" y="4191024"/>
              <a:ext cx="485850" cy="214540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2" name="Curved Up Arrow 53"/>
            <p:cNvSpPr>
              <a:spLocks noChangeArrowheads="1"/>
            </p:cNvSpPr>
            <p:nvPr/>
          </p:nvSpPr>
          <p:spPr bwMode="auto">
            <a:xfrm>
              <a:off x="3486417" y="4205327"/>
              <a:ext cx="485850" cy="214539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3" name="Curved Up Arrow 53"/>
            <p:cNvSpPr>
              <a:spLocks noChangeArrowheads="1"/>
            </p:cNvSpPr>
            <p:nvPr/>
          </p:nvSpPr>
          <p:spPr bwMode="auto">
            <a:xfrm>
              <a:off x="3929399" y="4210094"/>
              <a:ext cx="484262" cy="214540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4" name="Curved Up Arrow 53"/>
            <p:cNvSpPr>
              <a:spLocks noChangeArrowheads="1"/>
            </p:cNvSpPr>
            <p:nvPr/>
          </p:nvSpPr>
          <p:spPr bwMode="auto">
            <a:xfrm>
              <a:off x="4437477" y="4216451"/>
              <a:ext cx="484262" cy="214540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5" name="Curved Up Arrow 53"/>
            <p:cNvSpPr>
              <a:spLocks noChangeArrowheads="1"/>
            </p:cNvSpPr>
            <p:nvPr/>
          </p:nvSpPr>
          <p:spPr bwMode="auto">
            <a:xfrm>
              <a:off x="4899510" y="4224397"/>
              <a:ext cx="485850" cy="214539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6" name="Curved Up Arrow 53"/>
            <p:cNvSpPr>
              <a:spLocks noChangeArrowheads="1"/>
            </p:cNvSpPr>
            <p:nvPr/>
          </p:nvSpPr>
          <p:spPr bwMode="auto">
            <a:xfrm>
              <a:off x="5421879" y="4224397"/>
              <a:ext cx="485850" cy="214539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</p:grpSp>
      <p:grpSp>
        <p:nvGrpSpPr>
          <p:cNvPr id="23633" name="Group 47"/>
          <p:cNvGrpSpPr>
            <a:grpSpLocks/>
          </p:cNvGrpSpPr>
          <p:nvPr/>
        </p:nvGrpSpPr>
        <p:grpSpPr bwMode="auto">
          <a:xfrm>
            <a:off x="1957388" y="1477963"/>
            <a:ext cx="1166812" cy="306387"/>
            <a:chOff x="1958165" y="1325544"/>
            <a:chExt cx="1166035" cy="306555"/>
          </a:xfrm>
        </p:grpSpPr>
        <p:sp>
          <p:nvSpPr>
            <p:cNvPr id="23636" name="Oval 71"/>
            <p:cNvSpPr>
              <a:spLocks noChangeArrowheads="1"/>
            </p:cNvSpPr>
            <p:nvPr/>
          </p:nvSpPr>
          <p:spPr bwMode="auto">
            <a:xfrm>
              <a:off x="1958165" y="1325544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kumimoji="1" lang="en-US" sz="120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30" name="Curved Down Arrow 29"/>
            <p:cNvSpPr/>
            <p:nvPr/>
          </p:nvSpPr>
          <p:spPr>
            <a:xfrm>
              <a:off x="2515006" y="1403374"/>
              <a:ext cx="609194" cy="228725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3634" name="TextBox 55"/>
          <p:cNvSpPr txBox="1">
            <a:spLocks noChangeArrowheads="1"/>
          </p:cNvSpPr>
          <p:nvPr/>
        </p:nvSpPr>
        <p:spPr bwMode="auto">
          <a:xfrm>
            <a:off x="6757988" y="0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 "/>
              </a:rPr>
              <a:t>LAMPIRAN C5</a:t>
            </a:r>
          </a:p>
        </p:txBody>
      </p:sp>
      <p:sp>
        <p:nvSpPr>
          <p:cNvPr id="23635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PEMINDAHAN GAJI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347663" y="1219200"/>
          <a:ext cx="5672137" cy="723900"/>
        </p:xfrm>
        <a:graphic>
          <a:graphicData uri="http://schemas.openxmlformats.org/drawingml/2006/table">
            <a:tbl>
              <a:tblPr/>
              <a:tblGrid>
                <a:gridCol w="951931"/>
                <a:gridCol w="674427"/>
                <a:gridCol w="674427"/>
                <a:gridCol w="674427"/>
                <a:gridCol w="674427"/>
                <a:gridCol w="674427"/>
                <a:gridCol w="674427"/>
                <a:gridCol w="674427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N4(SSM)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T11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T12</a:t>
                      </a:r>
                      <a:endParaRPr lang="ms-MY" sz="12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1302.51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1359.68</a:t>
                      </a:r>
                      <a:endParaRPr lang="en-US" sz="12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1416.85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1588.36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1645.53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1702.70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214313" y="3784600"/>
          <a:ext cx="5972175" cy="838200"/>
        </p:xfrm>
        <a:graphic>
          <a:graphicData uri="http://schemas.openxmlformats.org/drawingml/2006/table">
            <a:tbl>
              <a:tblPr/>
              <a:tblGrid>
                <a:gridCol w="644373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596934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N6-2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1190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1255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1320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1385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1450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1515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1775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1840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1905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1970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3505200" y="2305050"/>
            <a:ext cx="5638800" cy="522288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dirty="0" err="1">
                <a:solidFill>
                  <a:schemeClr val="bg1"/>
                </a:solidFill>
              </a:rPr>
              <a:t>Pemindahan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JGM </a:t>
            </a:r>
            <a:r>
              <a:rPr lang="en-MY" sz="1400" dirty="0" err="1">
                <a:solidFill>
                  <a:schemeClr val="bg1"/>
                </a:solidFill>
              </a:rPr>
              <a:t>ke</a:t>
            </a:r>
            <a:r>
              <a:rPr lang="en-MY" sz="1400" dirty="0">
                <a:solidFill>
                  <a:schemeClr val="bg1"/>
                </a:solidFill>
              </a:rPr>
              <a:t> JGS</a:t>
            </a:r>
          </a:p>
          <a:p>
            <a:pPr marL="231775" indent="-231775" algn="just">
              <a:buFontTx/>
              <a:buAutoNum type="arabicPeriod"/>
              <a:defRPr/>
            </a:pPr>
            <a:r>
              <a:rPr lang="en-MY" sz="1400" dirty="0" err="1">
                <a:solidFill>
                  <a:schemeClr val="bg1"/>
                </a:solidFill>
              </a:rPr>
              <a:t>Diberikan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satu</a:t>
            </a:r>
            <a:r>
              <a:rPr lang="en-MY" sz="1400" dirty="0">
                <a:solidFill>
                  <a:schemeClr val="bg1"/>
                </a:solidFill>
              </a:rPr>
              <a:t> PGB </a:t>
            </a:r>
            <a:r>
              <a:rPr lang="en-MY" sz="1400" dirty="0" err="1">
                <a:solidFill>
                  <a:schemeClr val="bg1"/>
                </a:solidFill>
              </a:rPr>
              <a:t>di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gred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asal</a:t>
            </a:r>
            <a:r>
              <a:rPr lang="en-MY" sz="14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2001838" y="2916238"/>
            <a:ext cx="1939925" cy="3175"/>
          </a:xfrm>
          <a:prstGeom prst="straightConnector1">
            <a:avLst/>
          </a:prstGeom>
          <a:ln w="57150">
            <a:solidFill>
              <a:srgbClr val="FFFF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50" name="Oval 71"/>
          <p:cNvSpPr>
            <a:spLocks noChangeArrowheads="1"/>
          </p:cNvSpPr>
          <p:nvPr/>
        </p:nvSpPr>
        <p:spPr bwMode="auto">
          <a:xfrm>
            <a:off x="2305050" y="285115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90600" y="4800600"/>
            <a:ext cx="7620000" cy="2138363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u="sng" dirty="0" err="1">
                <a:solidFill>
                  <a:schemeClr val="bg1"/>
                </a:solidFill>
              </a:rPr>
              <a:t>Pertambahan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Gaji</a:t>
            </a:r>
            <a:r>
              <a:rPr lang="en-MY" sz="1400" u="sng" dirty="0">
                <a:solidFill>
                  <a:schemeClr val="bg1"/>
                </a:solidFill>
              </a:rPr>
              <a:t> Yang </a:t>
            </a:r>
            <a:r>
              <a:rPr lang="en-MY" sz="1400" u="sng" dirty="0" err="1">
                <a:solidFill>
                  <a:schemeClr val="bg1"/>
                </a:solidFill>
              </a:rPr>
              <a:t>Diterima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Pada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Tahun</a:t>
            </a:r>
            <a:r>
              <a:rPr lang="en-MY" sz="1400" u="sng" dirty="0">
                <a:solidFill>
                  <a:schemeClr val="bg1"/>
                </a:solidFill>
              </a:rPr>
              <a:t> 2012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MY" sz="1400" dirty="0">
                <a:solidFill>
                  <a:schemeClr val="bg1"/>
                </a:solidFill>
              </a:rPr>
              <a:t>1 </a:t>
            </a:r>
            <a:r>
              <a:rPr lang="en-MY" sz="1400" dirty="0" err="1">
                <a:solidFill>
                  <a:schemeClr val="bg1"/>
                </a:solidFill>
              </a:rPr>
              <a:t>Januari</a:t>
            </a:r>
            <a:r>
              <a:rPr lang="en-MY" sz="1400" dirty="0">
                <a:solidFill>
                  <a:schemeClr val="bg1"/>
                </a:solidFill>
              </a:rPr>
              <a:t> 2012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P2T12 (RM1359.68)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P2T13 (RM1416.85)		= RM57.17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P2T13 (RM1416.85)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T12 (RM1450)			= RM</a:t>
            </a:r>
            <a:r>
              <a:rPr lang="ms-MY" sz="1400" dirty="0">
                <a:solidFill>
                  <a:schemeClr val="bg1"/>
                </a:solidFill>
              </a:rPr>
              <a:t>33.15</a:t>
            </a:r>
            <a:endParaRPr lang="en-US" sz="1400" dirty="0">
              <a:solidFill>
                <a:schemeClr val="bg1"/>
              </a:solidFill>
            </a:endParaRP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Jumlah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Pertambahan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SSM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SBPA		= RM90.32</a:t>
            </a:r>
          </a:p>
          <a:p>
            <a:pPr marL="231775" indent="-231775" algn="just">
              <a:defRPr/>
            </a:pPr>
            <a:endParaRPr lang="en-US" sz="900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en-MY" sz="1400" dirty="0">
                <a:solidFill>
                  <a:schemeClr val="bg1"/>
                </a:solidFill>
              </a:rPr>
              <a:t>1 April 2012</a:t>
            </a: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Pergerakan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Tahunan</a:t>
            </a:r>
            <a:r>
              <a:rPr lang="en-US" sz="1400" dirty="0">
                <a:solidFill>
                  <a:schemeClr val="bg1"/>
                </a:solidFill>
              </a:rPr>
              <a:t> T12(RM1450)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T13 (RM1515)	= RM65.00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1600" dirty="0" err="1">
                <a:solidFill>
                  <a:schemeClr val="bg1"/>
                </a:solidFill>
              </a:rPr>
              <a:t>Jumlah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Pertambahan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Gaji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tahun</a:t>
            </a:r>
            <a:r>
              <a:rPr lang="en-US" sz="1600" dirty="0">
                <a:solidFill>
                  <a:schemeClr val="bg1"/>
                </a:solidFill>
              </a:rPr>
              <a:t> 2012		= RM155.32</a:t>
            </a:r>
          </a:p>
        </p:txBody>
      </p:sp>
      <p:sp>
        <p:nvSpPr>
          <p:cNvPr id="24652" name="Text Box 6"/>
          <p:cNvSpPr txBox="1">
            <a:spLocks noChangeArrowheads="1"/>
          </p:cNvSpPr>
          <p:nvPr/>
        </p:nvSpPr>
        <p:spPr bwMode="auto">
          <a:xfrm>
            <a:off x="87313" y="601663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 sz="1600">
                <a:solidFill>
                  <a:schemeClr val="bg1"/>
                </a:solidFill>
                <a:latin typeface="Arial "/>
              </a:rPr>
              <a:t>G)  PENARAFAN SEMULA SKIM PERKHIDMATAN/ SKIM PERKHIDMATAN JUMUD (TIDAK MEMENUHI SYARAT : Gred 1 – 10 ke Gred 11) </a:t>
            </a:r>
          </a:p>
        </p:txBody>
      </p:sp>
      <p:sp>
        <p:nvSpPr>
          <p:cNvPr id="24653" name="TextBox 32"/>
          <p:cNvSpPr txBox="1">
            <a:spLocks noChangeArrowheads="1"/>
          </p:cNvSpPr>
          <p:nvPr/>
        </p:nvSpPr>
        <p:spPr bwMode="auto">
          <a:xfrm>
            <a:off x="3505200" y="330835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>
              <a:buFontTx/>
              <a:buAutoNum type="arabicPeriod" startAt="3"/>
            </a:pPr>
            <a:r>
              <a:rPr lang="en-MY" sz="1400">
                <a:solidFill>
                  <a:schemeClr val="bg1"/>
                </a:solidFill>
              </a:rPr>
              <a:t>PGT bagi tahun 2012 pada 1 April. Layak diberikan PGT seterusnya.</a:t>
            </a:r>
          </a:p>
        </p:txBody>
      </p:sp>
      <p:sp>
        <p:nvSpPr>
          <p:cNvPr id="24654" name="TextBox 33"/>
          <p:cNvSpPr txBox="1">
            <a:spLocks noChangeArrowheads="1"/>
          </p:cNvSpPr>
          <p:nvPr/>
        </p:nvSpPr>
        <p:spPr bwMode="auto">
          <a:xfrm>
            <a:off x="3505200" y="277495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400">
                <a:solidFill>
                  <a:schemeClr val="bg1"/>
                </a:solidFill>
              </a:rPr>
              <a:t>2. Gaji dipindahkan ke JGS berdasarkan matagaji yang sama atau tertinggi berhampiran. TPG ditetapkan 1 April.</a:t>
            </a:r>
          </a:p>
        </p:txBody>
      </p:sp>
      <p:sp>
        <p:nvSpPr>
          <p:cNvPr id="24655" name="Text Box 6"/>
          <p:cNvSpPr txBox="1">
            <a:spLocks noChangeArrowheads="1"/>
          </p:cNvSpPr>
          <p:nvPr/>
        </p:nvSpPr>
        <p:spPr bwMode="auto">
          <a:xfrm>
            <a:off x="6248400" y="1327150"/>
            <a:ext cx="2362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200">
                <a:solidFill>
                  <a:schemeClr val="bg1"/>
                </a:solidFill>
                <a:latin typeface="Arial "/>
              </a:rPr>
              <a:t>Contoh Skim Perkhidmatan : i) Pembantu Am Pejabat;</a:t>
            </a:r>
          </a:p>
          <a:p>
            <a:pPr algn="just"/>
            <a:r>
              <a:rPr lang="en-US" sz="1200">
                <a:solidFill>
                  <a:schemeClr val="bg1"/>
                </a:solidFill>
                <a:latin typeface="Arial "/>
              </a:rPr>
              <a:t>ii) Pengawas Pemulihan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2680339" y="4581525"/>
            <a:ext cx="3221038" cy="307975"/>
            <a:chOff x="2686426" y="4191000"/>
            <a:chExt cx="3221303" cy="307922"/>
          </a:xfrm>
          <a:solidFill>
            <a:srgbClr val="FFFF00"/>
          </a:solidFill>
        </p:grpSpPr>
        <p:sp>
          <p:nvSpPr>
            <p:cNvPr id="62560" name="Oval 71"/>
            <p:cNvSpPr>
              <a:spLocks noChangeArrowheads="1"/>
            </p:cNvSpPr>
            <p:nvPr/>
          </p:nvSpPr>
          <p:spPr bwMode="auto">
            <a:xfrm>
              <a:off x="2686426" y="4194136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  <a:defRPr/>
              </a:pPr>
              <a:r>
                <a:rPr kumimoji="1" lang="en-US" sz="120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43" name="Curved Up Arrow 53"/>
            <p:cNvSpPr>
              <a:spLocks noChangeArrowheads="1"/>
            </p:cNvSpPr>
            <p:nvPr/>
          </p:nvSpPr>
          <p:spPr bwMode="auto">
            <a:xfrm>
              <a:off x="3032529" y="4191000"/>
              <a:ext cx="485815" cy="214276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4" name="Curved Up Arrow 53"/>
            <p:cNvSpPr>
              <a:spLocks noChangeArrowheads="1"/>
            </p:cNvSpPr>
            <p:nvPr/>
          </p:nvSpPr>
          <p:spPr bwMode="auto">
            <a:xfrm>
              <a:off x="3486592" y="4205286"/>
              <a:ext cx="485815" cy="214275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5" name="Curved Up Arrow 53"/>
            <p:cNvSpPr>
              <a:spLocks noChangeArrowheads="1"/>
            </p:cNvSpPr>
            <p:nvPr/>
          </p:nvSpPr>
          <p:spPr bwMode="auto">
            <a:xfrm>
              <a:off x="3927953" y="4210047"/>
              <a:ext cx="485815" cy="215863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6" name="Curved Up Arrow 53"/>
            <p:cNvSpPr>
              <a:spLocks noChangeArrowheads="1"/>
            </p:cNvSpPr>
            <p:nvPr/>
          </p:nvSpPr>
          <p:spPr bwMode="auto">
            <a:xfrm>
              <a:off x="4437583" y="4216396"/>
              <a:ext cx="484227" cy="214276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7" name="Curved Up Arrow 53"/>
            <p:cNvSpPr>
              <a:spLocks noChangeArrowheads="1"/>
            </p:cNvSpPr>
            <p:nvPr/>
          </p:nvSpPr>
          <p:spPr bwMode="auto">
            <a:xfrm>
              <a:off x="4899583" y="4224332"/>
              <a:ext cx="485815" cy="214275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48" name="Curved Up Arrow 53"/>
            <p:cNvSpPr>
              <a:spLocks noChangeArrowheads="1"/>
            </p:cNvSpPr>
            <p:nvPr/>
          </p:nvSpPr>
          <p:spPr bwMode="auto">
            <a:xfrm>
              <a:off x="5421914" y="4224332"/>
              <a:ext cx="485815" cy="214275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</p:grpSp>
      <p:grpSp>
        <p:nvGrpSpPr>
          <p:cNvPr id="24657" name="Group 37"/>
          <p:cNvGrpSpPr>
            <a:grpSpLocks/>
          </p:cNvGrpSpPr>
          <p:nvPr/>
        </p:nvGrpSpPr>
        <p:grpSpPr bwMode="auto">
          <a:xfrm>
            <a:off x="1828800" y="1350963"/>
            <a:ext cx="1166813" cy="325437"/>
            <a:chOff x="1958094" y="1295414"/>
            <a:chExt cx="1166106" cy="326052"/>
          </a:xfrm>
        </p:grpSpPr>
        <p:sp>
          <p:nvSpPr>
            <p:cNvPr id="24660" name="Oval 71"/>
            <p:cNvSpPr>
              <a:spLocks noChangeArrowheads="1"/>
            </p:cNvSpPr>
            <p:nvPr/>
          </p:nvSpPr>
          <p:spPr bwMode="auto">
            <a:xfrm>
              <a:off x="1958094" y="1295414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kumimoji="1" lang="en-US" sz="120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30" name="Curved Down Arrow 29"/>
            <p:cNvSpPr/>
            <p:nvPr/>
          </p:nvSpPr>
          <p:spPr>
            <a:xfrm>
              <a:off x="2514969" y="1392434"/>
              <a:ext cx="609231" cy="229032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4658" name="TextBox 56"/>
          <p:cNvSpPr txBox="1">
            <a:spLocks noChangeArrowheads="1"/>
          </p:cNvSpPr>
          <p:nvPr/>
        </p:nvSpPr>
        <p:spPr bwMode="auto">
          <a:xfrm>
            <a:off x="6746875" y="69850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 "/>
              </a:rPr>
              <a:t>LAMPIRAN C6</a:t>
            </a:r>
          </a:p>
        </p:txBody>
      </p:sp>
      <p:sp>
        <p:nvSpPr>
          <p:cNvPr id="24659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PEMINDAHAN GAJI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4400" y="1143000"/>
          <a:ext cx="5672138" cy="723900"/>
        </p:xfrm>
        <a:graphic>
          <a:graphicData uri="http://schemas.openxmlformats.org/drawingml/2006/table">
            <a:tbl>
              <a:tblPr/>
              <a:tblGrid>
                <a:gridCol w="951931"/>
                <a:gridCol w="674427"/>
                <a:gridCol w="674427"/>
                <a:gridCol w="674427"/>
                <a:gridCol w="674427"/>
                <a:gridCol w="674427"/>
                <a:gridCol w="674427"/>
                <a:gridCol w="674427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J17(SSM)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T13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T14</a:t>
                      </a:r>
                      <a:endParaRPr lang="ms-MY" sz="12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T24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T26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1460.22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1526.77</a:t>
                      </a:r>
                      <a:endParaRPr lang="en-US" sz="12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1593.32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2192.27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2258.82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2325.37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600200" y="3671888"/>
          <a:ext cx="5972175" cy="750887"/>
        </p:xfrm>
        <a:graphic>
          <a:graphicData uri="http://schemas.openxmlformats.org/drawingml/2006/table">
            <a:tbl>
              <a:tblPr/>
              <a:tblGrid>
                <a:gridCol w="644373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596934"/>
              </a:tblGrid>
              <a:tr h="323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T6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T9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T10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T11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T17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T19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J4-1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1455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1550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1645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1740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1835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1930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2505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2605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2705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2805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3429000" y="2008188"/>
            <a:ext cx="5486400" cy="5238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dirty="0" err="1">
                <a:solidFill>
                  <a:schemeClr val="bg1"/>
                </a:solidFill>
              </a:rPr>
              <a:t>Pemindahan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JGM </a:t>
            </a:r>
            <a:r>
              <a:rPr lang="en-MY" sz="1400" dirty="0" err="1">
                <a:solidFill>
                  <a:schemeClr val="bg1"/>
                </a:solidFill>
              </a:rPr>
              <a:t>ke</a:t>
            </a:r>
            <a:r>
              <a:rPr lang="en-MY" sz="1400" dirty="0">
                <a:solidFill>
                  <a:schemeClr val="bg1"/>
                </a:solidFill>
              </a:rPr>
              <a:t> JGS</a:t>
            </a:r>
          </a:p>
          <a:p>
            <a:pPr marL="231775" indent="-231775" algn="just">
              <a:buFontTx/>
              <a:buAutoNum type="arabicPeriod"/>
              <a:defRPr/>
            </a:pPr>
            <a:r>
              <a:rPr lang="en-MY" sz="1400" dirty="0" err="1">
                <a:solidFill>
                  <a:schemeClr val="bg1"/>
                </a:solidFill>
              </a:rPr>
              <a:t>Diberikan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satu</a:t>
            </a:r>
            <a:r>
              <a:rPr lang="en-MY" sz="1400" dirty="0">
                <a:solidFill>
                  <a:schemeClr val="bg1"/>
                </a:solidFill>
              </a:rPr>
              <a:t> PGB </a:t>
            </a:r>
            <a:r>
              <a:rPr lang="en-MY" sz="1400" dirty="0" err="1">
                <a:solidFill>
                  <a:schemeClr val="bg1"/>
                </a:solidFill>
              </a:rPr>
              <a:t>di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gred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asal</a:t>
            </a:r>
            <a:r>
              <a:rPr lang="en-MY" sz="14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2514601" y="2743200"/>
            <a:ext cx="1828800" cy="3175"/>
          </a:xfrm>
          <a:prstGeom prst="straightConnector1">
            <a:avLst/>
          </a:prstGeom>
          <a:ln w="57150">
            <a:solidFill>
              <a:srgbClr val="FFFF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74" name="Oval 71"/>
          <p:cNvSpPr>
            <a:spLocks noChangeArrowheads="1"/>
          </p:cNvSpPr>
          <p:nvPr/>
        </p:nvSpPr>
        <p:spPr bwMode="auto">
          <a:xfrm>
            <a:off x="3048000" y="304800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990600" y="4772025"/>
            <a:ext cx="7620000" cy="20859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u="sng" dirty="0" err="1">
                <a:solidFill>
                  <a:schemeClr val="bg1"/>
                </a:solidFill>
              </a:rPr>
              <a:t>Pertambahan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Gaji</a:t>
            </a:r>
            <a:r>
              <a:rPr lang="en-MY" sz="1400" u="sng" dirty="0">
                <a:solidFill>
                  <a:schemeClr val="bg1"/>
                </a:solidFill>
              </a:rPr>
              <a:t> Yang </a:t>
            </a:r>
            <a:r>
              <a:rPr lang="en-MY" sz="1400" u="sng" dirty="0" err="1">
                <a:solidFill>
                  <a:schemeClr val="bg1"/>
                </a:solidFill>
              </a:rPr>
              <a:t>Diterima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Pada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Tahun</a:t>
            </a:r>
            <a:r>
              <a:rPr lang="en-MY" sz="1400" u="sng" dirty="0">
                <a:solidFill>
                  <a:schemeClr val="bg1"/>
                </a:solidFill>
              </a:rPr>
              <a:t> 2012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en-MY" sz="1400" dirty="0">
                <a:solidFill>
                  <a:schemeClr val="bg1"/>
                </a:solidFill>
              </a:rPr>
              <a:t>1 </a:t>
            </a:r>
            <a:r>
              <a:rPr lang="en-MY" sz="1400" dirty="0" err="1">
                <a:solidFill>
                  <a:schemeClr val="bg1"/>
                </a:solidFill>
              </a:rPr>
              <a:t>Januari</a:t>
            </a:r>
            <a:r>
              <a:rPr lang="en-MY" sz="1400" dirty="0">
                <a:solidFill>
                  <a:schemeClr val="bg1"/>
                </a:solidFill>
              </a:rPr>
              <a:t> 2012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P1T14 (RM1526.77)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P1T15 (RM1593.32)		= RM66.55</a:t>
            </a:r>
          </a:p>
          <a:p>
            <a:pPr marL="341313" algn="just">
              <a:defRPr/>
            </a:pPr>
            <a:r>
              <a:rPr lang="en-US" sz="1400" dirty="0">
                <a:solidFill>
                  <a:schemeClr val="bg1"/>
                </a:solidFill>
              </a:rPr>
              <a:t>P1T15 (RM1593.32)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T8 (RM1645)			= RM</a:t>
            </a:r>
            <a:r>
              <a:rPr lang="ms-MY" sz="1400" dirty="0">
                <a:solidFill>
                  <a:schemeClr val="bg1"/>
                </a:solidFill>
              </a:rPr>
              <a:t>51.68</a:t>
            </a:r>
            <a:endParaRPr lang="en-US" sz="1400" dirty="0">
              <a:solidFill>
                <a:schemeClr val="bg1"/>
              </a:solidFill>
            </a:endParaRP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Jumlah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Pertambahan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dari</a:t>
            </a:r>
            <a:r>
              <a:rPr lang="en-US" sz="1400" dirty="0">
                <a:solidFill>
                  <a:schemeClr val="bg1"/>
                </a:solidFill>
              </a:rPr>
              <a:t> SSM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SBPA		= RM118.23</a:t>
            </a:r>
          </a:p>
          <a:p>
            <a:pPr marL="231775" indent="-231775" algn="just">
              <a:defRPr/>
            </a:pPr>
            <a:endParaRPr lang="en-US" sz="1050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AutoNum type="arabicPeriod" startAt="2"/>
              <a:defRPr/>
            </a:pPr>
            <a:r>
              <a:rPr lang="en-MY" sz="1400" dirty="0">
                <a:solidFill>
                  <a:schemeClr val="bg1"/>
                </a:solidFill>
              </a:rPr>
              <a:t>1 Jan 2012</a:t>
            </a:r>
          </a:p>
          <a:p>
            <a:pPr marL="341313" algn="just">
              <a:defRPr/>
            </a:pPr>
            <a:r>
              <a:rPr lang="en-US" sz="1400" dirty="0" err="1">
                <a:solidFill>
                  <a:schemeClr val="bg1"/>
                </a:solidFill>
              </a:rPr>
              <a:t>Pergerakan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Gaji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Tahunan</a:t>
            </a:r>
            <a:r>
              <a:rPr lang="en-US" sz="1400" dirty="0">
                <a:solidFill>
                  <a:schemeClr val="bg1"/>
                </a:solidFill>
              </a:rPr>
              <a:t> T8 (RM1645) </a:t>
            </a:r>
            <a:r>
              <a:rPr lang="en-US" sz="1400" dirty="0" err="1">
                <a:solidFill>
                  <a:schemeClr val="bg1"/>
                </a:solidFill>
              </a:rPr>
              <a:t>ke</a:t>
            </a:r>
            <a:r>
              <a:rPr lang="en-US" sz="1400" dirty="0">
                <a:solidFill>
                  <a:schemeClr val="bg1"/>
                </a:solidFill>
              </a:rPr>
              <a:t> T9 (RM1740)	= RM95.00</a:t>
            </a:r>
          </a:p>
          <a:p>
            <a:pPr algn="just">
              <a:spcBef>
                <a:spcPts val="600"/>
              </a:spcBef>
              <a:defRPr/>
            </a:pPr>
            <a:r>
              <a:rPr lang="en-US" sz="1600" dirty="0" err="1">
                <a:solidFill>
                  <a:schemeClr val="bg1"/>
                </a:solidFill>
              </a:rPr>
              <a:t>Jumlah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Pertambahan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Gaji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pada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tahun</a:t>
            </a:r>
            <a:r>
              <a:rPr lang="en-US" sz="1600" dirty="0">
                <a:solidFill>
                  <a:schemeClr val="bg1"/>
                </a:solidFill>
              </a:rPr>
              <a:t> 2012		= RM213.23</a:t>
            </a: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3132137" y="4334824"/>
            <a:ext cx="4154488" cy="307975"/>
            <a:chOff x="1752600" y="4191000"/>
            <a:chExt cx="4155129" cy="307922"/>
          </a:xfrm>
          <a:solidFill>
            <a:srgbClr val="FFFF00"/>
          </a:solidFill>
        </p:grpSpPr>
        <p:sp>
          <p:nvSpPr>
            <p:cNvPr id="64607" name="Oval 71"/>
            <p:cNvSpPr>
              <a:spLocks noChangeArrowheads="1"/>
            </p:cNvSpPr>
            <p:nvPr/>
          </p:nvSpPr>
          <p:spPr bwMode="auto">
            <a:xfrm>
              <a:off x="1752600" y="4194136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33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  <a:defRPr/>
              </a:pPr>
              <a:r>
                <a:rPr kumimoji="1" lang="en-US" sz="1200" dirty="0">
                  <a:solidFill>
                    <a:srgbClr val="002060"/>
                  </a:solidFill>
                </a:rPr>
                <a:t>3</a:t>
              </a:r>
            </a:p>
          </p:txBody>
        </p:sp>
        <p:sp>
          <p:nvSpPr>
            <p:cNvPr id="23" name="Curved Up Arrow 53"/>
            <p:cNvSpPr>
              <a:spLocks noChangeArrowheads="1"/>
            </p:cNvSpPr>
            <p:nvPr/>
          </p:nvSpPr>
          <p:spPr bwMode="auto">
            <a:xfrm>
              <a:off x="2076500" y="4213221"/>
              <a:ext cx="485850" cy="214276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24" name="Curved Up Arrow 53"/>
            <p:cNvSpPr>
              <a:spLocks noChangeArrowheads="1"/>
            </p:cNvSpPr>
            <p:nvPr/>
          </p:nvSpPr>
          <p:spPr bwMode="auto">
            <a:xfrm>
              <a:off x="2548061" y="4205286"/>
              <a:ext cx="484262" cy="214275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25" name="Curved Up Arrow 53"/>
            <p:cNvSpPr>
              <a:spLocks noChangeArrowheads="1"/>
            </p:cNvSpPr>
            <p:nvPr/>
          </p:nvSpPr>
          <p:spPr bwMode="auto">
            <a:xfrm>
              <a:off x="3032322" y="4191000"/>
              <a:ext cx="485850" cy="214276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26" name="Curved Up Arrow 53"/>
            <p:cNvSpPr>
              <a:spLocks noChangeArrowheads="1"/>
            </p:cNvSpPr>
            <p:nvPr/>
          </p:nvSpPr>
          <p:spPr bwMode="auto">
            <a:xfrm>
              <a:off x="3486417" y="4205286"/>
              <a:ext cx="485850" cy="214275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27" name="Curved Up Arrow 53"/>
            <p:cNvSpPr>
              <a:spLocks noChangeArrowheads="1"/>
            </p:cNvSpPr>
            <p:nvPr/>
          </p:nvSpPr>
          <p:spPr bwMode="auto">
            <a:xfrm>
              <a:off x="3929399" y="4210047"/>
              <a:ext cx="484262" cy="215863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28" name="Curved Up Arrow 53"/>
            <p:cNvSpPr>
              <a:spLocks noChangeArrowheads="1"/>
            </p:cNvSpPr>
            <p:nvPr/>
          </p:nvSpPr>
          <p:spPr bwMode="auto">
            <a:xfrm>
              <a:off x="4437477" y="4216396"/>
              <a:ext cx="484262" cy="214276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29" name="Curved Up Arrow 53"/>
            <p:cNvSpPr>
              <a:spLocks noChangeArrowheads="1"/>
            </p:cNvSpPr>
            <p:nvPr/>
          </p:nvSpPr>
          <p:spPr bwMode="auto">
            <a:xfrm>
              <a:off x="4899510" y="4224332"/>
              <a:ext cx="485850" cy="214275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  <p:sp>
          <p:nvSpPr>
            <p:cNvPr id="30" name="Curved Up Arrow 53"/>
            <p:cNvSpPr>
              <a:spLocks noChangeArrowheads="1"/>
            </p:cNvSpPr>
            <p:nvPr/>
          </p:nvSpPr>
          <p:spPr bwMode="auto">
            <a:xfrm>
              <a:off x="5421879" y="4224332"/>
              <a:ext cx="485850" cy="214275"/>
            </a:xfrm>
            <a:prstGeom prst="curvedUpArrow">
              <a:avLst>
                <a:gd name="adj1" fmla="val 24991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en-US" sz="1200" b="0">
                <a:latin typeface="Times New Roman" pitchFamily="18" charset="0"/>
              </a:endParaRPr>
            </a:p>
          </p:txBody>
        </p:sp>
      </p:grp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52400" y="579438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600" dirty="0">
                <a:solidFill>
                  <a:schemeClr val="bg1"/>
                </a:solidFill>
                <a:latin typeface="Arial "/>
              </a:rPr>
              <a:t>I) PENARAFAN SEMULA SKIM PERKHIDMATAN </a:t>
            </a:r>
          </a:p>
          <a:p>
            <a:pPr marL="233363" indent="-233363" algn="just">
              <a:defRPr/>
            </a:pPr>
            <a:r>
              <a:rPr lang="en-US" sz="1600" dirty="0">
                <a:solidFill>
                  <a:schemeClr val="bg1"/>
                </a:solidFill>
                <a:latin typeface="Arial "/>
              </a:rPr>
              <a:t>	(TIDAK MEMENUHI SYARAT : </a:t>
            </a:r>
            <a:r>
              <a:rPr lang="en-US" sz="1600" dirty="0" err="1">
                <a:solidFill>
                  <a:schemeClr val="bg1"/>
                </a:solidFill>
                <a:latin typeface="Arial "/>
              </a:rPr>
              <a:t>Gred</a:t>
            </a:r>
            <a:r>
              <a:rPr lang="en-US" sz="1600" dirty="0">
                <a:solidFill>
                  <a:schemeClr val="bg1"/>
                </a:solidFill>
                <a:latin typeface="Arial "/>
              </a:rPr>
              <a:t> 17 </a:t>
            </a:r>
            <a:r>
              <a:rPr lang="en-US" sz="1600" dirty="0" err="1">
                <a:solidFill>
                  <a:schemeClr val="bg1"/>
                </a:solidFill>
                <a:latin typeface="Arial "/>
              </a:rPr>
              <a:t>ke</a:t>
            </a:r>
            <a:r>
              <a:rPr lang="en-US" sz="1600" dirty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Arial "/>
              </a:rPr>
              <a:t>Gred</a:t>
            </a:r>
            <a:r>
              <a:rPr lang="en-US" sz="1600" dirty="0">
                <a:solidFill>
                  <a:schemeClr val="bg1"/>
                </a:solidFill>
                <a:latin typeface="Arial "/>
              </a:rPr>
              <a:t> 27 ) </a:t>
            </a:r>
          </a:p>
        </p:txBody>
      </p:sp>
      <p:sp>
        <p:nvSpPr>
          <p:cNvPr id="25678" name="TextBox 31"/>
          <p:cNvSpPr txBox="1">
            <a:spLocks noChangeArrowheads="1"/>
          </p:cNvSpPr>
          <p:nvPr/>
        </p:nvSpPr>
        <p:spPr bwMode="auto">
          <a:xfrm>
            <a:off x="3429000" y="2465388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400">
                <a:solidFill>
                  <a:schemeClr val="bg1"/>
                </a:solidFill>
              </a:rPr>
              <a:t>2.  Gaji dipindahkan ke JGS berdasarkan matagaji yang sama atau tertinggi</a:t>
            </a:r>
          </a:p>
        </p:txBody>
      </p:sp>
      <p:sp>
        <p:nvSpPr>
          <p:cNvPr id="25679" name="TextBox 32"/>
          <p:cNvSpPr txBox="1">
            <a:spLocks noChangeArrowheads="1"/>
          </p:cNvSpPr>
          <p:nvPr/>
        </p:nvSpPr>
        <p:spPr bwMode="auto">
          <a:xfrm>
            <a:off x="3429000" y="2932113"/>
            <a:ext cx="548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>
              <a:buFontTx/>
              <a:buAutoNum type="arabicPeriod" startAt="3"/>
            </a:pPr>
            <a:r>
              <a:rPr lang="en-MY" sz="1400">
                <a:solidFill>
                  <a:schemeClr val="bg1"/>
                </a:solidFill>
              </a:rPr>
              <a:t>PGT bagi tahun 2012 pada 1 Jan. Layak diberikan PGT seterusnya.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6629400" y="12192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 err="1">
                <a:solidFill>
                  <a:schemeClr val="bg1"/>
                </a:solidFill>
                <a:latin typeface="Arial "/>
              </a:rPr>
              <a:t>Contoh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Skim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Perkhidmatan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: </a:t>
            </a:r>
          </a:p>
          <a:p>
            <a:pPr algn="just">
              <a:defRPr/>
            </a:pPr>
            <a:r>
              <a:rPr lang="en-US" sz="1200" dirty="0" err="1">
                <a:solidFill>
                  <a:schemeClr val="bg1"/>
                </a:solidFill>
                <a:latin typeface="Arial "/>
              </a:rPr>
              <a:t>i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) 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Juruteknik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;</a:t>
            </a:r>
          </a:p>
          <a:p>
            <a:pPr marL="168275" indent="-168275" algn="just">
              <a:defRPr/>
            </a:pPr>
            <a:r>
              <a:rPr lang="en-US" sz="1200" dirty="0">
                <a:solidFill>
                  <a:schemeClr val="bg1"/>
                </a:solidFill>
                <a:latin typeface="Arial "/>
              </a:rPr>
              <a:t>ii)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Pembantu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Pemeriksa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Kilang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&amp; 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Jentera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.</a:t>
            </a:r>
          </a:p>
        </p:txBody>
      </p:sp>
      <p:grpSp>
        <p:nvGrpSpPr>
          <p:cNvPr id="25681" name="Group 36"/>
          <p:cNvGrpSpPr>
            <a:grpSpLocks/>
          </p:cNvGrpSpPr>
          <p:nvPr/>
        </p:nvGrpSpPr>
        <p:grpSpPr bwMode="auto">
          <a:xfrm>
            <a:off x="2457450" y="1263650"/>
            <a:ext cx="1166813" cy="325438"/>
            <a:chOff x="1958094" y="1295414"/>
            <a:chExt cx="1166106" cy="326052"/>
          </a:xfrm>
        </p:grpSpPr>
        <p:sp>
          <p:nvSpPr>
            <p:cNvPr id="25684" name="Oval 71"/>
            <p:cNvSpPr>
              <a:spLocks noChangeArrowheads="1"/>
            </p:cNvSpPr>
            <p:nvPr/>
          </p:nvSpPr>
          <p:spPr bwMode="auto">
            <a:xfrm>
              <a:off x="1958094" y="1295414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kumimoji="1" lang="en-US" sz="120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39" name="Curved Down Arrow 38"/>
            <p:cNvSpPr/>
            <p:nvPr/>
          </p:nvSpPr>
          <p:spPr>
            <a:xfrm>
              <a:off x="2514969" y="1392435"/>
              <a:ext cx="609231" cy="229031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5682" name="TextBox 41"/>
          <p:cNvSpPr txBox="1">
            <a:spLocks noChangeArrowheads="1"/>
          </p:cNvSpPr>
          <p:nvPr/>
        </p:nvSpPr>
        <p:spPr bwMode="auto">
          <a:xfrm>
            <a:off x="6738938" y="33338"/>
            <a:ext cx="1752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Arial "/>
              </a:rPr>
              <a:t>LAMPIRAN C6</a:t>
            </a:r>
          </a:p>
        </p:txBody>
      </p:sp>
      <p:sp>
        <p:nvSpPr>
          <p:cNvPr id="25683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PEMINDAHAN GAJI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52400" y="1028700"/>
          <a:ext cx="5672138" cy="1066800"/>
        </p:xfrm>
        <a:graphic>
          <a:graphicData uri="http://schemas.openxmlformats.org/drawingml/2006/table">
            <a:tbl>
              <a:tblPr/>
              <a:tblGrid>
                <a:gridCol w="951931"/>
                <a:gridCol w="674427"/>
                <a:gridCol w="674427"/>
                <a:gridCol w="674427"/>
                <a:gridCol w="674427"/>
                <a:gridCol w="674427"/>
                <a:gridCol w="674427"/>
                <a:gridCol w="674427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N17  (SSM)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T14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T24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1419.30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1485.85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1552.40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1618.95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1685.50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1752.05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2151.35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TPG BARU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KEKAL</a:t>
                      </a:r>
                      <a:endParaRPr lang="en-US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1 APR</a:t>
                      </a:r>
                      <a:endParaRPr lang="en-US" sz="12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 JAN</a:t>
                      </a:r>
                      <a:endParaRPr lang="en-US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KEKAL</a:t>
                      </a:r>
                      <a:endParaRPr lang="en-US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KEKAL</a:t>
                      </a:r>
                      <a:endParaRPr lang="en-US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 APR</a:t>
                      </a:r>
                      <a:endParaRPr lang="en-US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 JAN</a:t>
                      </a:r>
                      <a:endParaRPr lang="en-US" sz="1200" b="1" i="0" u="none" strike="noStrike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219200" y="3581400"/>
          <a:ext cx="7391400" cy="838200"/>
        </p:xfrm>
        <a:graphic>
          <a:graphicData uri="http://schemas.openxmlformats.org/drawingml/2006/table">
            <a:tbl>
              <a:tblPr/>
              <a:tblGrid>
                <a:gridCol w="644373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473084"/>
                <a:gridCol w="596934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T8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T9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T11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T13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T16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T17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T19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N4-1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1525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1620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1810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1905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2000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2095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2190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2285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2380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2480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2580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2680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2780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3352800" y="2209800"/>
            <a:ext cx="5638800" cy="52387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u="sng" dirty="0" err="1">
                <a:solidFill>
                  <a:schemeClr val="bg1"/>
                </a:solidFill>
              </a:rPr>
              <a:t>Pemindahan</a:t>
            </a:r>
            <a:r>
              <a:rPr lang="en-MY" sz="1400" u="sng" dirty="0">
                <a:solidFill>
                  <a:schemeClr val="bg1"/>
                </a:solidFill>
              </a:rPr>
              <a:t> </a:t>
            </a:r>
            <a:r>
              <a:rPr lang="en-MY" sz="1400" u="sng" dirty="0" err="1">
                <a:solidFill>
                  <a:schemeClr val="bg1"/>
                </a:solidFill>
              </a:rPr>
              <a:t>Gaji</a:t>
            </a:r>
            <a:r>
              <a:rPr lang="en-MY" sz="1400" u="sng" dirty="0">
                <a:solidFill>
                  <a:schemeClr val="bg1"/>
                </a:solidFill>
              </a:rPr>
              <a:t> JGM </a:t>
            </a:r>
            <a:r>
              <a:rPr lang="en-MY" sz="1400" u="sng" dirty="0" err="1">
                <a:solidFill>
                  <a:schemeClr val="bg1"/>
                </a:solidFill>
              </a:rPr>
              <a:t>ke</a:t>
            </a:r>
            <a:r>
              <a:rPr lang="en-MY" sz="1400" u="sng" dirty="0">
                <a:solidFill>
                  <a:schemeClr val="bg1"/>
                </a:solidFill>
              </a:rPr>
              <a:t> JGS</a:t>
            </a:r>
          </a:p>
          <a:p>
            <a:pPr marL="231775" indent="-231775" algn="just">
              <a:buFontTx/>
              <a:buAutoNum type="arabicPeriod"/>
              <a:defRPr/>
            </a:pPr>
            <a:r>
              <a:rPr lang="en-MY" sz="1400" dirty="0" err="1">
                <a:solidFill>
                  <a:schemeClr val="bg1"/>
                </a:solidFill>
              </a:rPr>
              <a:t>Diberikan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satu</a:t>
            </a:r>
            <a:r>
              <a:rPr lang="en-MY" sz="1400" dirty="0">
                <a:solidFill>
                  <a:schemeClr val="bg1"/>
                </a:solidFill>
              </a:rPr>
              <a:t> PGB </a:t>
            </a:r>
            <a:r>
              <a:rPr lang="en-MY" sz="1400" dirty="0" err="1">
                <a:solidFill>
                  <a:schemeClr val="bg1"/>
                </a:solidFill>
              </a:rPr>
              <a:t>di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gred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gaji</a:t>
            </a:r>
            <a:r>
              <a:rPr lang="en-MY" sz="1400" dirty="0">
                <a:solidFill>
                  <a:schemeClr val="bg1"/>
                </a:solidFill>
              </a:rPr>
              <a:t> </a:t>
            </a:r>
            <a:r>
              <a:rPr lang="en-MY" sz="1400" dirty="0" err="1">
                <a:solidFill>
                  <a:schemeClr val="bg1"/>
                </a:solidFill>
              </a:rPr>
              <a:t>asal</a:t>
            </a:r>
            <a:r>
              <a:rPr lang="en-MY" sz="14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1600994" y="2742406"/>
            <a:ext cx="1981200" cy="1588"/>
          </a:xfrm>
          <a:prstGeom prst="straightConnector1">
            <a:avLst/>
          </a:prstGeom>
          <a:ln w="57150">
            <a:solidFill>
              <a:srgbClr val="FFFF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16" name="Oval 71"/>
          <p:cNvSpPr>
            <a:spLocks noChangeArrowheads="1"/>
          </p:cNvSpPr>
          <p:nvPr/>
        </p:nvSpPr>
        <p:spPr bwMode="auto">
          <a:xfrm>
            <a:off x="2209800" y="3124200"/>
            <a:ext cx="263525" cy="24765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2</a:t>
            </a:r>
          </a:p>
        </p:txBody>
      </p:sp>
      <p:grpSp>
        <p:nvGrpSpPr>
          <p:cNvPr id="26717" name="Group 78"/>
          <p:cNvGrpSpPr>
            <a:grpSpLocks/>
          </p:cNvGrpSpPr>
          <p:nvPr/>
        </p:nvGrpSpPr>
        <p:grpSpPr bwMode="auto">
          <a:xfrm>
            <a:off x="2203450" y="4332288"/>
            <a:ext cx="928688" cy="304800"/>
            <a:chOff x="699448" y="4191014"/>
            <a:chExt cx="928048" cy="304786"/>
          </a:xfrm>
        </p:grpSpPr>
        <p:sp>
          <p:nvSpPr>
            <p:cNvPr id="26787" name="Curved Up Arrow 53"/>
            <p:cNvSpPr>
              <a:spLocks noChangeArrowheads="1"/>
            </p:cNvSpPr>
            <p:nvPr/>
          </p:nvSpPr>
          <p:spPr bwMode="auto">
            <a:xfrm>
              <a:off x="990600" y="4202376"/>
              <a:ext cx="636896" cy="230872"/>
            </a:xfrm>
            <a:prstGeom prst="curvedUpArrow">
              <a:avLst>
                <a:gd name="adj1" fmla="val 24994"/>
                <a:gd name="adj2" fmla="val 50001"/>
                <a:gd name="adj3" fmla="val 25000"/>
              </a:avLst>
            </a:prstGeom>
            <a:solidFill>
              <a:srgbClr val="92D050"/>
            </a:solidFill>
            <a:ln w="317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26788" name="Oval 71"/>
            <p:cNvSpPr>
              <a:spLocks noChangeArrowheads="1"/>
            </p:cNvSpPr>
            <p:nvPr/>
          </p:nvSpPr>
          <p:spPr bwMode="auto">
            <a:xfrm>
              <a:off x="699448" y="4191014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kumimoji="1" lang="en-US" sz="1200">
                  <a:solidFill>
                    <a:srgbClr val="002060"/>
                  </a:solidFill>
                </a:rPr>
                <a:t>3</a:t>
              </a:r>
            </a:p>
          </p:txBody>
        </p:sp>
      </p:grpSp>
      <p:sp>
        <p:nvSpPr>
          <p:cNvPr id="26718" name="Curved Up Arrow 53"/>
          <p:cNvSpPr>
            <a:spLocks noChangeArrowheads="1"/>
          </p:cNvSpPr>
          <p:nvPr/>
        </p:nvSpPr>
        <p:spPr bwMode="auto">
          <a:xfrm>
            <a:off x="3132138" y="4359275"/>
            <a:ext cx="457200" cy="214313"/>
          </a:xfrm>
          <a:prstGeom prst="curvedUpArrow">
            <a:avLst>
              <a:gd name="adj1" fmla="val 25067"/>
              <a:gd name="adj2" fmla="val 50153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ms-MY" sz="1200" b="0">
              <a:latin typeface="Times New Roman" pitchFamily="18" charset="0"/>
            </a:endParaRPr>
          </a:p>
        </p:txBody>
      </p:sp>
      <p:sp>
        <p:nvSpPr>
          <p:cNvPr id="26719" name="Oval 71"/>
          <p:cNvSpPr>
            <a:spLocks noChangeArrowheads="1"/>
          </p:cNvSpPr>
          <p:nvPr/>
        </p:nvSpPr>
        <p:spPr bwMode="auto">
          <a:xfrm>
            <a:off x="1524000" y="5029200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6720" name="TextBox 24"/>
          <p:cNvSpPr txBox="1">
            <a:spLocks noChangeArrowheads="1"/>
          </p:cNvSpPr>
          <p:nvPr/>
        </p:nvSpPr>
        <p:spPr bwMode="auto">
          <a:xfrm>
            <a:off x="3352800" y="44958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>
              <a:buFont typeface="Calibri" pitchFamily="34" charset="0"/>
              <a:buAutoNum type="arabicPeriod" startAt="4"/>
            </a:pPr>
            <a:r>
              <a:rPr lang="en-MY" sz="1400">
                <a:solidFill>
                  <a:schemeClr val="bg1"/>
                </a:solidFill>
              </a:rPr>
              <a:t>Genap 15 tahun perkhidmatan di gred lantikan dan boleh dipertimbangkan kenaikan pangkat secara KUP ke Gred N4-3. 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609600" y="5489575"/>
          <a:ext cx="7127875" cy="835025"/>
        </p:xfrm>
        <a:graphic>
          <a:graphicData uri="http://schemas.openxmlformats.org/drawingml/2006/table">
            <a:tbl>
              <a:tblPr/>
              <a:tblGrid>
                <a:gridCol w="576493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  <a:gridCol w="436736"/>
              </a:tblGrid>
              <a:tr h="453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T4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T6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T7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T8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T9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T11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T12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T13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T14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T15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N4-3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1920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2035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2150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2265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2380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2495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2610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2725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2840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2955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3070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3185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3300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3415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3530</a:t>
                      </a:r>
                    </a:p>
                  </a:txBody>
                  <a:tcPr marL="5953" marR="5953" marT="595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cxnSp>
        <p:nvCxnSpPr>
          <p:cNvPr id="30" name="Straight Arrow Connector 29"/>
          <p:cNvCxnSpPr/>
          <p:nvPr/>
        </p:nvCxnSpPr>
        <p:spPr>
          <a:xfrm rot="10800000" flipV="1">
            <a:off x="1524000" y="4343400"/>
            <a:ext cx="1828800" cy="1219200"/>
          </a:xfrm>
          <a:prstGeom prst="straightConnector1">
            <a:avLst/>
          </a:prstGeom>
          <a:ln w="5715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1295400" y="6297613"/>
            <a:ext cx="6362700" cy="498475"/>
            <a:chOff x="1295400" y="6297304"/>
            <a:chExt cx="6362128" cy="498130"/>
          </a:xfrm>
          <a:solidFill>
            <a:srgbClr val="FFFF00"/>
          </a:solidFill>
        </p:grpSpPr>
        <p:sp>
          <p:nvSpPr>
            <p:cNvPr id="66722" name="Curved Up Arrow 53"/>
            <p:cNvSpPr>
              <a:spLocks noChangeArrowheads="1"/>
            </p:cNvSpPr>
            <p:nvPr/>
          </p:nvSpPr>
          <p:spPr bwMode="auto">
            <a:xfrm>
              <a:off x="1295400" y="6297304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23" name="Curved Up Arrow 53"/>
            <p:cNvSpPr>
              <a:spLocks noChangeArrowheads="1"/>
            </p:cNvSpPr>
            <p:nvPr/>
          </p:nvSpPr>
          <p:spPr bwMode="auto">
            <a:xfrm>
              <a:off x="1774208" y="6302992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24" name="Curved Up Arrow 53"/>
            <p:cNvSpPr>
              <a:spLocks noChangeArrowheads="1"/>
            </p:cNvSpPr>
            <p:nvPr/>
          </p:nvSpPr>
          <p:spPr bwMode="auto">
            <a:xfrm>
              <a:off x="2209800" y="6310952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25" name="Curved Up Arrow 53"/>
            <p:cNvSpPr>
              <a:spLocks noChangeArrowheads="1"/>
            </p:cNvSpPr>
            <p:nvPr/>
          </p:nvSpPr>
          <p:spPr bwMode="auto">
            <a:xfrm>
              <a:off x="2702256" y="6310952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26" name="Curved Up Arrow 53"/>
            <p:cNvSpPr>
              <a:spLocks noChangeArrowheads="1"/>
            </p:cNvSpPr>
            <p:nvPr/>
          </p:nvSpPr>
          <p:spPr bwMode="auto">
            <a:xfrm>
              <a:off x="3153768" y="6318912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27" name="Curved Up Arrow 53"/>
            <p:cNvSpPr>
              <a:spLocks noChangeArrowheads="1"/>
            </p:cNvSpPr>
            <p:nvPr/>
          </p:nvSpPr>
          <p:spPr bwMode="auto">
            <a:xfrm>
              <a:off x="3597320" y="6310952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28" name="Curved Up Arrow 53"/>
            <p:cNvSpPr>
              <a:spLocks noChangeArrowheads="1"/>
            </p:cNvSpPr>
            <p:nvPr/>
          </p:nvSpPr>
          <p:spPr bwMode="auto">
            <a:xfrm>
              <a:off x="4054520" y="6297304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29" name="Curved Up Arrow 53"/>
            <p:cNvSpPr>
              <a:spLocks noChangeArrowheads="1"/>
            </p:cNvSpPr>
            <p:nvPr/>
          </p:nvSpPr>
          <p:spPr bwMode="auto">
            <a:xfrm>
              <a:off x="4482152" y="6310952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30" name="Curved Up Arrow 53"/>
            <p:cNvSpPr>
              <a:spLocks noChangeArrowheads="1"/>
            </p:cNvSpPr>
            <p:nvPr/>
          </p:nvSpPr>
          <p:spPr bwMode="auto">
            <a:xfrm>
              <a:off x="4898408" y="6316640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31" name="Curved Up Arrow 53"/>
            <p:cNvSpPr>
              <a:spLocks noChangeArrowheads="1"/>
            </p:cNvSpPr>
            <p:nvPr/>
          </p:nvSpPr>
          <p:spPr bwMode="auto">
            <a:xfrm>
              <a:off x="5377216" y="6322328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32" name="Curved Up Arrow 53"/>
            <p:cNvSpPr>
              <a:spLocks noChangeArrowheads="1"/>
            </p:cNvSpPr>
            <p:nvPr/>
          </p:nvSpPr>
          <p:spPr bwMode="auto">
            <a:xfrm>
              <a:off x="5812808" y="6330288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33" name="Curved Up Arrow 53"/>
            <p:cNvSpPr>
              <a:spLocks noChangeArrowheads="1"/>
            </p:cNvSpPr>
            <p:nvPr/>
          </p:nvSpPr>
          <p:spPr bwMode="auto">
            <a:xfrm>
              <a:off x="6305264" y="6330288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34" name="Curved Up Arrow 53"/>
            <p:cNvSpPr>
              <a:spLocks noChangeArrowheads="1"/>
            </p:cNvSpPr>
            <p:nvPr/>
          </p:nvSpPr>
          <p:spPr bwMode="auto">
            <a:xfrm>
              <a:off x="6756776" y="6338248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35" name="Curved Up Arrow 53"/>
            <p:cNvSpPr>
              <a:spLocks noChangeArrowheads="1"/>
            </p:cNvSpPr>
            <p:nvPr/>
          </p:nvSpPr>
          <p:spPr bwMode="auto">
            <a:xfrm>
              <a:off x="7200328" y="6330288"/>
              <a:ext cx="457200" cy="214952"/>
            </a:xfrm>
            <a:prstGeom prst="curvedUpArrow">
              <a:avLst>
                <a:gd name="adj1" fmla="val 24992"/>
                <a:gd name="adj2" fmla="val 50004"/>
                <a:gd name="adj3" fmla="val 25000"/>
              </a:avLst>
            </a:prstGeom>
            <a:grpFill/>
            <a:ln w="3175" algn="ctr">
              <a:solidFill>
                <a:srgbClr val="FFFF00"/>
              </a:solidFill>
              <a:round/>
              <a:headEnd/>
              <a:tailEnd/>
            </a:ln>
          </p:spPr>
          <p:txBody>
            <a:bodyPr lIns="96989" tIns="48495" rIns="96989" bIns="48495"/>
            <a:lstStyle/>
            <a:p>
              <a:pPr eaLnBrk="0" hangingPunct="0">
                <a:spcBef>
                  <a:spcPct val="30000"/>
                </a:spcBef>
                <a:defRPr/>
              </a:pPr>
              <a:endParaRPr kumimoji="1" lang="ms-MY" sz="1200" b="0">
                <a:latin typeface="Times New Roman" pitchFamily="18" charset="0"/>
              </a:endParaRPr>
            </a:p>
          </p:txBody>
        </p:sp>
        <p:sp>
          <p:nvSpPr>
            <p:cNvPr id="66736" name="Oval 71"/>
            <p:cNvSpPr>
              <a:spLocks noChangeArrowheads="1"/>
            </p:cNvSpPr>
            <p:nvPr/>
          </p:nvSpPr>
          <p:spPr bwMode="auto">
            <a:xfrm>
              <a:off x="4286626" y="6490648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  <a:defRPr/>
              </a:pPr>
              <a:r>
                <a:rPr kumimoji="1" lang="en-US" sz="1200">
                  <a:solidFill>
                    <a:srgbClr val="002060"/>
                  </a:solidFill>
                </a:rPr>
                <a:t>5</a:t>
              </a:r>
            </a:p>
          </p:txBody>
        </p:sp>
      </p:grpSp>
      <p:sp>
        <p:nvSpPr>
          <p:cNvPr id="26776" name="TextBox 50"/>
          <p:cNvSpPr txBox="1">
            <a:spLocks noChangeArrowheads="1"/>
          </p:cNvSpPr>
          <p:nvPr/>
        </p:nvSpPr>
        <p:spPr bwMode="auto">
          <a:xfrm>
            <a:off x="533400" y="6477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400">
                <a:solidFill>
                  <a:schemeClr val="bg1"/>
                </a:solidFill>
              </a:rPr>
              <a:t>15 X PGT</a:t>
            </a:r>
          </a:p>
        </p:txBody>
      </p:sp>
      <p:sp>
        <p:nvSpPr>
          <p:cNvPr id="26777" name="TextBox 39"/>
          <p:cNvSpPr txBox="1">
            <a:spLocks noChangeArrowheads="1"/>
          </p:cNvSpPr>
          <p:nvPr/>
        </p:nvSpPr>
        <p:spPr bwMode="auto">
          <a:xfrm>
            <a:off x="3352800" y="2676525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400">
                <a:solidFill>
                  <a:schemeClr val="bg1"/>
                </a:solidFill>
              </a:rPr>
              <a:t>2. Gaji dipindahkan ke JGS berdasarkan matagaji yang sama atau tertinggi berhampiran. TPG ditetapkan 1 April.</a:t>
            </a:r>
          </a:p>
        </p:txBody>
      </p:sp>
      <p:sp>
        <p:nvSpPr>
          <p:cNvPr id="26778" name="TextBox 52"/>
          <p:cNvSpPr txBox="1">
            <a:spLocks noChangeArrowheads="1"/>
          </p:cNvSpPr>
          <p:nvPr/>
        </p:nvSpPr>
        <p:spPr bwMode="auto">
          <a:xfrm>
            <a:off x="3352800" y="3143250"/>
            <a:ext cx="5638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>
              <a:buFontTx/>
              <a:buAutoNum type="arabicPeriod" startAt="3"/>
            </a:pPr>
            <a:r>
              <a:rPr lang="en-MY" sz="1400">
                <a:solidFill>
                  <a:schemeClr val="bg1"/>
                </a:solidFill>
              </a:rPr>
              <a:t>PGT bagi tahun 2012 pada 1 April.</a:t>
            </a:r>
          </a:p>
        </p:txBody>
      </p:sp>
      <p:sp>
        <p:nvSpPr>
          <p:cNvPr id="26779" name="TextBox 55"/>
          <p:cNvSpPr txBox="1">
            <a:spLocks noChangeArrowheads="1"/>
          </p:cNvSpPr>
          <p:nvPr/>
        </p:nvSpPr>
        <p:spPr bwMode="auto">
          <a:xfrm>
            <a:off x="3338513" y="5037138"/>
            <a:ext cx="548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 algn="just"/>
            <a:r>
              <a:rPr lang="en-MY" sz="1400">
                <a:solidFill>
                  <a:schemeClr val="bg1"/>
                </a:solidFill>
              </a:rPr>
              <a:t>5.  PGT berdasarkan keputusan PPSM.</a:t>
            </a:r>
          </a:p>
        </p:txBody>
      </p:sp>
      <p:sp>
        <p:nvSpPr>
          <p:cNvPr id="26780" name="Text Box 6"/>
          <p:cNvSpPr txBox="1">
            <a:spLocks noChangeArrowheads="1"/>
          </p:cNvSpPr>
          <p:nvPr/>
        </p:nvSpPr>
        <p:spPr bwMode="auto">
          <a:xfrm>
            <a:off x="166688" y="608013"/>
            <a:ext cx="8001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1600">
                <a:solidFill>
                  <a:schemeClr val="bg1"/>
                </a:solidFill>
                <a:latin typeface="Arial "/>
              </a:rPr>
              <a:t>K) PELAKSANAAN KENAIKAN PANGKAT  PERKHIDMATAN MELEBIHI 15 TAHUN </a:t>
            </a:r>
          </a:p>
        </p:txBody>
      </p:sp>
      <p:sp>
        <p:nvSpPr>
          <p:cNvPr id="60" name="Text Box 6"/>
          <p:cNvSpPr txBox="1">
            <a:spLocks noChangeArrowheads="1"/>
          </p:cNvSpPr>
          <p:nvPr/>
        </p:nvSpPr>
        <p:spPr bwMode="auto">
          <a:xfrm>
            <a:off x="6096000" y="1066800"/>
            <a:ext cx="2438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200" dirty="0" err="1">
                <a:solidFill>
                  <a:schemeClr val="bg1"/>
                </a:solidFill>
                <a:latin typeface="Arial "/>
              </a:rPr>
              <a:t>Contoh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Skim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Perkhidmatan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: </a:t>
            </a:r>
          </a:p>
          <a:p>
            <a:pPr marL="285750" indent="-285750" algn="just">
              <a:buFontTx/>
              <a:buAutoNum type="romanLcParenR"/>
              <a:defRPr/>
            </a:pPr>
            <a:r>
              <a:rPr lang="en-US" sz="1200" dirty="0" err="1">
                <a:solidFill>
                  <a:schemeClr val="bg1"/>
                </a:solidFill>
                <a:latin typeface="Arial "/>
              </a:rPr>
              <a:t>Pembantu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Tadbir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(PT/PO);</a:t>
            </a:r>
          </a:p>
          <a:p>
            <a:pPr marL="285750" indent="-285750">
              <a:buFontTx/>
              <a:buAutoNum type="romanLcParenR"/>
              <a:defRPr/>
            </a:pPr>
            <a:r>
              <a:rPr lang="en-US" sz="1200" dirty="0" err="1">
                <a:solidFill>
                  <a:schemeClr val="bg1"/>
                </a:solidFill>
                <a:latin typeface="Arial "/>
              </a:rPr>
              <a:t>Pembantu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Pengurusan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 </a:t>
            </a:r>
            <a:r>
              <a:rPr lang="en-US" sz="1200" dirty="0" err="1">
                <a:solidFill>
                  <a:schemeClr val="bg1"/>
                </a:solidFill>
                <a:latin typeface="Arial "/>
              </a:rPr>
              <a:t>Murid</a:t>
            </a:r>
            <a:r>
              <a:rPr lang="en-US" sz="1200" dirty="0">
                <a:solidFill>
                  <a:schemeClr val="bg1"/>
                </a:solidFill>
                <a:latin typeface="Arial "/>
              </a:rPr>
              <a:t>.</a:t>
            </a:r>
          </a:p>
        </p:txBody>
      </p:sp>
      <p:grpSp>
        <p:nvGrpSpPr>
          <p:cNvPr id="26782" name="Group 56"/>
          <p:cNvGrpSpPr>
            <a:grpSpLocks/>
          </p:cNvGrpSpPr>
          <p:nvPr/>
        </p:nvGrpSpPr>
        <p:grpSpPr bwMode="auto">
          <a:xfrm>
            <a:off x="1641475" y="1136650"/>
            <a:ext cx="1165225" cy="325438"/>
            <a:chOff x="1958094" y="1295414"/>
            <a:chExt cx="1166106" cy="326052"/>
          </a:xfrm>
        </p:grpSpPr>
        <p:sp>
          <p:nvSpPr>
            <p:cNvPr id="26785" name="Oval 71"/>
            <p:cNvSpPr>
              <a:spLocks noChangeArrowheads="1"/>
            </p:cNvSpPr>
            <p:nvPr/>
          </p:nvSpPr>
          <p:spPr bwMode="auto">
            <a:xfrm>
              <a:off x="1958094" y="1295414"/>
              <a:ext cx="285374" cy="304786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rgbClr val="FF0000"/>
              </a:solidFill>
              <a:round/>
              <a:headEnd/>
              <a:tailEnd/>
            </a:ln>
          </p:spPr>
          <p:txBody>
            <a:bodyPr lIns="96989" tIns="48495" rIns="96989" bIns="48495" anchor="ctr"/>
            <a:lstStyle/>
            <a:p>
              <a:pPr algn="ctr" eaLnBrk="0" hangingPunct="0">
                <a:spcBef>
                  <a:spcPct val="30000"/>
                </a:spcBef>
              </a:pPr>
              <a:r>
                <a:rPr kumimoji="1" lang="en-US" sz="1200">
                  <a:solidFill>
                    <a:srgbClr val="002060"/>
                  </a:solidFill>
                </a:rPr>
                <a:t>1</a:t>
              </a:r>
            </a:p>
          </p:txBody>
        </p:sp>
        <p:sp>
          <p:nvSpPr>
            <p:cNvPr id="62" name="Curved Down Arrow 61"/>
            <p:cNvSpPr/>
            <p:nvPr/>
          </p:nvSpPr>
          <p:spPr>
            <a:xfrm>
              <a:off x="2514139" y="1392435"/>
              <a:ext cx="610061" cy="229031"/>
            </a:xfrm>
            <a:prstGeom prst="curved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63" name="Oval 62"/>
          <p:cNvSpPr/>
          <p:nvPr/>
        </p:nvSpPr>
        <p:spPr>
          <a:xfrm>
            <a:off x="1828800" y="1763713"/>
            <a:ext cx="598488" cy="304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784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PEMINDAHAN GAJI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9" name="Straight Arrow Connector 88"/>
          <p:cNvCxnSpPr/>
          <p:nvPr/>
        </p:nvCxnSpPr>
        <p:spPr>
          <a:xfrm rot="16200000" flipH="1">
            <a:off x="4119562" y="2609851"/>
            <a:ext cx="752475" cy="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381000" y="152400"/>
            <a:ext cx="8686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  <a:latin typeface="Arial Black" pitchFamily="34" charset="0"/>
              </a:rPr>
              <a:t>CONTOH PEMINDAHAN GAJI SSM KE SBPA</a:t>
            </a:r>
          </a:p>
          <a:p>
            <a:pPr algn="ctr">
              <a:defRPr/>
            </a:pPr>
            <a:r>
              <a:rPr lang="en-US" sz="1600" dirty="0">
                <a:solidFill>
                  <a:srgbClr val="FFFF00"/>
                </a:solidFill>
                <a:latin typeface="Arial Black" pitchFamily="34" charset="0"/>
              </a:rPr>
              <a:t>DG41 KE DG1-1  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781050" y="990600"/>
          <a:ext cx="7372350" cy="1257300"/>
        </p:xfrm>
        <a:graphic>
          <a:graphicData uri="http://schemas.openxmlformats.org/drawingml/2006/table">
            <a:tbl>
              <a:tblPr/>
              <a:tblGrid>
                <a:gridCol w="685798"/>
                <a:gridCol w="228600"/>
                <a:gridCol w="666751"/>
                <a:gridCol w="628649"/>
                <a:gridCol w="685800"/>
                <a:gridCol w="819151"/>
                <a:gridCol w="739934"/>
                <a:gridCol w="748375"/>
                <a:gridCol w="416691"/>
                <a:gridCol w="661396"/>
                <a:gridCol w="545602"/>
                <a:gridCol w="545602"/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 DG41  (SSM)</a:t>
                      </a:r>
                      <a:endParaRPr lang="en-US" sz="1200" b="1" i="0" u="none" strike="noStrike" dirty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 smtClean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T27</a:t>
                      </a:r>
                      <a:endParaRPr lang="en-US" sz="1200" b="1" i="0" u="none" strike="noStrike" dirty="0" smtClean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KGT 1</a:t>
                      </a:r>
                      <a:endParaRPr lang="en-US" sz="1200" b="1" i="0" u="none" strike="noStrike" dirty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KGT</a:t>
                      </a:r>
                      <a:r>
                        <a:rPr lang="en-US" sz="1200" b="1" i="0" u="none" strike="noStrike" baseline="0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 2</a:t>
                      </a:r>
                      <a:endParaRPr lang="en-US" sz="1200" b="1" i="0" u="none" strike="noStrike" dirty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1876.75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1967.20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2057.65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2148.10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2238.55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2329.00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4645.85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150.28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TPG BARU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ms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762000" y="3048000"/>
          <a:ext cx="7391400" cy="968375"/>
        </p:xfrm>
        <a:graphic>
          <a:graphicData uri="http://schemas.openxmlformats.org/drawingml/2006/table">
            <a:tbl>
              <a:tblPr/>
              <a:tblGrid>
                <a:gridCol w="685800"/>
                <a:gridCol w="228600"/>
                <a:gridCol w="1981200"/>
                <a:gridCol w="1524000"/>
                <a:gridCol w="838200"/>
                <a:gridCol w="381000"/>
                <a:gridCol w="685800"/>
                <a:gridCol w="533400"/>
                <a:gridCol w="533400"/>
              </a:tblGrid>
              <a:tr h="49876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DG1-1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(SBPA)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T2</a:t>
                      </a:r>
                      <a:endParaRPr lang="en-US" sz="1200" b="1" i="0" u="none" strike="noStrike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T..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 1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</a:t>
                      </a:r>
                      <a:r>
                        <a:rPr lang="en-US" sz="11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2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1563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Matagaji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2150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2375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2600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6220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" name="Curved Up Arrow 53"/>
          <p:cNvSpPr>
            <a:spLocks noChangeArrowheads="1"/>
          </p:cNvSpPr>
          <p:nvPr/>
        </p:nvSpPr>
        <p:spPr bwMode="auto">
          <a:xfrm rot="383993" flipV="1">
            <a:off x="3451225" y="1138238"/>
            <a:ext cx="628650" cy="428625"/>
          </a:xfrm>
          <a:prstGeom prst="curvedUpArrow">
            <a:avLst>
              <a:gd name="adj1" fmla="val 30926"/>
              <a:gd name="adj2" fmla="val 74286"/>
              <a:gd name="adj3" fmla="val 43701"/>
            </a:avLst>
          </a:prstGeom>
          <a:gradFill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15600000" scaled="0"/>
          </a:gra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6989" tIns="48495" rIns="96989" bIns="48495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9" name="Oval 71"/>
          <p:cNvSpPr>
            <a:spLocks noChangeArrowheads="1"/>
          </p:cNvSpPr>
          <p:nvPr/>
        </p:nvSpPr>
        <p:spPr bwMode="auto">
          <a:xfrm>
            <a:off x="3505200" y="7620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27740" name="Curved Up Arrow 53"/>
          <p:cNvSpPr>
            <a:spLocks noChangeArrowheads="1"/>
          </p:cNvSpPr>
          <p:nvPr/>
        </p:nvSpPr>
        <p:spPr bwMode="auto">
          <a:xfrm flipV="1">
            <a:off x="4343400" y="2743200"/>
            <a:ext cx="1219200" cy="381000"/>
          </a:xfrm>
          <a:prstGeom prst="curvedUpArrow">
            <a:avLst>
              <a:gd name="adj1" fmla="val 24993"/>
              <a:gd name="adj2" fmla="val 50000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en-US" sz="1200" b="0"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960688" y="1852613"/>
            <a:ext cx="685800" cy="381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3" name="Curved Up Arrow 53"/>
          <p:cNvSpPr>
            <a:spLocks noChangeArrowheads="1"/>
          </p:cNvSpPr>
          <p:nvPr/>
        </p:nvSpPr>
        <p:spPr bwMode="auto">
          <a:xfrm flipV="1">
            <a:off x="3276600" y="2701925"/>
            <a:ext cx="1066800" cy="346075"/>
          </a:xfrm>
          <a:prstGeom prst="curvedUpArrow">
            <a:avLst>
              <a:gd name="adj1" fmla="val 24991"/>
              <a:gd name="adj2" fmla="val 50004"/>
              <a:gd name="adj3" fmla="val 25000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16200000" flipH="1">
            <a:off x="2290762" y="2624138"/>
            <a:ext cx="752475" cy="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09600" y="4343400"/>
            <a:ext cx="7543800" cy="2128838"/>
          </a:xfrm>
          <a:prstGeom prst="roundRect">
            <a:avLst/>
          </a:prstGeom>
          <a:solidFill>
            <a:schemeClr val="accent1">
              <a:alpha val="28000"/>
            </a:schemeClr>
          </a:solidFill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dirty="0" err="1">
                <a:solidFill>
                  <a:srgbClr val="FFFF00"/>
                </a:solidFill>
              </a:rPr>
              <a:t>Pemindahan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JGM </a:t>
            </a:r>
            <a:r>
              <a:rPr lang="en-MY" sz="1400" dirty="0" err="1">
                <a:solidFill>
                  <a:srgbClr val="FFFF00"/>
                </a:solidFill>
              </a:rPr>
              <a:t>ke</a:t>
            </a:r>
            <a:r>
              <a:rPr lang="en-MY" sz="1400" dirty="0">
                <a:solidFill>
                  <a:srgbClr val="FFFF00"/>
                </a:solidFill>
              </a:rPr>
              <a:t> JGS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diberikan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satu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Biasa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gred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asal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dipindahkan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ke</a:t>
            </a:r>
            <a:r>
              <a:rPr lang="en-MY" sz="1400" dirty="0">
                <a:solidFill>
                  <a:srgbClr val="FFFF00"/>
                </a:solidFill>
              </a:rPr>
              <a:t> JGS </a:t>
            </a:r>
            <a:r>
              <a:rPr lang="en-MY" sz="1400" dirty="0" err="1">
                <a:solidFill>
                  <a:srgbClr val="FFFF00"/>
                </a:solidFill>
              </a:rPr>
              <a:t>berdasarkan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matagaji</a:t>
            </a:r>
            <a:r>
              <a:rPr lang="en-MY" sz="1400" dirty="0">
                <a:solidFill>
                  <a:srgbClr val="FFFF00"/>
                </a:solidFill>
              </a:rPr>
              <a:t> yang </a:t>
            </a:r>
            <a:r>
              <a:rPr lang="en-MY" sz="1400" dirty="0" err="1">
                <a:solidFill>
                  <a:srgbClr val="FFFF00"/>
                </a:solidFill>
              </a:rPr>
              <a:t>sama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atau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tertinggi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berhampiran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diberikan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bagi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</a:t>
            </a:r>
            <a:r>
              <a:rPr lang="en-MY" sz="1400" dirty="0">
                <a:solidFill>
                  <a:srgbClr val="FFFF00"/>
                </a:solidFill>
              </a:rPr>
              <a:t> 2012 </a:t>
            </a:r>
            <a:r>
              <a:rPr lang="en-MY" sz="1400" dirty="0" err="1">
                <a:solidFill>
                  <a:srgbClr val="FFFF00"/>
                </a:solidFill>
              </a:rPr>
              <a:t>pada</a:t>
            </a:r>
            <a:r>
              <a:rPr lang="en-MY" sz="1400" dirty="0">
                <a:solidFill>
                  <a:srgbClr val="FFFF00"/>
                </a:solidFill>
              </a:rPr>
              <a:t> 1 </a:t>
            </a:r>
            <a:r>
              <a:rPr lang="en-MY" sz="1400" dirty="0" err="1">
                <a:solidFill>
                  <a:srgbClr val="FFFF00"/>
                </a:solidFill>
              </a:rPr>
              <a:t>Januari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pada</a:t>
            </a:r>
            <a:r>
              <a:rPr lang="en-MY" sz="1400" dirty="0">
                <a:solidFill>
                  <a:srgbClr val="FFFF00"/>
                </a:solidFill>
              </a:rPr>
              <a:t> 1 </a:t>
            </a:r>
            <a:r>
              <a:rPr lang="en-MY" sz="1400" dirty="0" err="1">
                <a:solidFill>
                  <a:srgbClr val="FFFF00"/>
                </a:solidFill>
              </a:rPr>
              <a:t>Januari</a:t>
            </a:r>
            <a:r>
              <a:rPr lang="en-MY" sz="1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44" name="Oval 71"/>
          <p:cNvSpPr>
            <a:spLocks noChangeArrowheads="1"/>
          </p:cNvSpPr>
          <p:nvPr/>
        </p:nvSpPr>
        <p:spPr bwMode="auto">
          <a:xfrm>
            <a:off x="696911" y="474651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45" name="Oval 71"/>
          <p:cNvSpPr>
            <a:spLocks noChangeArrowheads="1"/>
          </p:cNvSpPr>
          <p:nvPr/>
        </p:nvSpPr>
        <p:spPr bwMode="auto">
          <a:xfrm>
            <a:off x="2819400" y="264161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8" name="Oval 71"/>
          <p:cNvSpPr>
            <a:spLocks noChangeArrowheads="1"/>
          </p:cNvSpPr>
          <p:nvPr/>
        </p:nvSpPr>
        <p:spPr bwMode="auto">
          <a:xfrm>
            <a:off x="692725" y="507506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9" name="Oval 71"/>
          <p:cNvSpPr>
            <a:spLocks noChangeArrowheads="1"/>
          </p:cNvSpPr>
          <p:nvPr/>
        </p:nvSpPr>
        <p:spPr bwMode="auto">
          <a:xfrm>
            <a:off x="685800" y="571336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50" name="Oval 71"/>
          <p:cNvSpPr>
            <a:spLocks noChangeArrowheads="1"/>
          </p:cNvSpPr>
          <p:nvPr/>
        </p:nvSpPr>
        <p:spPr bwMode="auto">
          <a:xfrm>
            <a:off x="699650" y="6030037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2400300" y="2095500"/>
            <a:ext cx="1828800" cy="1295400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751" name="Curved Up Arrow 53"/>
          <p:cNvSpPr>
            <a:spLocks noChangeArrowheads="1"/>
          </p:cNvSpPr>
          <p:nvPr/>
        </p:nvSpPr>
        <p:spPr bwMode="auto">
          <a:xfrm flipV="1">
            <a:off x="5434013" y="2754313"/>
            <a:ext cx="738187" cy="304800"/>
          </a:xfrm>
          <a:prstGeom prst="curvedUpArrow">
            <a:avLst>
              <a:gd name="adj1" fmla="val 24992"/>
              <a:gd name="adj2" fmla="val 49996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en-US" sz="1200" b="0">
              <a:latin typeface="Times New Roman" pitchFamily="18" charset="0"/>
            </a:endParaRPr>
          </a:p>
        </p:txBody>
      </p:sp>
      <p:sp>
        <p:nvSpPr>
          <p:cNvPr id="81" name="Oval 71"/>
          <p:cNvSpPr>
            <a:spLocks noChangeArrowheads="1"/>
          </p:cNvSpPr>
          <p:nvPr/>
        </p:nvSpPr>
        <p:spPr bwMode="auto">
          <a:xfrm>
            <a:off x="3657600" y="23622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82" name="Oval 71"/>
          <p:cNvSpPr>
            <a:spLocks noChangeArrowheads="1"/>
          </p:cNvSpPr>
          <p:nvPr/>
        </p:nvSpPr>
        <p:spPr bwMode="auto">
          <a:xfrm>
            <a:off x="4764211" y="24384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304800" y="115888"/>
            <a:ext cx="8686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CONTOH PEMINDAHAN GAJI SSM KE SBPA</a:t>
            </a:r>
          </a:p>
          <a:p>
            <a:pPr algn="ctr"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DGA34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DG2-3  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66800" y="990600"/>
          <a:ext cx="6477000" cy="1406525"/>
        </p:xfrm>
        <a:graphic>
          <a:graphicData uri="http://schemas.openxmlformats.org/drawingml/2006/table">
            <a:tbl>
              <a:tblPr/>
              <a:tblGrid>
                <a:gridCol w="685798"/>
                <a:gridCol w="304800"/>
                <a:gridCol w="914400"/>
                <a:gridCol w="838200"/>
                <a:gridCol w="838200"/>
                <a:gridCol w="838200"/>
                <a:gridCol w="685800"/>
                <a:gridCol w="702172"/>
                <a:gridCol w="669429"/>
              </a:tblGrid>
              <a:tr h="476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DGA34  (SSM)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T3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T6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T7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3202.56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3300.87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3399.18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3497.49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3595.80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3694.11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TPG BARU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ms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KEKAL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 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/>
        </p:nvGraphicFramePr>
        <p:xfrm>
          <a:off x="1042988" y="3352800"/>
          <a:ext cx="7110412" cy="977900"/>
        </p:xfrm>
        <a:graphic>
          <a:graphicData uri="http://schemas.openxmlformats.org/drawingml/2006/table">
            <a:tbl>
              <a:tblPr/>
              <a:tblGrid>
                <a:gridCol w="709554"/>
                <a:gridCol w="307168"/>
                <a:gridCol w="912032"/>
                <a:gridCol w="1676400"/>
                <a:gridCol w="1524000"/>
                <a:gridCol w="548171"/>
                <a:gridCol w="238838"/>
                <a:gridCol w="557289"/>
                <a:gridCol w="636902"/>
              </a:tblGrid>
              <a:tr h="4893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DG2-3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T15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2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Matagaji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3390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3555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3720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3885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165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" name="Curved Up Arrow 53"/>
          <p:cNvSpPr>
            <a:spLocks noChangeArrowheads="1"/>
          </p:cNvSpPr>
          <p:nvPr/>
        </p:nvSpPr>
        <p:spPr bwMode="auto">
          <a:xfrm rot="265531" flipV="1">
            <a:off x="6008688" y="1271588"/>
            <a:ext cx="609600" cy="304800"/>
          </a:xfrm>
          <a:prstGeom prst="curvedUpArrow">
            <a:avLst>
              <a:gd name="adj1" fmla="val 24991"/>
              <a:gd name="adj2" fmla="val 96444"/>
              <a:gd name="adj3" fmla="val 3364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" name="Curved Up Arrow 53"/>
          <p:cNvSpPr>
            <a:spLocks noChangeArrowheads="1"/>
          </p:cNvSpPr>
          <p:nvPr/>
        </p:nvSpPr>
        <p:spPr bwMode="auto">
          <a:xfrm flipV="1">
            <a:off x="5791200" y="3048000"/>
            <a:ext cx="609600" cy="304800"/>
          </a:xfrm>
          <a:prstGeom prst="curvedUpArrow">
            <a:avLst>
              <a:gd name="adj1" fmla="val 24991"/>
              <a:gd name="adj2" fmla="val 50004"/>
              <a:gd name="adj3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751" name="Curved Up Arrow 53"/>
          <p:cNvSpPr>
            <a:spLocks noChangeArrowheads="1"/>
          </p:cNvSpPr>
          <p:nvPr/>
        </p:nvSpPr>
        <p:spPr bwMode="auto">
          <a:xfrm flipV="1">
            <a:off x="6781800" y="3048000"/>
            <a:ext cx="484188" cy="296863"/>
          </a:xfrm>
          <a:prstGeom prst="curvedUpArrow">
            <a:avLst>
              <a:gd name="adj1" fmla="val 25024"/>
              <a:gd name="adj2" fmla="val 50078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en-US" sz="1200" b="0">
              <a:latin typeface="Times New Roman" pitchFamily="18" charset="0"/>
            </a:endParaRPr>
          </a:p>
        </p:txBody>
      </p:sp>
      <p:sp>
        <p:nvSpPr>
          <p:cNvPr id="28752" name="Curved Up Arrow 53"/>
          <p:cNvSpPr>
            <a:spLocks noChangeArrowheads="1"/>
          </p:cNvSpPr>
          <p:nvPr/>
        </p:nvSpPr>
        <p:spPr bwMode="auto">
          <a:xfrm flipV="1">
            <a:off x="6324600" y="3048000"/>
            <a:ext cx="533400" cy="304800"/>
          </a:xfrm>
          <a:prstGeom prst="curvedUpArrow">
            <a:avLst>
              <a:gd name="adj1" fmla="val 24986"/>
              <a:gd name="adj2" fmla="val 50005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en-US" sz="1200" b="0"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990600" y="4419600"/>
            <a:ext cx="7696200" cy="234632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dirty="0" err="1">
                <a:solidFill>
                  <a:srgbClr val="FFFF00"/>
                </a:solidFill>
              </a:rPr>
              <a:t>Pemindahan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JGM </a:t>
            </a:r>
            <a:r>
              <a:rPr lang="en-MY" sz="1400" dirty="0" err="1">
                <a:solidFill>
                  <a:srgbClr val="FFFF00"/>
                </a:solidFill>
              </a:rPr>
              <a:t>ke</a:t>
            </a:r>
            <a:r>
              <a:rPr lang="en-MY" sz="1400" dirty="0">
                <a:solidFill>
                  <a:srgbClr val="FFFF00"/>
                </a:solidFill>
              </a:rPr>
              <a:t> JGS</a:t>
            </a:r>
          </a:p>
          <a:p>
            <a:pPr algn="just"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diberikan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satu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Biasa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gred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asal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dipindahkan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ke</a:t>
            </a:r>
            <a:r>
              <a:rPr lang="en-MY" sz="1400" dirty="0">
                <a:solidFill>
                  <a:srgbClr val="FFFF00"/>
                </a:solidFill>
              </a:rPr>
              <a:t> JGS </a:t>
            </a:r>
            <a:r>
              <a:rPr lang="en-MY" sz="1400" dirty="0" err="1">
                <a:solidFill>
                  <a:srgbClr val="FFFF00"/>
                </a:solidFill>
              </a:rPr>
              <a:t>berdasarkan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matagaji</a:t>
            </a:r>
            <a:r>
              <a:rPr lang="en-MY" sz="1400" dirty="0">
                <a:solidFill>
                  <a:srgbClr val="FFFF00"/>
                </a:solidFill>
              </a:rPr>
              <a:t> yang </a:t>
            </a:r>
            <a:r>
              <a:rPr lang="en-MY" sz="1400" dirty="0" err="1">
                <a:solidFill>
                  <a:srgbClr val="FFFF00"/>
                </a:solidFill>
              </a:rPr>
              <a:t>sama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atau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tertinggi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berhampiran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diberikan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bagi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</a:t>
            </a:r>
            <a:r>
              <a:rPr lang="en-MY" sz="1400" dirty="0">
                <a:solidFill>
                  <a:srgbClr val="FFFF00"/>
                </a:solidFill>
              </a:rPr>
              <a:t> 2012 </a:t>
            </a:r>
            <a:r>
              <a:rPr lang="en-MY" sz="1400" dirty="0" err="1">
                <a:solidFill>
                  <a:srgbClr val="FFFF00"/>
                </a:solidFill>
              </a:rPr>
              <a:t>pada</a:t>
            </a:r>
            <a:r>
              <a:rPr lang="en-MY" sz="1400" dirty="0">
                <a:solidFill>
                  <a:srgbClr val="FFFF00"/>
                </a:solidFill>
              </a:rPr>
              <a:t> 1 </a:t>
            </a:r>
            <a:r>
              <a:rPr lang="en-MY" sz="1400" dirty="0" err="1">
                <a:solidFill>
                  <a:srgbClr val="FFFF00"/>
                </a:solidFill>
              </a:rPr>
              <a:t>Januari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pada</a:t>
            </a:r>
            <a:r>
              <a:rPr lang="en-MY" sz="1400" dirty="0">
                <a:solidFill>
                  <a:srgbClr val="FFFF00"/>
                </a:solidFill>
              </a:rPr>
              <a:t> 1 </a:t>
            </a:r>
            <a:r>
              <a:rPr lang="en-MY" sz="1400" dirty="0" err="1">
                <a:solidFill>
                  <a:srgbClr val="FFFF00"/>
                </a:solidFill>
              </a:rPr>
              <a:t>Januari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27" name="Oval 26"/>
          <p:cNvSpPr/>
          <p:nvPr/>
        </p:nvSpPr>
        <p:spPr>
          <a:xfrm>
            <a:off x="5410200" y="1981200"/>
            <a:ext cx="762000" cy="3810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6200000" flipH="1">
            <a:off x="2138362" y="2890838"/>
            <a:ext cx="752475" cy="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5110162" y="2890838"/>
            <a:ext cx="752475" cy="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3433762" y="2890838"/>
            <a:ext cx="752475" cy="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953000" y="2438400"/>
            <a:ext cx="2209800" cy="990600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Oval 71"/>
          <p:cNvSpPr>
            <a:spLocks noChangeArrowheads="1"/>
          </p:cNvSpPr>
          <p:nvPr/>
        </p:nvSpPr>
        <p:spPr bwMode="auto">
          <a:xfrm>
            <a:off x="990600" y="48006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43" name="Oval 71"/>
          <p:cNvSpPr>
            <a:spLocks noChangeArrowheads="1"/>
          </p:cNvSpPr>
          <p:nvPr/>
        </p:nvSpPr>
        <p:spPr bwMode="auto">
          <a:xfrm>
            <a:off x="954211" y="523241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4" name="Oval 71"/>
          <p:cNvSpPr>
            <a:spLocks noChangeArrowheads="1"/>
          </p:cNvSpPr>
          <p:nvPr/>
        </p:nvSpPr>
        <p:spPr bwMode="auto">
          <a:xfrm>
            <a:off x="954211" y="60198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51" name="Oval 71"/>
          <p:cNvSpPr>
            <a:spLocks noChangeArrowheads="1"/>
          </p:cNvSpPr>
          <p:nvPr/>
        </p:nvSpPr>
        <p:spPr bwMode="auto">
          <a:xfrm>
            <a:off x="954211" y="64008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53" name="Oval 71"/>
          <p:cNvSpPr>
            <a:spLocks noChangeArrowheads="1"/>
          </p:cNvSpPr>
          <p:nvPr/>
        </p:nvSpPr>
        <p:spPr bwMode="auto">
          <a:xfrm>
            <a:off x="6400800" y="11430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55" name="Oval 71"/>
          <p:cNvSpPr>
            <a:spLocks noChangeArrowheads="1"/>
          </p:cNvSpPr>
          <p:nvPr/>
        </p:nvSpPr>
        <p:spPr bwMode="auto">
          <a:xfrm>
            <a:off x="5867400" y="25908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56" name="Oval 71"/>
          <p:cNvSpPr>
            <a:spLocks noChangeArrowheads="1"/>
          </p:cNvSpPr>
          <p:nvPr/>
        </p:nvSpPr>
        <p:spPr bwMode="auto">
          <a:xfrm>
            <a:off x="6172200" y="28194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57" name="Oval 71"/>
          <p:cNvSpPr>
            <a:spLocks noChangeArrowheads="1"/>
          </p:cNvSpPr>
          <p:nvPr/>
        </p:nvSpPr>
        <p:spPr bwMode="auto">
          <a:xfrm>
            <a:off x="7010400" y="28194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228600" y="152400"/>
            <a:ext cx="86868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CONTOH PEMINDAHAN GAJI SSM KE SBPA</a:t>
            </a:r>
          </a:p>
          <a:p>
            <a:pPr algn="ctr">
              <a:defRPr/>
            </a:pP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DGA29 </a:t>
            </a:r>
            <a:r>
              <a:rPr lang="en-US" sz="1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ke</a:t>
            </a:r>
            <a:r>
              <a:rPr lang="en-US" sz="1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DG2-1 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990600" y="1028700"/>
          <a:ext cx="7239000" cy="1257300"/>
        </p:xfrm>
        <a:graphic>
          <a:graphicData uri="http://schemas.openxmlformats.org/drawingml/2006/table">
            <a:tbl>
              <a:tblPr/>
              <a:tblGrid>
                <a:gridCol w="762000"/>
                <a:gridCol w="228600"/>
                <a:gridCol w="870003"/>
                <a:gridCol w="808958"/>
                <a:gridCol w="822090"/>
                <a:gridCol w="795825"/>
                <a:gridCol w="728062"/>
                <a:gridCol w="242687"/>
                <a:gridCol w="814353"/>
                <a:gridCol w="583212"/>
                <a:gridCol w="583212"/>
              </a:tblGrid>
              <a:tr h="381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 DGA29  (SSM)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 smtClean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ysClr val="windowText" lastClr="000000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 smtClean="0">
                        <a:solidFill>
                          <a:sysClr val="windowText" lastClr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T23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tx1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 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 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P1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1795.95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1860.99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1926.03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1991.07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2056.11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…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200" b="1" i="0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3036.21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65.04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TPG BARU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JUL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APR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JAN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200" b="1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 JAN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0D0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14400" y="4343400"/>
            <a:ext cx="8001000" cy="2346325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MY" sz="1400" dirty="0" err="1">
                <a:solidFill>
                  <a:srgbClr val="FFFF00"/>
                </a:solidFill>
              </a:rPr>
              <a:t>Pemindahan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JGM </a:t>
            </a:r>
            <a:r>
              <a:rPr lang="en-MY" sz="1400" dirty="0" err="1">
                <a:solidFill>
                  <a:srgbClr val="FFFF00"/>
                </a:solidFill>
              </a:rPr>
              <a:t>ke</a:t>
            </a:r>
            <a:r>
              <a:rPr lang="en-MY" sz="1400" dirty="0">
                <a:solidFill>
                  <a:srgbClr val="FFFF00"/>
                </a:solidFill>
              </a:rPr>
              <a:t> JGS</a:t>
            </a:r>
          </a:p>
          <a:p>
            <a:pPr algn="just"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diberikan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satu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Biasa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gred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asal</a:t>
            </a:r>
            <a:r>
              <a:rPr lang="en-MY" sz="1400" dirty="0">
                <a:solidFill>
                  <a:srgbClr val="FFFF00"/>
                </a:solidFill>
              </a:rPr>
              <a:t>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dipindahkan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ke</a:t>
            </a:r>
            <a:r>
              <a:rPr lang="en-MY" sz="1400" dirty="0">
                <a:solidFill>
                  <a:srgbClr val="FFFF00"/>
                </a:solidFill>
              </a:rPr>
              <a:t> JGS </a:t>
            </a:r>
            <a:r>
              <a:rPr lang="en-MY" sz="1400" dirty="0" err="1">
                <a:solidFill>
                  <a:srgbClr val="FFFF00"/>
                </a:solidFill>
              </a:rPr>
              <a:t>berdasarkan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matagaji</a:t>
            </a:r>
            <a:r>
              <a:rPr lang="en-MY" sz="1400" dirty="0">
                <a:solidFill>
                  <a:srgbClr val="FFFF00"/>
                </a:solidFill>
              </a:rPr>
              <a:t> yang </a:t>
            </a:r>
            <a:r>
              <a:rPr lang="en-MY" sz="1400" dirty="0" err="1">
                <a:solidFill>
                  <a:srgbClr val="FFFF00"/>
                </a:solidFill>
              </a:rPr>
              <a:t>sama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atau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tertinggi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berhampiran</a:t>
            </a:r>
            <a:r>
              <a:rPr lang="en-MY" sz="1400" dirty="0">
                <a:solidFill>
                  <a:srgbClr val="FFFF00"/>
                </a:solidFill>
              </a:rPr>
              <a:t>.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/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Pegawai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diberikan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bagi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</a:t>
            </a:r>
            <a:r>
              <a:rPr lang="en-MY" sz="1400" dirty="0">
                <a:solidFill>
                  <a:srgbClr val="FFFF00"/>
                </a:solidFill>
              </a:rPr>
              <a:t> 2012 </a:t>
            </a:r>
            <a:r>
              <a:rPr lang="en-MY" sz="1400" dirty="0" err="1">
                <a:solidFill>
                  <a:srgbClr val="FFFF00"/>
                </a:solidFill>
              </a:rPr>
              <a:t>pada</a:t>
            </a:r>
            <a:r>
              <a:rPr lang="en-MY" sz="1400" dirty="0">
                <a:solidFill>
                  <a:srgbClr val="FFFF00"/>
                </a:solidFill>
              </a:rPr>
              <a:t> 1 April. </a:t>
            </a: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endParaRPr lang="en-MY" sz="500" dirty="0">
              <a:solidFill>
                <a:srgbClr val="FFFF00"/>
              </a:solidFill>
            </a:endParaRPr>
          </a:p>
          <a:p>
            <a:pPr marL="231775" indent="-231775" algn="just">
              <a:lnSpc>
                <a:spcPct val="150000"/>
              </a:lnSpc>
              <a:buFontTx/>
              <a:buAutoNum type="arabicPeriod" startAt="3"/>
              <a:defRPr/>
            </a:pPr>
            <a:r>
              <a:rPr lang="en-MY" sz="1400" dirty="0" err="1">
                <a:solidFill>
                  <a:srgbClr val="FFFF00"/>
                </a:solidFill>
              </a:rPr>
              <a:t>Pergerakan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Gaji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Tahunan</a:t>
            </a:r>
            <a:r>
              <a:rPr lang="en-MY" sz="1400" dirty="0">
                <a:solidFill>
                  <a:srgbClr val="FFFF00"/>
                </a:solidFill>
              </a:rPr>
              <a:t> </a:t>
            </a:r>
            <a:r>
              <a:rPr lang="en-MY" sz="1400" dirty="0" err="1">
                <a:solidFill>
                  <a:srgbClr val="FFFF00"/>
                </a:solidFill>
              </a:rPr>
              <a:t>pada</a:t>
            </a:r>
            <a:r>
              <a:rPr lang="en-MY" sz="1400" dirty="0">
                <a:solidFill>
                  <a:srgbClr val="FFFF00"/>
                </a:solidFill>
              </a:rPr>
              <a:t> 1 April. </a:t>
            </a:r>
          </a:p>
        </p:txBody>
      </p:sp>
      <p:sp>
        <p:nvSpPr>
          <p:cNvPr id="64" name="Curved Up Arrow 53"/>
          <p:cNvSpPr>
            <a:spLocks noChangeArrowheads="1"/>
          </p:cNvSpPr>
          <p:nvPr/>
        </p:nvSpPr>
        <p:spPr bwMode="auto">
          <a:xfrm flipV="1">
            <a:off x="3352800" y="1243013"/>
            <a:ext cx="685800" cy="381000"/>
          </a:xfrm>
          <a:prstGeom prst="curvedUpArrow">
            <a:avLst>
              <a:gd name="adj1" fmla="val 24991"/>
              <a:gd name="adj2" fmla="val 96444"/>
              <a:gd name="adj3" fmla="val 25000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960688" y="1933575"/>
            <a:ext cx="609600" cy="304800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2900362" y="2747963"/>
            <a:ext cx="752475" cy="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4905375" y="2747963"/>
            <a:ext cx="752475" cy="0"/>
          </a:xfrm>
          <a:prstGeom prst="straightConnector1">
            <a:avLst/>
          </a:prstGeom>
          <a:ln>
            <a:solidFill>
              <a:schemeClr val="accent5">
                <a:lumMod val="20000"/>
                <a:lumOff val="80000"/>
              </a:schemeClr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990600" y="3213100"/>
          <a:ext cx="7643813" cy="977900"/>
        </p:xfrm>
        <a:graphic>
          <a:graphicData uri="http://schemas.openxmlformats.org/drawingml/2006/table">
            <a:tbl>
              <a:tblPr/>
              <a:tblGrid>
                <a:gridCol w="762000"/>
                <a:gridCol w="228600"/>
                <a:gridCol w="2484383"/>
                <a:gridCol w="1533812"/>
                <a:gridCol w="551701"/>
                <a:gridCol w="240376"/>
                <a:gridCol w="560877"/>
                <a:gridCol w="641003"/>
                <a:gridCol w="641003"/>
              </a:tblGrid>
              <a:tr h="48939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DG2-1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T4</a:t>
                      </a:r>
                      <a:endParaRPr lang="ms-MY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T5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T..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T20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KGT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250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"/>
                        </a:rPr>
                        <a:t>Matagaji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1995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2140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2285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..</a:t>
                      </a:r>
                      <a:endParaRPr lang="en-MY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4335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145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150</a:t>
                      </a:r>
                      <a:endParaRPr lang="en-MY" sz="12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Curved Up Arrow 53"/>
          <p:cNvSpPr>
            <a:spLocks noChangeArrowheads="1"/>
          </p:cNvSpPr>
          <p:nvPr/>
        </p:nvSpPr>
        <p:spPr bwMode="auto">
          <a:xfrm flipV="1">
            <a:off x="4114800" y="2819400"/>
            <a:ext cx="762000" cy="457200"/>
          </a:xfrm>
          <a:prstGeom prst="curvedUpArrow">
            <a:avLst>
              <a:gd name="adj1" fmla="val 24991"/>
              <a:gd name="adj2" fmla="val 50004"/>
              <a:gd name="adj3" fmla="val 250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9787" name="Curved Up Arrow 53"/>
          <p:cNvSpPr>
            <a:spLocks noChangeArrowheads="1"/>
          </p:cNvSpPr>
          <p:nvPr/>
        </p:nvSpPr>
        <p:spPr bwMode="auto">
          <a:xfrm flipV="1">
            <a:off x="5715000" y="2971800"/>
            <a:ext cx="609600" cy="304800"/>
          </a:xfrm>
          <a:prstGeom prst="curvedUp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en-US" sz="1200" b="0">
              <a:latin typeface="Times New Roman" pitchFamily="18" charset="0"/>
            </a:endParaRPr>
          </a:p>
        </p:txBody>
      </p:sp>
      <p:sp>
        <p:nvSpPr>
          <p:cNvPr id="29788" name="Curved Up Arrow 53"/>
          <p:cNvSpPr>
            <a:spLocks noChangeArrowheads="1"/>
          </p:cNvSpPr>
          <p:nvPr/>
        </p:nvSpPr>
        <p:spPr bwMode="auto">
          <a:xfrm flipV="1">
            <a:off x="6248400" y="2955925"/>
            <a:ext cx="457200" cy="320675"/>
          </a:xfrm>
          <a:prstGeom prst="curvedUpArrow">
            <a:avLst>
              <a:gd name="adj1" fmla="val 24944"/>
              <a:gd name="adj2" fmla="val 49908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en-US" sz="1200" b="0">
              <a:latin typeface="Times New Roman" pitchFamily="18" charset="0"/>
            </a:endParaRPr>
          </a:p>
        </p:txBody>
      </p:sp>
      <p:sp>
        <p:nvSpPr>
          <p:cNvPr id="29789" name="Curved Up Arrow 53"/>
          <p:cNvSpPr>
            <a:spLocks noChangeArrowheads="1"/>
          </p:cNvSpPr>
          <p:nvPr/>
        </p:nvSpPr>
        <p:spPr bwMode="auto">
          <a:xfrm flipV="1">
            <a:off x="6629400" y="2955925"/>
            <a:ext cx="457200" cy="320675"/>
          </a:xfrm>
          <a:prstGeom prst="curvedUpArrow">
            <a:avLst>
              <a:gd name="adj1" fmla="val 24944"/>
              <a:gd name="adj2" fmla="val 49908"/>
              <a:gd name="adj3" fmla="val 25000"/>
            </a:avLst>
          </a:prstGeom>
          <a:solidFill>
            <a:srgbClr val="FF0000"/>
          </a:solidFill>
          <a:ln w="3175" algn="ctr">
            <a:solidFill>
              <a:schemeClr val="tx1"/>
            </a:solidFill>
            <a:round/>
            <a:headEnd/>
            <a:tailEnd/>
          </a:ln>
        </p:spPr>
        <p:txBody>
          <a:bodyPr lIns="96989" tIns="48495" rIns="96989" bIns="48495"/>
          <a:lstStyle/>
          <a:p>
            <a:pPr eaLnBrk="0" hangingPunct="0">
              <a:spcBef>
                <a:spcPct val="30000"/>
              </a:spcBef>
            </a:pPr>
            <a:endParaRPr kumimoji="1" lang="en-US" sz="1200" b="0">
              <a:latin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2628900" y="2476500"/>
            <a:ext cx="2057400" cy="762000"/>
          </a:xfrm>
          <a:prstGeom prst="straightConnector1">
            <a:avLst/>
          </a:prstGeom>
          <a:ln>
            <a:solidFill>
              <a:srgbClr val="FFFF00"/>
            </a:solidFill>
            <a:prstDash val="sys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Oval 71"/>
          <p:cNvSpPr>
            <a:spLocks noChangeArrowheads="1"/>
          </p:cNvSpPr>
          <p:nvPr/>
        </p:nvSpPr>
        <p:spPr bwMode="auto">
          <a:xfrm>
            <a:off x="914400" y="47244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48" name="Oval 71"/>
          <p:cNvSpPr>
            <a:spLocks noChangeArrowheads="1"/>
          </p:cNvSpPr>
          <p:nvPr/>
        </p:nvSpPr>
        <p:spPr bwMode="auto">
          <a:xfrm>
            <a:off x="914400" y="515621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49" name="Oval 71"/>
          <p:cNvSpPr>
            <a:spLocks noChangeArrowheads="1"/>
          </p:cNvSpPr>
          <p:nvPr/>
        </p:nvSpPr>
        <p:spPr bwMode="auto">
          <a:xfrm>
            <a:off x="914400" y="591821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50" name="Oval 71"/>
          <p:cNvSpPr>
            <a:spLocks noChangeArrowheads="1"/>
          </p:cNvSpPr>
          <p:nvPr/>
        </p:nvSpPr>
        <p:spPr bwMode="auto">
          <a:xfrm>
            <a:off x="914400" y="63246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51" name="Oval 71"/>
          <p:cNvSpPr>
            <a:spLocks noChangeArrowheads="1"/>
          </p:cNvSpPr>
          <p:nvPr/>
        </p:nvSpPr>
        <p:spPr bwMode="auto">
          <a:xfrm>
            <a:off x="3657600" y="9906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</a:p>
        </p:txBody>
      </p:sp>
      <p:sp>
        <p:nvSpPr>
          <p:cNvPr id="53" name="Oval 71"/>
          <p:cNvSpPr>
            <a:spLocks noChangeArrowheads="1"/>
          </p:cNvSpPr>
          <p:nvPr/>
        </p:nvSpPr>
        <p:spPr bwMode="auto">
          <a:xfrm>
            <a:off x="3340161" y="2641612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54" name="Oval 71"/>
          <p:cNvSpPr>
            <a:spLocks noChangeArrowheads="1"/>
          </p:cNvSpPr>
          <p:nvPr/>
        </p:nvSpPr>
        <p:spPr bwMode="auto">
          <a:xfrm>
            <a:off x="4572000" y="25908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</a:p>
        </p:txBody>
      </p:sp>
      <p:sp>
        <p:nvSpPr>
          <p:cNvPr id="55" name="Oval 71"/>
          <p:cNvSpPr>
            <a:spLocks noChangeArrowheads="1"/>
          </p:cNvSpPr>
          <p:nvPr/>
        </p:nvSpPr>
        <p:spPr bwMode="auto">
          <a:xfrm>
            <a:off x="6059611" y="2667000"/>
            <a:ext cx="264989" cy="253988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kumimoji="1" lang="en-US" sz="1200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3373438"/>
          <a:ext cx="8229600" cy="1046162"/>
        </p:xfrm>
        <a:graphic>
          <a:graphicData uri="http://schemas.openxmlformats.org/drawingml/2006/table">
            <a:tbl>
              <a:tblPr/>
              <a:tblGrid>
                <a:gridCol w="956930"/>
                <a:gridCol w="705651"/>
                <a:gridCol w="689447"/>
                <a:gridCol w="689447"/>
                <a:gridCol w="440271"/>
                <a:gridCol w="712178"/>
                <a:gridCol w="712178"/>
                <a:gridCol w="712178"/>
                <a:gridCol w="870440"/>
                <a:gridCol w="870440"/>
                <a:gridCol w="870440"/>
              </a:tblGrid>
              <a:tr h="6434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DGA32-3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(SSM)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T2</a:t>
                      </a:r>
                      <a:endParaRPr lang="ms-MY" sz="12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T11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T13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(KUP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T14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(KUP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800" b="1" i="0" u="none" strike="noStrike" dirty="0" smtClean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02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P2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2626.30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2733.69</a:t>
                      </a:r>
                      <a:endParaRPr lang="en-US" sz="12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2841.08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3485.42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3592.81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3700.20</a:t>
                      </a:r>
                      <a:endParaRPr lang="en-US" sz="1200" b="1" i="0" u="none" strike="noStrike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3807.59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3914.98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2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4022.37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533650" y="5257800"/>
          <a:ext cx="6305550" cy="1143000"/>
        </p:xfrm>
        <a:graphic>
          <a:graphicData uri="http://schemas.openxmlformats.org/drawingml/2006/table">
            <a:tbl>
              <a:tblPr/>
              <a:tblGrid>
                <a:gridCol w="738969"/>
                <a:gridCol w="542533"/>
                <a:gridCol w="542533"/>
                <a:gridCol w="542533"/>
                <a:gridCol w="542533"/>
                <a:gridCol w="542533"/>
                <a:gridCol w="542533"/>
                <a:gridCol w="542533"/>
                <a:gridCol w="542533"/>
                <a:gridCol w="542533"/>
                <a:gridCol w="684566"/>
              </a:tblGrid>
              <a:tr h="6234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Gred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 (SBPA)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T8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T9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T13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T14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T15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(</a:t>
                      </a:r>
                      <a:r>
                        <a:rPr lang="en-US" sz="1200" b="1" i="0" u="none" strike="noStrike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Maks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)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195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DG2-2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2710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2865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3020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…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3795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FF00"/>
                          </a:solidFill>
                          <a:latin typeface="Arial Black" pitchFamily="34" charset="0"/>
                        </a:rPr>
                        <a:t>3950</a:t>
                      </a:r>
                      <a:endParaRPr lang="en-US" sz="1200" b="1" dirty="0">
                        <a:solidFill>
                          <a:srgbClr val="FFFF00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…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4570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4725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200" b="1" i="0" u="none" strike="noStrike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4880</a:t>
                      </a:r>
                      <a:endParaRPr lang="ms-MY" sz="1200" b="1" i="0" u="none" strike="noStrike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5800" y="1168400"/>
            <a:ext cx="7772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>
                <a:solidFill>
                  <a:schemeClr val="bg1"/>
                </a:solidFill>
              </a:rPr>
              <a:t>Bagi tujuan tawaran opsyen SBPA, gaji pegawai dipindahkan seperti mana pemindahan gaji bagi pegawai yang berada di matagaji maksimum gred tersebut.</a:t>
            </a:r>
          </a:p>
          <a:p>
            <a:pPr algn="just"/>
            <a:endParaRPr lang="en-US">
              <a:solidFill>
                <a:schemeClr val="bg1"/>
              </a:solidFill>
            </a:endParaRPr>
          </a:p>
          <a:p>
            <a:pPr algn="just"/>
            <a:r>
              <a:rPr lang="en-US">
                <a:solidFill>
                  <a:schemeClr val="bg1"/>
                </a:solidFill>
              </a:rPr>
              <a:t>Ketua Jabatan hendaklah memohon Jadual Pemindahan Gaji daripada Bahagian Saraan, JPA bagi tujuan pengesahan pemindahan gaji dan penetapan Tarikh Pergerakan Gaji pegawai.</a:t>
            </a:r>
            <a:endParaRPr lang="en-MY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>
            <a:off x="5778500" y="4887913"/>
            <a:ext cx="1090613" cy="1587"/>
          </a:xfrm>
          <a:prstGeom prst="straightConnector1">
            <a:avLst/>
          </a:prstGeom>
          <a:ln w="57150">
            <a:solidFill>
              <a:srgbClr val="FFFF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00" name="Oval 71"/>
          <p:cNvSpPr>
            <a:spLocks noChangeArrowheads="1"/>
          </p:cNvSpPr>
          <p:nvPr/>
        </p:nvSpPr>
        <p:spPr bwMode="auto">
          <a:xfrm>
            <a:off x="6248400" y="3297238"/>
            <a:ext cx="285750" cy="304800"/>
          </a:xfrm>
          <a:prstGeom prst="ellipse">
            <a:avLst/>
          </a:prstGeom>
          <a:solidFill>
            <a:schemeClr val="bg1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lIns="96989" tIns="48495" rIns="96989" bIns="48495" anchor="ctr"/>
          <a:lstStyle/>
          <a:p>
            <a:pPr algn="ctr" eaLnBrk="0" hangingPunct="0">
              <a:spcBef>
                <a:spcPct val="30000"/>
              </a:spcBef>
            </a:pPr>
            <a:r>
              <a:rPr kumimoji="1" lang="en-US" sz="120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8" name="Curved Down Arrow 7"/>
          <p:cNvSpPr/>
          <p:nvPr/>
        </p:nvSpPr>
        <p:spPr bwMode="auto">
          <a:xfrm>
            <a:off x="5791200" y="3602038"/>
            <a:ext cx="609600" cy="228600"/>
          </a:xfrm>
          <a:prstGeom prst="curved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802" name="Rectangle 1"/>
          <p:cNvSpPr>
            <a:spLocks noChangeArrowheads="1"/>
          </p:cNvSpPr>
          <p:nvPr/>
        </p:nvSpPr>
        <p:spPr bwMode="auto">
          <a:xfrm>
            <a:off x="685800" y="228600"/>
            <a:ext cx="7772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>
                <a:solidFill>
                  <a:srgbClr val="FFFF00"/>
                </a:solidFill>
                <a:latin typeface="Arial "/>
              </a:rPr>
              <a:t>KAEDAH PEMINDAHAN GAJI KHAS UNTUK PENYANDANG (KUP)</a:t>
            </a:r>
            <a:endParaRPr lang="en-US" sz="3600">
              <a:solidFill>
                <a:srgbClr val="FFFF00"/>
              </a:solidFill>
              <a:latin typeface="Arial 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066800" y="2362200"/>
            <a:ext cx="2514600" cy="6858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122218" y="4661848"/>
            <a:ext cx="7329054" cy="1371600"/>
          </a:xfrm>
          <a:prstGeom prst="roundRect">
            <a:avLst>
              <a:gd name="adj" fmla="val 3030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872346" y="3906982"/>
            <a:ext cx="1752600" cy="533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657600" y="1905000"/>
            <a:ext cx="3733800" cy="1676400"/>
          </a:xfrm>
          <a:prstGeom prst="roundRect">
            <a:avLst>
              <a:gd name="adj" fmla="val 2534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1828800"/>
            <a:ext cx="8001000" cy="40005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ms-MY" sz="2000" dirty="0">
              <a:ln w="1905"/>
              <a:solidFill>
                <a:schemeClr val="bg1"/>
              </a:solidFill>
            </a:endParaRPr>
          </a:p>
          <a:p>
            <a:pPr marL="3030538">
              <a:defRPr/>
            </a:pPr>
            <a:r>
              <a:rPr lang="ms-MY" sz="2000" dirty="0">
                <a:ln w="1905"/>
                <a:solidFill>
                  <a:schemeClr val="bg1"/>
                </a:solidFill>
              </a:rPr>
              <a:t>1 JANUARI</a:t>
            </a:r>
          </a:p>
          <a:p>
            <a:pPr marL="3030538">
              <a:defRPr/>
            </a:pPr>
            <a:r>
              <a:rPr lang="ms-MY" sz="2000" dirty="0">
                <a:ln w="1905"/>
                <a:solidFill>
                  <a:schemeClr val="bg1"/>
                </a:solidFill>
              </a:rPr>
              <a:t>1 APRIL</a:t>
            </a:r>
          </a:p>
          <a:p>
            <a:pPr marL="3030538">
              <a:defRPr/>
            </a:pPr>
            <a:r>
              <a:rPr lang="ms-MY" sz="2000" dirty="0">
                <a:ln w="1905"/>
                <a:solidFill>
                  <a:schemeClr val="bg1"/>
                </a:solidFill>
              </a:rPr>
              <a:t>1 JULAI</a:t>
            </a:r>
          </a:p>
          <a:p>
            <a:pPr marL="3030538">
              <a:defRPr/>
            </a:pPr>
            <a:r>
              <a:rPr lang="ms-MY" sz="2000" dirty="0">
                <a:ln w="1905"/>
                <a:solidFill>
                  <a:schemeClr val="bg1"/>
                </a:solidFill>
              </a:rPr>
              <a:t>1 OKTOBER</a:t>
            </a:r>
          </a:p>
          <a:p>
            <a:pPr>
              <a:defRPr/>
            </a:pPr>
            <a:endParaRPr lang="ms-MY" sz="2000" dirty="0">
              <a:ln w="1905"/>
              <a:solidFill>
                <a:schemeClr val="bg1"/>
              </a:solidFill>
            </a:endParaRPr>
          </a:p>
          <a:p>
            <a:pPr algn="ctr">
              <a:defRPr/>
            </a:pPr>
            <a:endParaRPr lang="ms-MY" sz="2000" dirty="0">
              <a:ln w="1905"/>
              <a:solidFill>
                <a:srgbClr val="FFFF00"/>
              </a:solidFill>
            </a:endParaRPr>
          </a:p>
          <a:p>
            <a:pPr algn="ctr">
              <a:defRPr/>
            </a:pPr>
            <a:r>
              <a:rPr lang="ms-MY" sz="2000" dirty="0">
                <a:ln w="1905"/>
                <a:solidFill>
                  <a:srgbClr val="FFFF00"/>
                </a:solidFill>
              </a:rPr>
              <a:t>KECUALI </a:t>
            </a:r>
          </a:p>
          <a:p>
            <a:pPr>
              <a:defRPr/>
            </a:pPr>
            <a:endParaRPr lang="en-US" sz="3600" dirty="0">
              <a:ln w="1905"/>
              <a:solidFill>
                <a:schemeClr val="bg1"/>
              </a:solidFill>
            </a:endParaRPr>
          </a:p>
          <a:p>
            <a:pPr marL="893763" lvl="1" indent="-436563">
              <a:spcAft>
                <a:spcPts val="1200"/>
              </a:spcAft>
              <a:defRPr/>
            </a:pPr>
            <a:r>
              <a:rPr lang="ms-MY" sz="2400" dirty="0">
                <a:ln w="1905"/>
                <a:solidFill>
                  <a:schemeClr val="accent5">
                    <a:lumMod val="20000"/>
                    <a:lumOff val="80000"/>
                  </a:schemeClr>
                </a:solidFill>
              </a:rPr>
              <a:t>i.	pemindahan gaji yang melibatkan </a:t>
            </a:r>
            <a:r>
              <a:rPr lang="ms-MY" sz="2400" i="1" dirty="0">
                <a:ln w="1905"/>
                <a:solidFill>
                  <a:schemeClr val="accent5">
                    <a:lumMod val="20000"/>
                    <a:lumOff val="80000"/>
                  </a:schemeClr>
                </a:solidFill>
              </a:rPr>
              <a:t>bracketing</a:t>
            </a:r>
          </a:p>
          <a:p>
            <a:pPr marL="893763" lvl="1" indent="-436563">
              <a:spcAft>
                <a:spcPts val="1200"/>
              </a:spcAft>
              <a:defRPr/>
            </a:pPr>
            <a:r>
              <a:rPr lang="ms-MY" sz="2400" dirty="0">
                <a:ln w="1905"/>
                <a:solidFill>
                  <a:schemeClr val="accent5">
                    <a:lumMod val="20000"/>
                    <a:lumOff val="80000"/>
                  </a:schemeClr>
                </a:solidFill>
              </a:rPr>
              <a:t>ii. 	pemindahan gaji bagi matagaji maksimum</a:t>
            </a:r>
            <a:endParaRPr lang="en-US" sz="2400" dirty="0">
              <a:ln w="1905"/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Flowchart: Connector 7">
            <a:hlinkClick r:id="rId2" action="ppaction://hlinksldjump" highlightClick="1"/>
          </p:cNvPr>
          <p:cNvSpPr/>
          <p:nvPr/>
        </p:nvSpPr>
        <p:spPr>
          <a:xfrm>
            <a:off x="7924800" y="5638800"/>
            <a:ext cx="228600" cy="2286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62" name="Rectangle 9"/>
          <p:cNvSpPr>
            <a:spLocks noChangeArrowheads="1"/>
          </p:cNvSpPr>
          <p:nvPr/>
        </p:nvSpPr>
        <p:spPr bwMode="auto">
          <a:xfrm>
            <a:off x="6172200" y="2514600"/>
            <a:ext cx="1136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ms-MY" sz="2000" u="sng">
                <a:solidFill>
                  <a:schemeClr val="bg1"/>
                </a:solidFill>
              </a:rPr>
              <a:t>KEKAL</a:t>
            </a:r>
            <a:r>
              <a:rPr lang="ms-MY" sz="2000">
                <a:solidFill>
                  <a:schemeClr val="bg1"/>
                </a:solidFill>
              </a:rPr>
              <a:t> </a:t>
            </a:r>
            <a:endParaRPr lang="en-US" sz="2000"/>
          </a:p>
        </p:txBody>
      </p:sp>
      <p:sp>
        <p:nvSpPr>
          <p:cNvPr id="11" name="Right Brace 10"/>
          <p:cNvSpPr/>
          <p:nvPr/>
        </p:nvSpPr>
        <p:spPr>
          <a:xfrm>
            <a:off x="5513388" y="2057400"/>
            <a:ext cx="533400" cy="1371600"/>
          </a:xfrm>
          <a:prstGeom prst="rightBrace">
            <a:avLst>
              <a:gd name="adj1" fmla="val 51830"/>
              <a:gd name="adj2" fmla="val 50000"/>
            </a:avLst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764" name="Rectangle 17"/>
          <p:cNvSpPr>
            <a:spLocks noChangeArrowheads="1"/>
          </p:cNvSpPr>
          <p:nvPr/>
        </p:nvSpPr>
        <p:spPr bwMode="auto">
          <a:xfrm>
            <a:off x="1004888" y="2465388"/>
            <a:ext cx="266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ms-MY" sz="2000">
                <a:solidFill>
                  <a:srgbClr val="FFFFFF"/>
                </a:solidFill>
              </a:rPr>
              <a:t>TPG sedia ada</a:t>
            </a:r>
          </a:p>
        </p:txBody>
      </p:sp>
      <p:sp>
        <p:nvSpPr>
          <p:cNvPr id="31765" name="Rectangle 19"/>
          <p:cNvSpPr>
            <a:spLocks noChangeArrowheads="1"/>
          </p:cNvSpPr>
          <p:nvPr/>
        </p:nvSpPr>
        <p:spPr bwMode="auto">
          <a:xfrm>
            <a:off x="2016125" y="533400"/>
            <a:ext cx="5106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ms-MY" sz="2800">
                <a:solidFill>
                  <a:srgbClr val="FFFF00"/>
                </a:solidFill>
              </a:rPr>
              <a:t>TARIKH PERGERAKAN GAJI</a:t>
            </a:r>
            <a:endParaRPr lang="en-US" sz="28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76200" y="1143000"/>
          <a:ext cx="8610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AutoShape 8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600201" y="5746750"/>
            <a:ext cx="340432" cy="273050"/>
          </a:xfrm>
          <a:prstGeom prst="flowChartConnector">
            <a:avLst/>
          </a:prstGeom>
          <a:solidFill>
            <a:srgbClr val="FFC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9" name="AutoShape 8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1800" y="5822950"/>
            <a:ext cx="303213" cy="273050"/>
          </a:xfrm>
          <a:prstGeom prst="flowChartConnector">
            <a:avLst/>
          </a:prstGeom>
          <a:solidFill>
            <a:srgbClr val="FFC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5129" name="Slide Number Placeholder 16"/>
          <p:cNvSpPr txBox="1">
            <a:spLocks/>
          </p:cNvSpPr>
          <p:nvPr/>
        </p:nvSpPr>
        <p:spPr bwMode="auto">
          <a:xfrm>
            <a:off x="8686800" y="649287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826F8F0-9DE6-4DFB-9C62-1C9DDC9D098C}" type="slidenum">
              <a:rPr lang="en-US" sz="1100"/>
              <a:pPr algn="r"/>
              <a:t>3</a:t>
            </a:fld>
            <a:endParaRPr lang="en-US" sz="1100"/>
          </a:p>
        </p:txBody>
      </p:sp>
      <p:sp>
        <p:nvSpPr>
          <p:cNvPr id="10" name="AutoShape 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905935"/>
            <a:ext cx="303213" cy="218265"/>
          </a:xfrm>
          <a:prstGeom prst="flowChartConnector">
            <a:avLst/>
          </a:prstGeom>
          <a:solidFill>
            <a:srgbClr val="FFC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13" name="AutoShape 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47800" y="3058335"/>
            <a:ext cx="303213" cy="218265"/>
          </a:xfrm>
          <a:prstGeom prst="flowChartConnector">
            <a:avLst/>
          </a:prstGeom>
          <a:solidFill>
            <a:srgbClr val="FFC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1551296" y="76200"/>
            <a:ext cx="6019800" cy="9144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spcAft>
                <a:spcPts val="150"/>
              </a:spcAft>
              <a:defRPr/>
            </a:pPr>
            <a:r>
              <a:rPr lang="ms-MY" sz="2400" dirty="0">
                <a:latin typeface="Arial" pitchFamily="34" charset="0"/>
                <a:cs typeface="Arial" pitchFamily="34" charset="0"/>
              </a:rPr>
              <a:t>PEMBENTUKAN GAJI SEBARIS</a:t>
            </a:r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88602" y="771955"/>
          <a:ext cx="8979198" cy="1954493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5400"/>
                <a:gridCol w="489815"/>
                <a:gridCol w="489815"/>
                <a:gridCol w="366570"/>
                <a:gridCol w="72504"/>
                <a:gridCol w="25400"/>
                <a:gridCol w="383241"/>
                <a:gridCol w="479690"/>
                <a:gridCol w="478236"/>
                <a:gridCol w="489874"/>
                <a:gridCol w="457200"/>
                <a:gridCol w="457200"/>
                <a:gridCol w="457200"/>
                <a:gridCol w="457200"/>
                <a:gridCol w="457200"/>
                <a:gridCol w="533400"/>
                <a:gridCol w="533400"/>
                <a:gridCol w="533400"/>
                <a:gridCol w="533400"/>
                <a:gridCol w="533400"/>
                <a:gridCol w="198855"/>
                <a:gridCol w="526798"/>
              </a:tblGrid>
              <a:tr h="233711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JADUAL 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GAJI </a:t>
                      </a:r>
                      <a:r>
                        <a:rPr lang="pt-BR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SEDIA 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ADA : R1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s-MY" sz="105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T2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T3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T4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T5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T6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T7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T8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T9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T10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T11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T12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T13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T14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8471"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P1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s-MY" sz="105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647.51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688.35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729.19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770.03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810.87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851.71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892.55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933.39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974.23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1015.07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1055.91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1096.75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1137.59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1178.43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67964"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ms-MY" sz="105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1713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TPG </a:t>
                      </a: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BARU MULAI 2012 :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05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OKT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JUL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93009">
                <a:tc gridSpan="9">
                  <a:txBody>
                    <a:bodyPr/>
                    <a:lstStyle/>
                    <a:p>
                      <a:pPr algn="l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93009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JADUAL GAJI </a:t>
                      </a:r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BARU : H5-1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62971"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T1</a:t>
                      </a:r>
                      <a:endParaRPr lang="ms-MY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T2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T3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T4</a:t>
                      </a:r>
                      <a:endParaRPr lang="ms-MY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T5</a:t>
                      </a:r>
                      <a:endParaRPr lang="ms-MY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T6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...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T20</a:t>
                      </a:r>
                      <a:endParaRPr lang="en-US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77769"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JGS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850</a:t>
                      </a:r>
                      <a:endParaRPr lang="ms-MY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930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1010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1090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1170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1250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ms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s-MY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2390</a:t>
                      </a:r>
                      <a:endParaRPr lang="ms-MY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flipH="1">
            <a:off x="6727825" y="1862138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7794625" y="1862138"/>
            <a:ext cx="1588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452688" y="1852613"/>
            <a:ext cx="0" cy="365125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843338" y="1862138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757738" y="1862138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683250" y="1862138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76200" y="2810670"/>
          <a:ext cx="8991604" cy="196718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232541"/>
                <a:gridCol w="303277"/>
                <a:gridCol w="84292"/>
                <a:gridCol w="451527"/>
                <a:gridCol w="246097"/>
                <a:gridCol w="465083"/>
                <a:gridCol w="542597"/>
                <a:gridCol w="542597"/>
                <a:gridCol w="542597"/>
                <a:gridCol w="465083"/>
                <a:gridCol w="465083"/>
                <a:gridCol w="465083"/>
                <a:gridCol w="465083"/>
                <a:gridCol w="520260"/>
                <a:gridCol w="533400"/>
                <a:gridCol w="533400"/>
                <a:gridCol w="533400"/>
                <a:gridCol w="533400"/>
                <a:gridCol w="533400"/>
                <a:gridCol w="152400"/>
                <a:gridCol w="381004"/>
              </a:tblGrid>
              <a:tr h="2514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t-BR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JADUAL 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GAJI SEDIA ADA : R1</a:t>
                      </a:r>
                      <a:endParaRPr lang="pt-BR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53246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T4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T5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T6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T7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T8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T9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T14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8609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100" b="1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689.98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732.45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774.92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817.39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859.86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902.33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944.80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987.27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1029.74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1072.21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1114.68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1157.15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1199.62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1242.09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03197"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0649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TPG 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BARU MULAI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      2012 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JUL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48078">
                <a:tc gridSpan="2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5324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JADUAL 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GAJI BARU : H5-1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53246">
                <a:tc gridSpan="2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T1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T2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T3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T4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T5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T6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T7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</a:rPr>
                        <a:t>…</a:t>
                      </a:r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T20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53246">
                <a:tc gridSpan="2"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JGS</a:t>
                      </a:r>
                      <a:endParaRPr lang="en-US" sz="1100" b="1" i="0" u="none" strike="noStrike" dirty="0" smtClean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850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930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1010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1090</a:t>
                      </a:r>
                      <a:endParaRPr lang="en-US" sz="11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1170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1250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1330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2390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flipH="1">
            <a:off x="6370638" y="3976688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7434263" y="3965575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2144713" y="3954463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3462338" y="3963988"/>
            <a:ext cx="1587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4414838" y="3965575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365750" y="3976688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8264525" y="3965575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76199" y="4840950"/>
          <a:ext cx="8991601" cy="1942619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538386"/>
                <a:gridCol w="538386"/>
                <a:gridCol w="369788"/>
                <a:gridCol w="475583"/>
                <a:gridCol w="428775"/>
                <a:gridCol w="466298"/>
                <a:gridCol w="466298"/>
                <a:gridCol w="466298"/>
                <a:gridCol w="466298"/>
                <a:gridCol w="466298"/>
                <a:gridCol w="499193"/>
                <a:gridCol w="533400"/>
                <a:gridCol w="478812"/>
                <a:gridCol w="544014"/>
                <a:gridCol w="466298"/>
                <a:gridCol w="544014"/>
                <a:gridCol w="557662"/>
                <a:gridCol w="192148"/>
                <a:gridCol w="493652"/>
              </a:tblGrid>
              <a:tr h="3048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t-BR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JADUAL </a:t>
                      </a:r>
                      <a:r>
                        <a:rPr lang="pt-B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GAJI SEDIA ADA : R1</a:t>
                      </a:r>
                      <a:endParaRPr lang="pt-BR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0025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T2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T4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T5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T6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T7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T9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T10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T11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T12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T14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55407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P3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734.08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778.18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822.28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866.38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910.48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954.58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998.68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1042.78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1086.88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1130.98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1175.08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1219.18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1263.28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1307.38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8766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T w="285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9736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TPG 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BARU MULAI </a:t>
                      </a:r>
                      <a:endParaRPr lang="en-US" sz="10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 fontAlgn="ctr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2012 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: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KEKAL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APR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 JAN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9266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88286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 JADUAL </a:t>
                      </a:r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GAJI BARU : H5-1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0025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T1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T2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T3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T4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T5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T6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T7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T8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…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T20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0025"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JGS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850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930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1010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1090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1170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1250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1330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1410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2390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4" name="Straight Arrow Connector 83"/>
          <p:cNvCxnSpPr/>
          <p:nvPr/>
        </p:nvCxnSpPr>
        <p:spPr>
          <a:xfrm flipH="1">
            <a:off x="1982788" y="6019800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5518150" y="6019800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3810000" y="6019800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4745038" y="6019800"/>
            <a:ext cx="1587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H="1">
            <a:off x="6297613" y="6019800"/>
            <a:ext cx="1587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2895600" y="6019800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 flipH="1">
            <a:off x="7318375" y="6030913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H="1">
            <a:off x="8075613" y="6019800"/>
            <a:ext cx="0" cy="38100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ight Brace 74"/>
          <p:cNvSpPr/>
          <p:nvPr/>
        </p:nvSpPr>
        <p:spPr>
          <a:xfrm rot="5400000">
            <a:off x="2265363" y="641350"/>
            <a:ext cx="304800" cy="1828800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6" name="Right Brace 75"/>
          <p:cNvSpPr/>
          <p:nvPr/>
        </p:nvSpPr>
        <p:spPr>
          <a:xfrm rot="5400000">
            <a:off x="2024857" y="2864643"/>
            <a:ext cx="304800" cy="1458913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7" name="Right Brace 76"/>
          <p:cNvSpPr/>
          <p:nvPr/>
        </p:nvSpPr>
        <p:spPr>
          <a:xfrm rot="5400000">
            <a:off x="3315494" y="3132932"/>
            <a:ext cx="304800" cy="925512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8" name="Right Brace 77"/>
          <p:cNvSpPr/>
          <p:nvPr/>
        </p:nvSpPr>
        <p:spPr>
          <a:xfrm rot="5400000">
            <a:off x="5566569" y="1094582"/>
            <a:ext cx="304800" cy="925512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9" name="Right Brace 78"/>
          <p:cNvSpPr/>
          <p:nvPr/>
        </p:nvSpPr>
        <p:spPr>
          <a:xfrm rot="5400000">
            <a:off x="6581776" y="1082675"/>
            <a:ext cx="304800" cy="923925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0" name="Right Brace 79"/>
          <p:cNvSpPr/>
          <p:nvPr/>
        </p:nvSpPr>
        <p:spPr>
          <a:xfrm rot="5400000">
            <a:off x="4610894" y="1092994"/>
            <a:ext cx="304800" cy="925512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Right Brace 80"/>
          <p:cNvSpPr/>
          <p:nvPr/>
        </p:nvSpPr>
        <p:spPr>
          <a:xfrm rot="5400000">
            <a:off x="3683794" y="1092994"/>
            <a:ext cx="304800" cy="925512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Right Brace 81"/>
          <p:cNvSpPr/>
          <p:nvPr/>
        </p:nvSpPr>
        <p:spPr>
          <a:xfrm rot="5400000">
            <a:off x="7658894" y="1081882"/>
            <a:ext cx="304800" cy="925512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Right Brace 82"/>
          <p:cNvSpPr/>
          <p:nvPr/>
        </p:nvSpPr>
        <p:spPr>
          <a:xfrm rot="5400000">
            <a:off x="5233988" y="3170237"/>
            <a:ext cx="304800" cy="873125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Right Brace 91"/>
          <p:cNvSpPr/>
          <p:nvPr/>
        </p:nvSpPr>
        <p:spPr>
          <a:xfrm rot="5400000">
            <a:off x="6242844" y="3131344"/>
            <a:ext cx="304800" cy="925512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3" name="Right Brace 92"/>
          <p:cNvSpPr/>
          <p:nvPr/>
        </p:nvSpPr>
        <p:spPr>
          <a:xfrm rot="5400000">
            <a:off x="4278313" y="3148013"/>
            <a:ext cx="304800" cy="914400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ight Brace 93"/>
          <p:cNvSpPr/>
          <p:nvPr/>
        </p:nvSpPr>
        <p:spPr>
          <a:xfrm rot="5400000">
            <a:off x="7315201" y="3132137"/>
            <a:ext cx="304800" cy="923925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5" name="Straight Arrow Connector 94"/>
          <p:cNvCxnSpPr/>
          <p:nvPr/>
        </p:nvCxnSpPr>
        <p:spPr>
          <a:xfrm rot="5400000">
            <a:off x="8163719" y="3593306"/>
            <a:ext cx="30480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5400000">
            <a:off x="7912100" y="5715000"/>
            <a:ext cx="3048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5334000" y="5715000"/>
            <a:ext cx="304800" cy="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ight Brace 98"/>
          <p:cNvSpPr/>
          <p:nvPr/>
        </p:nvSpPr>
        <p:spPr>
          <a:xfrm rot="5400000">
            <a:off x="2725738" y="5284788"/>
            <a:ext cx="304800" cy="838200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0" name="Right Brace 99"/>
          <p:cNvSpPr/>
          <p:nvPr/>
        </p:nvSpPr>
        <p:spPr>
          <a:xfrm rot="5400000">
            <a:off x="3677444" y="5285581"/>
            <a:ext cx="304800" cy="833438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1" name="Right Brace 100"/>
          <p:cNvSpPr/>
          <p:nvPr/>
        </p:nvSpPr>
        <p:spPr>
          <a:xfrm rot="5400000">
            <a:off x="1808163" y="5311775"/>
            <a:ext cx="304800" cy="803275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" name="Right Brace 101"/>
          <p:cNvSpPr/>
          <p:nvPr/>
        </p:nvSpPr>
        <p:spPr>
          <a:xfrm rot="5400000">
            <a:off x="4611688" y="5284787"/>
            <a:ext cx="304800" cy="835025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" name="Right Brace 102"/>
          <p:cNvSpPr/>
          <p:nvPr/>
        </p:nvSpPr>
        <p:spPr>
          <a:xfrm rot="5400000">
            <a:off x="6157913" y="5219700"/>
            <a:ext cx="304800" cy="990600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4" name="Right Brace 103"/>
          <p:cNvSpPr/>
          <p:nvPr/>
        </p:nvSpPr>
        <p:spPr>
          <a:xfrm rot="5400000">
            <a:off x="7173913" y="5257800"/>
            <a:ext cx="304800" cy="914400"/>
          </a:xfrm>
          <a:prstGeom prst="rightBrace">
            <a:avLst>
              <a:gd name="adj1" fmla="val 42899"/>
              <a:gd name="adj2" fmla="val 50000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63000" y="6096000"/>
            <a:ext cx="227013" cy="19685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32818" name="Text Box 6"/>
          <p:cNvSpPr txBox="1">
            <a:spLocks noChangeArrowheads="1"/>
          </p:cNvSpPr>
          <p:nvPr/>
        </p:nvSpPr>
        <p:spPr bwMode="auto">
          <a:xfrm>
            <a:off x="866775" y="153988"/>
            <a:ext cx="7413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FF00"/>
                </a:solidFill>
                <a:latin typeface="Arial "/>
              </a:rPr>
              <a:t>CONTOH PEMINDAHAN GAJI</a:t>
            </a:r>
          </a:p>
        </p:txBody>
      </p:sp>
      <p:sp>
        <p:nvSpPr>
          <p:cNvPr id="51" name="AutoShape 8">
            <a:hlinkClick r:id="rId4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709995" y="5715000"/>
            <a:ext cx="303213" cy="273050"/>
          </a:xfrm>
          <a:prstGeom prst="flowChartConnector">
            <a:avLst/>
          </a:prstGeom>
          <a:solidFill>
            <a:srgbClr val="FFC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557338"/>
          <a:ext cx="7543800" cy="4005262"/>
        </p:xfrm>
        <a:graphic>
          <a:graphicData uri="http://schemas.openxmlformats.org/drawingml/2006/table">
            <a:tbl>
              <a:tblPr/>
              <a:tblGrid>
                <a:gridCol w="1603056"/>
                <a:gridCol w="1935064"/>
                <a:gridCol w="1931135"/>
                <a:gridCol w="2074545"/>
              </a:tblGrid>
              <a:tr h="46433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Gred</a:t>
                      </a:r>
                      <a:endParaRPr lang="en-MY" sz="20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Pemindahan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Matagaji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MY" sz="20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46433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Gaji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 SSM</a:t>
                      </a:r>
                      <a:endParaRPr lang="en-MY" sz="20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Gaji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 SBPA</a:t>
                      </a:r>
                      <a:endParaRPr lang="en-MY" sz="20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5552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Tanggagaji</a:t>
                      </a:r>
                      <a:endParaRPr lang="en-MY" sz="20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Matagaji</a:t>
                      </a: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MY" sz="20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Matagaji</a:t>
                      </a:r>
                      <a:endParaRPr lang="en-MY" sz="2000" b="1" dirty="0">
                        <a:solidFill>
                          <a:schemeClr val="bg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64330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Utama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/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Khas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 C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1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6,595.99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12,000.00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33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7,236.46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12,645.00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33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endParaRPr lang="en-MY" sz="1400" b="1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7,939.12</a:t>
                      </a:r>
                      <a:endParaRPr lang="en-MY" sz="1400" b="1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13,345.00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33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8,710.01</a:t>
                      </a:r>
                      <a:endParaRPr lang="en-MY" sz="1400" b="1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14,115.00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4330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MY" sz="1400" b="1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9,480.90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Calibri"/>
                          <a:cs typeface="Arial" pitchFamily="34" charset="0"/>
                        </a:rPr>
                        <a:t>14,885.00</a:t>
                      </a:r>
                      <a:endParaRPr lang="en-MY" sz="14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7773" marR="37773" marT="0" marB="0" anchor="ctr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3832" name="Rectangle 1"/>
          <p:cNvSpPr>
            <a:spLocks noChangeArrowheads="1"/>
          </p:cNvSpPr>
          <p:nvPr/>
        </p:nvSpPr>
        <p:spPr bwMode="auto">
          <a:xfrm>
            <a:off x="685800" y="68263"/>
            <a:ext cx="7772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ms-MY" sz="2000">
                <a:solidFill>
                  <a:srgbClr val="FFFF00"/>
                </a:solidFill>
                <a:cs typeface="Times New Roman" pitchFamily="18" charset="0"/>
              </a:rPr>
              <a:t>JADUAL PEMINDAHAN GAJI </a:t>
            </a:r>
            <a:r>
              <a:rPr lang="en-US" sz="2000">
                <a:solidFill>
                  <a:srgbClr val="FFFF00"/>
                </a:solidFill>
              </a:rPr>
              <a:t>DALAM KUMPULAN PENGURUSAN TERTINGGI (AWAM) YANG MENERIMA OPSYEN SBPA</a:t>
            </a:r>
            <a:endParaRPr lang="en-US" sz="2000" b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685800" y="68263"/>
            <a:ext cx="777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ms-MY" sz="2000">
                <a:solidFill>
                  <a:srgbClr val="FFFF00"/>
                </a:solidFill>
                <a:cs typeface="Times New Roman" pitchFamily="18" charset="0"/>
              </a:rPr>
              <a:t>SENARAI LAMPIRAN C </a:t>
            </a:r>
            <a:endParaRPr lang="en-US" sz="2000">
              <a:solidFill>
                <a:srgbClr val="FFFF00"/>
              </a:solidFill>
              <a:cs typeface="Times New Roman" pitchFamily="18" charset="0"/>
            </a:endParaRPr>
          </a:p>
          <a:p>
            <a:pPr algn="ctr"/>
            <a:r>
              <a:rPr lang="en-US" sz="2000">
                <a:solidFill>
                  <a:srgbClr val="FFFF00"/>
                </a:solidFill>
                <a:cs typeface="Times New Roman" pitchFamily="18" charset="0"/>
              </a:rPr>
              <a:t>PEKELILING PERKHIDMATAN PELAKSANAAN </a:t>
            </a:r>
            <a:r>
              <a:rPr lang="ms-MY" sz="2000">
                <a:solidFill>
                  <a:srgbClr val="FFFF00"/>
                </a:solidFill>
              </a:rPr>
              <a:t>SBPA BAGI PEGAWAI PERKHIDMATAN AWAM PERSEKUTUAN</a:t>
            </a:r>
            <a:endParaRPr lang="en-US" sz="2000" b="0">
              <a:solidFill>
                <a:srgbClr val="FFFF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9617" y="1251332"/>
          <a:ext cx="8610600" cy="5295900"/>
        </p:xfrm>
        <a:graphic>
          <a:graphicData uri="http://schemas.openxmlformats.org/drawingml/2006/table">
            <a:tbl>
              <a:tblPr/>
              <a:tblGrid>
                <a:gridCol w="6705600"/>
                <a:gridCol w="381000"/>
                <a:gridCol w="1524000"/>
              </a:tblGrid>
              <a:tr h="297368">
                <a:tc>
                  <a:txBody>
                    <a:bodyPr/>
                    <a:lstStyle/>
                    <a:p>
                      <a:pPr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spc="-5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Jadual Gaji Sebaris Untuk Skim Perkhidmatan Tetap.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pc="-5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C1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800" b="1" spc="-5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Jadual Gaji Sebaris Untuk Skim Perkhidmatan Jumud.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C2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292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Contoh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kaedah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pemindahan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MY" sz="18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C3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4736">
                <a:tc>
                  <a:txBody>
                    <a:bodyPr/>
                    <a:lstStyle/>
                    <a:p>
                      <a:pPr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Jadual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Pemindahan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Dan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Penetapan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Tarikh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Pergerakan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Bagi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Skim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Perkhidmatan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Tetap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C4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6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Jadual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Pemindahan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Dan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Penetapan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Tarikh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Pergerakan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Bagi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Skim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Perkhidmatan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Diberi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Penarafan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Semula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Penyandang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Memenuhi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Syarat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).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pc="-5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C5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68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Jadual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Pemindahan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Dan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Penetapan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Tarikh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Pergerakan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Bagi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Skim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Perkhidmatan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Diberi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Penarafan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Semula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Penyandang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Memenuhi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Syarat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).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C6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103">
                <a:tc>
                  <a:txBody>
                    <a:bodyPr/>
                    <a:lstStyle/>
                    <a:p>
                      <a:pPr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Jadual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Pemindahan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Dan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Penetapan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Tarikh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Pergerakan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Bagi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Skim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Perkhidmatan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Jumud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Penyandang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Memenuhi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Syarat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).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C7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2103">
                <a:tc>
                  <a:txBody>
                    <a:bodyPr/>
                    <a:lstStyle/>
                    <a:p>
                      <a:pPr marR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Jadual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Pemindahan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Dan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Penetapan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Tarikh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Pergerakan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Gaji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Bagi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Skim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Perkhidmatan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Jumud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Penyandang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Yang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Tidak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Memenuhi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MY" sz="1800" b="1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Syarat</a:t>
                      </a:r>
                      <a:r>
                        <a:rPr lang="en-MY" sz="18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).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trike="sngStrike" spc="-5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endParaRPr lang="en-US" sz="18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800" b="1" spc="-5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Lampiran C8</a:t>
                      </a:r>
                      <a:endParaRPr lang="en-US" sz="1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5418" marR="55418" marT="0" marB="0"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T_Leadership_0109.jpg"/>
          <p:cNvPicPr>
            <a:picLocks noChangeAspect="1"/>
          </p:cNvPicPr>
          <p:nvPr/>
        </p:nvPicPr>
        <p:blipFill>
          <a:blip r:embed="rId2" cstate="print"/>
          <a:srcRect t="22388" b="11940"/>
          <a:stretch>
            <a:fillRect/>
          </a:stretch>
        </p:blipFill>
        <p:spPr>
          <a:xfrm>
            <a:off x="1327177" y="1606820"/>
            <a:ext cx="6826223" cy="296518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8" name="TextBox 7"/>
          <p:cNvSpPr txBox="1"/>
          <p:nvPr/>
        </p:nvSpPr>
        <p:spPr>
          <a:xfrm>
            <a:off x="1223963" y="2003425"/>
            <a:ext cx="7097712" cy="39084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0" dirty="0" err="1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  <a:cs typeface="+mn-cs"/>
              </a:rPr>
              <a:t>Terima</a:t>
            </a:r>
            <a:r>
              <a:rPr lang="en-US" sz="3200" b="0" dirty="0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  <a:cs typeface="+mn-cs"/>
              </a:rPr>
              <a:t> </a:t>
            </a:r>
            <a:r>
              <a:rPr lang="en-US" sz="3200" b="0" dirty="0" err="1">
                <a:solidFill>
                  <a:schemeClr val="accent6">
                    <a:lumMod val="75000"/>
                  </a:schemeClr>
                </a:solidFill>
                <a:latin typeface="Bernard MT Condensed" pitchFamily="18" charset="0"/>
                <a:cs typeface="+mn-cs"/>
              </a:rPr>
              <a:t>kasih</a:t>
            </a:r>
            <a:endParaRPr lang="en-US" sz="3200" b="0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0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0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0" dirty="0">
              <a:solidFill>
                <a:schemeClr val="accent6">
                  <a:lumMod val="75000"/>
                </a:schemeClr>
              </a:solidFill>
              <a:latin typeface="Bernard MT Condensed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0" dirty="0">
                <a:solidFill>
                  <a:schemeClr val="bg1"/>
                </a:solidFill>
                <a:latin typeface="Univers ExtendedPS" pitchFamily="34" charset="0"/>
                <a:cs typeface="+mn-cs"/>
              </a:rPr>
              <a:t>sbpa@jpa.gov.my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989013" y="2198688"/>
            <a:ext cx="7226300" cy="2309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ms-MY" sz="2400">
                <a:solidFill>
                  <a:schemeClr val="bg1"/>
                </a:solidFill>
              </a:rPr>
              <a:t>Upahan yang dibayar hendaklah mengikut jenis kerja dan tanggungjawab yang dijalankan. </a:t>
            </a:r>
          </a:p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ms-MY" sz="2400">
                <a:solidFill>
                  <a:schemeClr val="bg1"/>
                </a:solidFill>
              </a:rPr>
              <a:t>Semakin berat dan kompleks tugas dan tanggungjawab yang dijalankan, semakin bertambah upahan yang diterima.</a:t>
            </a:r>
          </a:p>
        </p:txBody>
      </p:sp>
      <p:sp>
        <p:nvSpPr>
          <p:cNvPr id="6" name="Flowchart: Terminator 5"/>
          <p:cNvSpPr/>
          <p:nvPr/>
        </p:nvSpPr>
        <p:spPr>
          <a:xfrm>
            <a:off x="914400" y="1244004"/>
            <a:ext cx="4953000" cy="9144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Aft>
                <a:spcPts val="150"/>
              </a:spcAft>
              <a:defRPr/>
            </a:pPr>
            <a:r>
              <a:rPr lang="ms-MY" sz="2400" dirty="0">
                <a:latin typeface="Arial" pitchFamily="34" charset="0"/>
                <a:cs typeface="Arial" pitchFamily="34" charset="0"/>
              </a:rPr>
              <a:t>Kadar Upah Untuk Kerja </a:t>
            </a:r>
          </a:p>
          <a:p>
            <a:pPr algn="just" fontAlgn="t">
              <a:spcAft>
                <a:spcPts val="150"/>
              </a:spcAft>
              <a:defRPr/>
            </a:pPr>
            <a:r>
              <a:rPr lang="ms-MY" sz="2400" i="1" dirty="0">
                <a:latin typeface="Arial" pitchFamily="34" charset="0"/>
                <a:cs typeface="Arial" pitchFamily="34" charset="0"/>
              </a:rPr>
              <a:t>(Rate For The Job</a:t>
            </a:r>
            <a:r>
              <a:rPr lang="ms-MY" sz="2400" dirty="0">
                <a:latin typeface="Arial" pitchFamily="34" charset="0"/>
                <a:cs typeface="Arial" pitchFamily="34" charset="0"/>
              </a:rPr>
              <a:t>)</a:t>
            </a:r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324600"/>
            <a:ext cx="303213" cy="30480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  <p:sp>
        <p:nvSpPr>
          <p:cNvPr id="6153" name="Slide Number Placeholder 16"/>
          <p:cNvSpPr txBox="1">
            <a:spLocks/>
          </p:cNvSpPr>
          <p:nvPr/>
        </p:nvSpPr>
        <p:spPr bwMode="auto">
          <a:xfrm>
            <a:off x="8686800" y="649287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9AD16B6-D5F2-468F-BAD3-A6B723B16811}" type="slidenum">
              <a:rPr lang="en-US" sz="1100"/>
              <a:pPr algn="r"/>
              <a:t>4</a:t>
            </a:fld>
            <a:endParaRPr lang="en-US" sz="1100"/>
          </a:p>
        </p:txBody>
      </p:sp>
      <p:sp>
        <p:nvSpPr>
          <p:cNvPr id="7" name="Flowchart: Connector 6">
            <a:hlinkClick r:id="rId4" action="ppaction://hlinksldjump" highlightClick="1"/>
          </p:cNvPr>
          <p:cNvSpPr/>
          <p:nvPr/>
        </p:nvSpPr>
        <p:spPr bwMode="auto">
          <a:xfrm>
            <a:off x="4114800" y="1752600"/>
            <a:ext cx="230188" cy="258762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838200" y="1143000"/>
            <a:ext cx="7696200" cy="4077117"/>
          </a:xfrm>
          <a:prstGeom prst="verticalScroll">
            <a:avLst>
              <a:gd name="adj" fmla="val 11326"/>
            </a:avLst>
          </a:prstGeom>
          <a:blipFill>
            <a:blip r:embed="rId2" cstate="print"/>
            <a:tile tx="0" ty="0" sx="100000" sy="100000" flip="none" algn="tl"/>
          </a:blipFill>
          <a:ln w="28575">
            <a:solidFill>
              <a:schemeClr val="accent6">
                <a:lumMod val="50000"/>
              </a:schemeClr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ms-MY" sz="140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pple Chancery" pitchFamily="66" charset="0"/>
            </a:endParaRPr>
          </a:p>
          <a:p>
            <a:pPr algn="ctr">
              <a:defRPr/>
            </a:pPr>
            <a:r>
              <a:rPr lang="ms-MY" sz="320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Chancery" pitchFamily="66" charset="0"/>
              </a:rPr>
              <a:t>sesuai sukat dengan timbangnya, </a:t>
            </a:r>
          </a:p>
          <a:p>
            <a:pPr algn="ctr">
              <a:defRPr/>
            </a:pPr>
            <a:r>
              <a:rPr lang="ms-MY" sz="320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Chancery" pitchFamily="66" charset="0"/>
              </a:rPr>
              <a:t>sesuai belah dengan ukurnya, </a:t>
            </a:r>
          </a:p>
          <a:p>
            <a:pPr algn="ctr">
              <a:defRPr/>
            </a:pPr>
            <a:r>
              <a:rPr lang="ms-MY" sz="320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Chancery" pitchFamily="66" charset="0"/>
              </a:rPr>
              <a:t>sesuai peluh dengan upahnya, </a:t>
            </a:r>
          </a:p>
          <a:p>
            <a:pPr algn="ctr">
              <a:defRPr/>
            </a:pPr>
            <a:r>
              <a:rPr lang="ms-MY" sz="320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Chancery" pitchFamily="66" charset="0"/>
              </a:rPr>
              <a:t>sesuai penat dengan dapatnya, </a:t>
            </a:r>
          </a:p>
          <a:p>
            <a:pPr algn="ctr">
              <a:defRPr/>
            </a:pPr>
            <a:r>
              <a:rPr lang="ms-MY" sz="320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Chancery" pitchFamily="66" charset="0"/>
              </a:rPr>
              <a:t>sesuai hukum dengan salahnya, </a:t>
            </a:r>
          </a:p>
          <a:p>
            <a:pPr algn="ctr">
              <a:defRPr/>
            </a:pPr>
            <a:r>
              <a:rPr lang="ms-MY" sz="320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ple Chancery" pitchFamily="66" charset="0"/>
              </a:rPr>
              <a:t>sesuai alur dengan patutnya.</a:t>
            </a: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1295400" y="4953000"/>
            <a:ext cx="34290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Sumber: Tenas Effendy, Tunjuk Ajar Melayu</a:t>
            </a:r>
          </a:p>
        </p:txBody>
      </p:sp>
      <p:sp>
        <p:nvSpPr>
          <p:cNvPr id="5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05800" y="6584950"/>
            <a:ext cx="227013" cy="19685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/>
          <p:cNvSpPr txBox="1">
            <a:spLocks noChangeArrowheads="1"/>
          </p:cNvSpPr>
          <p:nvPr/>
        </p:nvSpPr>
        <p:spPr bwMode="auto">
          <a:xfrm>
            <a:off x="1031875" y="2330450"/>
            <a:ext cx="7162800" cy="1685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ms-MY" sz="2400">
                <a:solidFill>
                  <a:schemeClr val="bg1"/>
                </a:solidFill>
              </a:rPr>
              <a:t>Seseorang calon perlu memenuhi syarat kelayakan dan latihan yang ditetapkan bagi melayakkannya menjalankan sesuatu kerja dalam sektor awam.</a:t>
            </a:r>
          </a:p>
        </p:txBody>
      </p:sp>
      <p:sp>
        <p:nvSpPr>
          <p:cNvPr id="7" name="Flowchart: Terminator 6"/>
          <p:cNvSpPr/>
          <p:nvPr/>
        </p:nvSpPr>
        <p:spPr>
          <a:xfrm>
            <a:off x="914400" y="1447800"/>
            <a:ext cx="5486400" cy="7620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Aft>
                <a:spcPts val="150"/>
              </a:spcAft>
              <a:defRPr/>
            </a:pPr>
            <a:r>
              <a:rPr lang="ms-MY" sz="2400" dirty="0">
                <a:latin typeface="Arial" pitchFamily="34" charset="0"/>
                <a:cs typeface="Arial" pitchFamily="34" charset="0"/>
              </a:rPr>
              <a:t>Kelayakan Masuk Dan Latihan</a:t>
            </a:r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Slide Number Placeholder 16"/>
          <p:cNvSpPr txBox="1">
            <a:spLocks/>
          </p:cNvSpPr>
          <p:nvPr/>
        </p:nvSpPr>
        <p:spPr bwMode="auto">
          <a:xfrm>
            <a:off x="8686800" y="649287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FF7CF53-17B6-4087-A325-7534D4F254B5}" type="slidenum">
              <a:rPr lang="en-US" sz="1100"/>
              <a:pPr algn="r"/>
              <a:t>6</a:t>
            </a:fld>
            <a:endParaRPr lang="en-US" sz="1100"/>
          </a:p>
        </p:txBody>
      </p:sp>
      <p:sp>
        <p:nvSpPr>
          <p:cNvPr id="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324600"/>
            <a:ext cx="303213" cy="30480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8"/>
          <p:cNvSpPr txBox="1">
            <a:spLocks noChangeArrowheads="1"/>
          </p:cNvSpPr>
          <p:nvPr/>
        </p:nvSpPr>
        <p:spPr bwMode="auto">
          <a:xfrm>
            <a:off x="962025" y="1752600"/>
            <a:ext cx="7210425" cy="2492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ms-MY" sz="2400">
                <a:solidFill>
                  <a:schemeClr val="bg1"/>
                </a:solidFill>
              </a:rPr>
              <a:t>Relativiti - hubung kait munasabah dalam struktur gaji  antara gred jawatan lebih tinggi dengan gred jawatan lebih rendah.</a:t>
            </a:r>
          </a:p>
          <a:p>
            <a:pPr algn="just"/>
            <a:endParaRPr lang="ms-MY" sz="1200">
              <a:solidFill>
                <a:schemeClr val="bg1"/>
              </a:solidFill>
            </a:endParaRPr>
          </a:p>
          <a:p>
            <a:pPr algn="just"/>
            <a:r>
              <a:rPr lang="ms-MY" sz="2400">
                <a:solidFill>
                  <a:schemeClr val="bg1"/>
                </a:solidFill>
              </a:rPr>
              <a:t>Pariti - anggota perkhidmatan awam dalam kumpulan perkhidmatan setaraf sewajarnya menerima saraan yang setaraf. </a:t>
            </a:r>
          </a:p>
        </p:txBody>
      </p:sp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973138" y="4440238"/>
            <a:ext cx="7245350" cy="2308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ms-MY" sz="2400">
                <a:solidFill>
                  <a:schemeClr val="bg1"/>
                </a:solidFill>
              </a:rPr>
              <a:t>Kedudukan relativiti, sama ada di dalam skim perkhidmatan yang sama (</a:t>
            </a:r>
            <a:r>
              <a:rPr lang="ms-MY" sz="2400" i="1">
                <a:solidFill>
                  <a:schemeClr val="bg1"/>
                </a:solidFill>
              </a:rPr>
              <a:t>vertical relativity</a:t>
            </a:r>
            <a:r>
              <a:rPr lang="ms-MY" sz="2400">
                <a:solidFill>
                  <a:schemeClr val="bg1"/>
                </a:solidFill>
              </a:rPr>
              <a:t>) ataupun di antara gred dalam skim-skim perkhidmatan yang berlainan (</a:t>
            </a:r>
            <a:r>
              <a:rPr lang="ms-MY" sz="2400" i="1">
                <a:solidFill>
                  <a:schemeClr val="bg1"/>
                </a:solidFill>
              </a:rPr>
              <a:t>horizontal relativity</a:t>
            </a:r>
            <a:r>
              <a:rPr lang="ms-MY" sz="2400">
                <a:solidFill>
                  <a:schemeClr val="bg1"/>
                </a:solidFill>
              </a:rPr>
              <a:t>) hendaklah terhad kepada sesuatu kumpulan perkhidmatan sahaja.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914400" y="838200"/>
            <a:ext cx="3733800" cy="7620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Aft>
                <a:spcPts val="150"/>
              </a:spcAft>
              <a:defRPr/>
            </a:pPr>
            <a:r>
              <a:rPr lang="ms-MY" sz="2400" dirty="0">
                <a:latin typeface="Arial" pitchFamily="34" charset="0"/>
                <a:cs typeface="Arial" pitchFamily="34" charset="0"/>
              </a:rPr>
              <a:t>Relativiti Dan Pariti</a:t>
            </a:r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324600"/>
            <a:ext cx="303213" cy="30480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7"/>
          <p:cNvSpPr txBox="1">
            <a:spLocks noChangeArrowheads="1"/>
          </p:cNvSpPr>
          <p:nvPr/>
        </p:nvSpPr>
        <p:spPr bwMode="auto">
          <a:xfrm>
            <a:off x="911225" y="1905000"/>
            <a:ext cx="7265988" cy="15700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ms-MY" sz="2400">
                <a:solidFill>
                  <a:schemeClr val="bg1"/>
                </a:solidFill>
              </a:rPr>
              <a:t>Upahan yang mencukupi untuk menyara keperluan hidup asas (</a:t>
            </a:r>
            <a:r>
              <a:rPr lang="ms-MY" sz="2400" i="1">
                <a:solidFill>
                  <a:schemeClr val="bg1"/>
                </a:solidFill>
              </a:rPr>
              <a:t>living wage</a:t>
            </a:r>
            <a:r>
              <a:rPr lang="ms-MY" sz="2400">
                <a:solidFill>
                  <a:schemeClr val="bg1"/>
                </a:solidFill>
              </a:rPr>
              <a:t>) meliputi keperluan bagi makanan, pakaian dan perumahan.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908050" y="3657600"/>
            <a:ext cx="7334250" cy="2678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>
              <a:buClr>
                <a:srgbClr val="FFFF66"/>
              </a:buClr>
            </a:pPr>
            <a:r>
              <a:rPr lang="ms-MY" sz="2400">
                <a:solidFill>
                  <a:schemeClr val="bg1"/>
                </a:solidFill>
              </a:rPr>
              <a:t>Komponen berubah meliputi pemberian elaun/ insentif mengikut keperluan dan keadaan semasa.</a:t>
            </a:r>
          </a:p>
          <a:p>
            <a:pPr algn="just">
              <a:buClr>
                <a:srgbClr val="FFFF66"/>
              </a:buClr>
            </a:pPr>
            <a:endParaRPr lang="ms-MY" sz="2400">
              <a:solidFill>
                <a:schemeClr val="bg1"/>
              </a:solidFill>
            </a:endParaRPr>
          </a:p>
          <a:p>
            <a:pPr algn="just">
              <a:buClr>
                <a:srgbClr val="FFFF66"/>
              </a:buClr>
            </a:pPr>
            <a:r>
              <a:rPr lang="ms-MY" sz="2400">
                <a:solidFill>
                  <a:schemeClr val="bg1"/>
                </a:solidFill>
              </a:rPr>
              <a:t>Tiada elaun-elaun yang bersifat kekal (</a:t>
            </a:r>
            <a:r>
              <a:rPr lang="ms-MY" sz="2400" i="1">
                <a:solidFill>
                  <a:schemeClr val="bg1"/>
                </a:solidFill>
              </a:rPr>
              <a:t>permanent</a:t>
            </a:r>
            <a:r>
              <a:rPr lang="ms-MY" sz="2400">
                <a:solidFill>
                  <a:schemeClr val="bg1"/>
                </a:solidFill>
              </a:rPr>
              <a:t>), sejagat (</a:t>
            </a:r>
            <a:r>
              <a:rPr lang="ms-MY" sz="2400" i="1">
                <a:solidFill>
                  <a:schemeClr val="bg1"/>
                </a:solidFill>
              </a:rPr>
              <a:t>universal</a:t>
            </a:r>
            <a:r>
              <a:rPr lang="ms-MY" sz="2400">
                <a:solidFill>
                  <a:schemeClr val="bg1"/>
                </a:solidFill>
              </a:rPr>
              <a:t>) dan biasa (</a:t>
            </a:r>
            <a:r>
              <a:rPr lang="ms-MY" sz="2400" i="1">
                <a:solidFill>
                  <a:schemeClr val="bg1"/>
                </a:solidFill>
              </a:rPr>
              <a:t>regular</a:t>
            </a:r>
            <a:r>
              <a:rPr lang="ms-MY" sz="2400">
                <a:solidFill>
                  <a:schemeClr val="bg1"/>
                </a:solidFill>
              </a:rPr>
              <a:t>) patut dibayar kepada pegawai. </a:t>
            </a:r>
          </a:p>
        </p:txBody>
      </p:sp>
      <p:sp>
        <p:nvSpPr>
          <p:cNvPr id="9" name="Flowchart: Terminator 8"/>
          <p:cNvSpPr/>
          <p:nvPr/>
        </p:nvSpPr>
        <p:spPr>
          <a:xfrm>
            <a:off x="914400" y="838200"/>
            <a:ext cx="6858000" cy="8382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t">
              <a:spcAft>
                <a:spcPts val="150"/>
              </a:spcAft>
              <a:defRPr/>
            </a:pPr>
            <a:r>
              <a:rPr lang="ms-MY" sz="2400" dirty="0">
                <a:latin typeface="Arial" pitchFamily="34" charset="0"/>
                <a:cs typeface="Arial" pitchFamily="34" charset="0"/>
              </a:rPr>
              <a:t>Gaji Pokok Dengan Komponen Berubah</a:t>
            </a:r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324600"/>
            <a:ext cx="303213" cy="304800"/>
          </a:xfrm>
          <a:prstGeom prst="flowChartConnector">
            <a:avLst/>
          </a:prstGeom>
          <a:solidFill>
            <a:srgbClr val="C00000"/>
          </a:solidFill>
          <a:ln w="3175">
            <a:solidFill>
              <a:schemeClr val="bg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eaLnBrk="0" hangingPunct="0">
              <a:spcBef>
                <a:spcPct val="30000"/>
              </a:spcBef>
              <a:defRPr/>
            </a:pPr>
            <a:endParaRPr kumimoji="1" lang="en-US" sz="1200">
              <a:latin typeface="Times New Roman" pitchFamily="18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457200" y="914400"/>
            <a:ext cx="8458200" cy="502920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lowchart: Terminator 6"/>
          <p:cNvSpPr/>
          <p:nvPr/>
        </p:nvSpPr>
        <p:spPr>
          <a:xfrm>
            <a:off x="283534" y="533400"/>
            <a:ext cx="5334000" cy="609600"/>
          </a:xfrm>
          <a:prstGeom prst="flowChartTerminator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ms-MY" sz="2400" dirty="0">
                <a:latin typeface="Arial" pitchFamily="34" charset="0"/>
                <a:cs typeface="Arial" pitchFamily="34" charset="0"/>
              </a:rPr>
              <a:t>PEMBENTUKAN GAJI SEBARIS</a:t>
            </a:r>
            <a:endParaRPr lang="en-US" sz="2400" dirty="0"/>
          </a:p>
        </p:txBody>
      </p: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889034" y="3962400"/>
            <a:ext cx="77977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2288" indent="-290513" algn="just" defTabSz="711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kadar yang seragam bagi setiap gred yang setara dalam semua Klasifikasi Perkhidmatan.</a:t>
            </a:r>
          </a:p>
        </p:txBody>
      </p:sp>
      <p:sp>
        <p:nvSpPr>
          <p:cNvPr id="19" name="Rectangle 44"/>
          <p:cNvSpPr>
            <a:spLocks noChangeArrowheads="1"/>
          </p:cNvSpPr>
          <p:nvPr/>
        </p:nvSpPr>
        <p:spPr bwMode="auto">
          <a:xfrm>
            <a:off x="609600" y="14478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just" defTabSz="7112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Gaji minimum yang baru.</a:t>
            </a:r>
          </a:p>
        </p:txBody>
      </p:sp>
      <p:sp>
        <p:nvSpPr>
          <p:cNvPr id="22" name="Rectangle 44"/>
          <p:cNvSpPr>
            <a:spLocks noChangeArrowheads="1"/>
          </p:cNvSpPr>
          <p:nvPr/>
        </p:nvSpPr>
        <p:spPr bwMode="auto">
          <a:xfrm>
            <a:off x="609600" y="1981200"/>
            <a:ext cx="800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just" defTabSz="711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Penjajaran semula susunan keutamaan (</a:t>
            </a:r>
            <a:r>
              <a:rPr lang="ms-MY" sz="2000" i="1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ranking order) </a:t>
            </a: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perkhidmatan.</a:t>
            </a:r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609600" y="2813712"/>
            <a:ext cx="8001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 algn="just" defTabSz="711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Penjajaran semula kadar Kenaikan Gaji Tahunan </a:t>
            </a:r>
          </a:p>
          <a:p>
            <a:pPr marL="804863" indent="-300038" algn="just" defTabSz="711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Kadar KGT yang baru.</a:t>
            </a:r>
          </a:p>
          <a:p>
            <a:pPr marL="804863" indent="-300038" algn="just" defTabSz="71120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pola KGT yang menaik</a:t>
            </a:r>
          </a:p>
        </p:txBody>
      </p:sp>
      <p:sp>
        <p:nvSpPr>
          <p:cNvPr id="27" name="Flowchart: Connector 26">
            <a:hlinkClick r:id="rId3" action="ppaction://hlinksldjump" highlightClick="1"/>
          </p:cNvPr>
          <p:cNvSpPr/>
          <p:nvPr/>
        </p:nvSpPr>
        <p:spPr bwMode="auto">
          <a:xfrm>
            <a:off x="6934200" y="2895600"/>
            <a:ext cx="219555" cy="264101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31" name="Rectangle 44"/>
          <p:cNvSpPr>
            <a:spLocks noChangeArrowheads="1"/>
          </p:cNvSpPr>
          <p:nvPr/>
        </p:nvSpPr>
        <p:spPr bwMode="auto">
          <a:xfrm>
            <a:off x="618938" y="4762594"/>
            <a:ext cx="79916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7338" indent="-287338" algn="just" defTabSz="711200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ms-MY" sz="20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Tanggagaji – bilangan yang seragam bagi setiap gred yang setara dalam semua Klasifikasi Perkhidmatan.</a:t>
            </a:r>
          </a:p>
        </p:txBody>
      </p:sp>
      <p:sp>
        <p:nvSpPr>
          <p:cNvPr id="21" name="Flowchart: Connector 20">
            <a:hlinkClick r:id="rId4" action="ppaction://hlinksldjump" highlightClick="1"/>
          </p:cNvPr>
          <p:cNvSpPr/>
          <p:nvPr/>
        </p:nvSpPr>
        <p:spPr bwMode="auto">
          <a:xfrm>
            <a:off x="6705600" y="5105400"/>
            <a:ext cx="208922" cy="268588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8" name="Flowchart: Connector 27">
            <a:hlinkClick r:id="rId5" action="ppaction://hlinksldjump" highlightClick="1"/>
          </p:cNvPr>
          <p:cNvSpPr/>
          <p:nvPr/>
        </p:nvSpPr>
        <p:spPr bwMode="auto">
          <a:xfrm>
            <a:off x="4191000" y="1524000"/>
            <a:ext cx="219555" cy="264101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2" name="Flowchart: Connector 11">
            <a:hlinkClick r:id="rId3" action="ppaction://hlinksldjump" highlightClick="1"/>
          </p:cNvPr>
          <p:cNvSpPr/>
          <p:nvPr/>
        </p:nvSpPr>
        <p:spPr bwMode="auto">
          <a:xfrm>
            <a:off x="2819400" y="2362200"/>
            <a:ext cx="219555" cy="264101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40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9196</TotalTime>
  <Words>3292</Words>
  <Application>Microsoft Office PowerPoint</Application>
  <PresentationFormat>On-screen Show (4:3)</PresentationFormat>
  <Paragraphs>1695</Paragraphs>
  <Slides>33</Slides>
  <Notes>25</Notes>
  <HiddenSlides>13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JPA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Mypost</dc:creator>
  <cp:lastModifiedBy>Lifebook</cp:lastModifiedBy>
  <cp:revision>876</cp:revision>
  <dcterms:created xsi:type="dcterms:W3CDTF">2010-02-02T00:32:57Z</dcterms:created>
  <dcterms:modified xsi:type="dcterms:W3CDTF">2011-12-17T01:20:00Z</dcterms:modified>
</cp:coreProperties>
</file>