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62" r:id="rId1"/>
  </p:sldMasterIdLst>
  <p:notesMasterIdLst>
    <p:notesMasterId r:id="rId10"/>
  </p:notesMasterIdLst>
  <p:handoutMasterIdLst>
    <p:handoutMasterId r:id="rId11"/>
  </p:handoutMasterIdLst>
  <p:sldIdLst>
    <p:sldId id="1204" r:id="rId2"/>
    <p:sldId id="1198" r:id="rId3"/>
    <p:sldId id="1199" r:id="rId4"/>
    <p:sldId id="1202" r:id="rId5"/>
    <p:sldId id="1200" r:id="rId6"/>
    <p:sldId id="1203" r:id="rId7"/>
    <p:sldId id="1201" r:id="rId8"/>
    <p:sldId id="771" r:id="rId9"/>
  </p:sldIdLst>
  <p:sldSz cx="9144000" cy="6858000" type="screen4x3"/>
  <p:notesSz cx="69469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F4FA"/>
    <a:srgbClr val="FFFF66"/>
    <a:srgbClr val="FEE2F8"/>
    <a:srgbClr val="CC00FF"/>
    <a:srgbClr val="FF9900"/>
    <a:srgbClr val="A3E7F5"/>
    <a:srgbClr val="FFFFCC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437" autoAdjust="0"/>
    <p:restoredTop sz="96143" autoAdjust="0"/>
  </p:normalViewPr>
  <p:slideViewPr>
    <p:cSldViewPr>
      <p:cViewPr varScale="1">
        <p:scale>
          <a:sx n="70" d="100"/>
          <a:sy n="70" d="100"/>
        </p:scale>
        <p:origin x="-6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2134"/>
    </p:cViewPr>
  </p:sorterViewPr>
  <p:notesViewPr>
    <p:cSldViewPr>
      <p:cViewPr>
        <p:scale>
          <a:sx n="90" d="100"/>
          <a:sy n="90" d="100"/>
        </p:scale>
        <p:origin x="-1734" y="210"/>
      </p:cViewPr>
      <p:guideLst>
        <p:guide orient="horz" pos="2920"/>
        <p:guide pos="218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52" tIns="46527" rIns="93052" bIns="46527" numCol="1" anchor="t" anchorCtr="0" compatLnSpc="1">
            <a:prstTxWarp prst="textNoShape">
              <a:avLst/>
            </a:prstTxWarp>
          </a:bodyPr>
          <a:lstStyle>
            <a:lvl1pPr algn="l" defTabSz="931107" eaLnBrk="0" hangingPunct="0"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83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52" tIns="46527" rIns="93052" bIns="46527" numCol="1" anchor="t" anchorCtr="0" compatLnSpc="1">
            <a:prstTxWarp prst="textNoShape">
              <a:avLst/>
            </a:prstTxWarp>
          </a:bodyPr>
          <a:lstStyle>
            <a:lvl1pPr algn="r" defTabSz="931107" eaLnBrk="0" hangingPunct="0"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9D98D00-4259-4907-A17D-07692F915C3D}" type="datetimeFigureOut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52" tIns="46527" rIns="93052" bIns="46527" numCol="1" anchor="b" anchorCtr="0" compatLnSpc="1">
            <a:prstTxWarp prst="textNoShape">
              <a:avLst/>
            </a:prstTxWarp>
          </a:bodyPr>
          <a:lstStyle>
            <a:lvl1pPr algn="l" defTabSz="931107" eaLnBrk="0" hangingPunct="0"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05863"/>
            <a:ext cx="30083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52" tIns="46527" rIns="93052" bIns="46527" numCol="1" anchor="b" anchorCtr="0" compatLnSpc="1">
            <a:prstTxWarp prst="textNoShape">
              <a:avLst/>
            </a:prstTxWarp>
          </a:bodyPr>
          <a:lstStyle>
            <a:lvl1pPr algn="r" defTabSz="931107" eaLnBrk="0" hangingPunct="0"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933A0CE-2309-4A58-B23A-E2881238F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52" tIns="46527" rIns="93052" bIns="46527" numCol="1" anchor="t" anchorCtr="0" compatLnSpc="1">
            <a:prstTxWarp prst="textNoShape">
              <a:avLst/>
            </a:prstTxWarp>
          </a:bodyPr>
          <a:lstStyle>
            <a:lvl1pPr algn="l" defTabSz="931107" eaLnBrk="0" hangingPunct="0"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83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52" tIns="46527" rIns="93052" bIns="46527" numCol="1" anchor="t" anchorCtr="0" compatLnSpc="1">
            <a:prstTxWarp prst="textNoShape">
              <a:avLst/>
            </a:prstTxWarp>
          </a:bodyPr>
          <a:lstStyle>
            <a:lvl1pPr algn="r" defTabSz="931107" eaLnBrk="0" hangingPunct="0"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F0CD688-2E3C-4EA0-827D-957E8026881D}" type="datetimeFigureOut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57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6913" y="4403725"/>
            <a:ext cx="55530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52" tIns="46527" rIns="93052" bIns="465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52" tIns="46527" rIns="93052" bIns="46527" numCol="1" anchor="b" anchorCtr="0" compatLnSpc="1">
            <a:prstTxWarp prst="textNoShape">
              <a:avLst/>
            </a:prstTxWarp>
          </a:bodyPr>
          <a:lstStyle>
            <a:lvl1pPr algn="l" defTabSz="931107" eaLnBrk="0" hangingPunct="0"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05863"/>
            <a:ext cx="30083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52" tIns="46527" rIns="93052" bIns="46527" numCol="1" anchor="b" anchorCtr="0" compatLnSpc="1">
            <a:prstTxWarp prst="textNoShape">
              <a:avLst/>
            </a:prstTxWarp>
          </a:bodyPr>
          <a:lstStyle>
            <a:lvl1pPr algn="r" defTabSz="931107" eaLnBrk="0" hangingPunct="0">
              <a:defRPr sz="120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4C8CC7A-3BDE-4885-858E-1825B070D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7A556-BE8D-44B0-A4D0-8F15230B451D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22BDA-2E7F-4321-A1B0-E6E1341A4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6"/>
            <a:ext cx="8229600" cy="43894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11CB8-A3B6-4347-8C16-AECF23C4E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2133600" cy="320675"/>
          </a:xfrm>
          <a:prstGeom prst="rect">
            <a:avLst/>
          </a:prstGeom>
        </p:spPr>
        <p:txBody>
          <a:bodyPr/>
          <a:lstStyle>
            <a:lvl1pPr algn="l">
              <a:defRPr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20675"/>
          </a:xfrm>
          <a:prstGeom prst="rect">
            <a:avLst/>
          </a:prstGeom>
        </p:spPr>
        <p:txBody>
          <a:bodyPr/>
          <a:lstStyle>
            <a:lvl1pPr algn="l">
              <a:defRPr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 bwMode="auto">
          <a:xfrm>
            <a:off x="8401050" y="6565900"/>
            <a:ext cx="1047750" cy="4953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2788FF8-92FC-4D4E-925B-B9F28F2E7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9" r:id="rId1"/>
    <p:sldLayoutId id="2147484290" r:id="rId2"/>
    <p:sldLayoutId id="2147484291" r:id="rId3"/>
    <p:sldLayoutId id="2147484292" r:id="rId4"/>
  </p:sldLayoutIdLst>
  <p:transition spd="med">
    <p:wipe dir="r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bg1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bg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bg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bg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bg1"/>
          </a:solidFill>
          <a:latin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kumimoji="1" sz="2400" b="1">
          <a:solidFill>
            <a:schemeClr val="bg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Monotype Sorts"/>
        <a:buChar char="y"/>
        <a:defRPr kumimoji="1" sz="2400" b="1">
          <a:solidFill>
            <a:schemeClr val="bg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Monotype Sorts"/>
        <a:buChar char="x"/>
        <a:defRPr kumimoji="1" sz="2400" b="1">
          <a:solidFill>
            <a:schemeClr val="bg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kumimoji="1" sz="2400" b="1">
          <a:solidFill>
            <a:schemeClr val="bg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kumimoji="1" sz="2400" b="1">
          <a:solidFill>
            <a:schemeClr val="bg1"/>
          </a:solidFill>
          <a:latin typeface="Arial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kumimoji="1" sz="2400" b="1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kumimoji="1" sz="2400" b="1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kumimoji="1" sz="2400" b="1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kumimoji="1" sz="24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3.xml"/><Relationship Id="rId4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1"/>
          <p:cNvGrpSpPr>
            <a:grpSpLocks/>
          </p:cNvGrpSpPr>
          <p:nvPr/>
        </p:nvGrpSpPr>
        <p:grpSpPr bwMode="auto">
          <a:xfrm>
            <a:off x="2971800" y="1752600"/>
            <a:ext cx="2971800" cy="2819400"/>
            <a:chOff x="2514600" y="1600200"/>
            <a:chExt cx="2971800" cy="2819400"/>
          </a:xfrm>
        </p:grpSpPr>
        <p:sp>
          <p:nvSpPr>
            <p:cNvPr id="6" name=" 3"/>
            <p:cNvSpPr/>
            <p:nvPr/>
          </p:nvSpPr>
          <p:spPr>
            <a:xfrm>
              <a:off x="2514600" y="1600200"/>
              <a:ext cx="2971800" cy="2819400"/>
            </a:xfrm>
            <a:prstGeom prst="gear9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Broadway" pitchFamily="82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Broadway" pitchFamily="82" charset="0"/>
                </a:rPr>
                <a:t>PERSARAAN &amp;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Broadway" pitchFamily="82" charset="0"/>
                </a:rPr>
                <a:t>FAEDAH PERSARAAN</a:t>
              </a:r>
            </a:p>
          </p:txBody>
        </p:sp>
        <p:sp>
          <p:nvSpPr>
            <p:cNvPr id="7" name=" 4"/>
            <p:cNvSpPr/>
            <p:nvPr/>
          </p:nvSpPr>
          <p:spPr>
            <a:xfrm>
              <a:off x="2576105" y="2517280"/>
              <a:ext cx="1995895" cy="1064120"/>
            </a:xfrm>
            <a:prstGeom prst="rect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3340" tIns="53340" rIns="53340" bIns="53340" spcCol="1270" anchor="ctr"/>
            <a:lstStyle/>
            <a:p>
              <a:pPr algn="ctr" defTabSz="18669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4200"/>
            </a:p>
          </p:txBody>
        </p:sp>
      </p:grpSp>
      <p:cxnSp>
        <p:nvCxnSpPr>
          <p:cNvPr id="14" name="Elbow Connector 13"/>
          <p:cNvCxnSpPr/>
          <p:nvPr/>
        </p:nvCxnSpPr>
        <p:spPr>
          <a:xfrm rot="10800000" flipV="1">
            <a:off x="5562600" y="1371600"/>
            <a:ext cx="2667000" cy="990600"/>
          </a:xfrm>
          <a:prstGeom prst="bentConnector3">
            <a:avLst>
              <a:gd name="adj1" fmla="val 8609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4" name="TextBox 20"/>
          <p:cNvSpPr txBox="1">
            <a:spLocks noChangeArrowheads="1"/>
          </p:cNvSpPr>
          <p:nvPr/>
        </p:nvSpPr>
        <p:spPr bwMode="auto">
          <a:xfrm>
            <a:off x="6019800" y="1447800"/>
            <a:ext cx="2667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 err="1">
                <a:latin typeface="+mj-lt"/>
              </a:rPr>
              <a:t>Pengiraan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faedah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Persaraan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seolah-olah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berkhidmat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sehingga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mencapai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umur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persaraan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paksa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bagi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persaraan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atas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kehendak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Kerajaan</a:t>
            </a:r>
            <a:r>
              <a:rPr lang="en-US" sz="1400" b="1" dirty="0">
                <a:latin typeface="+mj-lt"/>
              </a:rPr>
              <a:t>/ </a:t>
            </a:r>
            <a:r>
              <a:rPr lang="en-US" sz="1400" b="1" dirty="0" err="1">
                <a:latin typeface="+mj-lt"/>
              </a:rPr>
              <a:t>Menteri</a:t>
            </a:r>
            <a:r>
              <a:rPr lang="en-US" sz="1400" b="1" dirty="0">
                <a:latin typeface="+mj-lt"/>
              </a:rPr>
              <a:t> </a:t>
            </a:r>
          </a:p>
        </p:txBody>
      </p:sp>
      <p:cxnSp>
        <p:nvCxnSpPr>
          <p:cNvPr id="22" name="Elbow Connector 21"/>
          <p:cNvCxnSpPr/>
          <p:nvPr/>
        </p:nvCxnSpPr>
        <p:spPr>
          <a:xfrm rot="10800000">
            <a:off x="5715000" y="3581400"/>
            <a:ext cx="2590800" cy="762000"/>
          </a:xfrm>
          <a:prstGeom prst="bentConnector3">
            <a:avLst>
              <a:gd name="adj1" fmla="val 9288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4" name="TextBox 22"/>
          <p:cNvSpPr txBox="1">
            <a:spLocks noChangeArrowheads="1"/>
          </p:cNvSpPr>
          <p:nvPr/>
        </p:nvSpPr>
        <p:spPr bwMode="auto">
          <a:xfrm>
            <a:off x="5791200" y="4419600"/>
            <a:ext cx="2667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 err="1">
                <a:latin typeface="+mj-lt"/>
              </a:rPr>
              <a:t>Bagi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lantikan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pada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atau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selepas</a:t>
            </a:r>
            <a:r>
              <a:rPr lang="en-US" sz="1400" b="1" dirty="0">
                <a:latin typeface="+mj-lt"/>
              </a:rPr>
              <a:t> 12 April 1991, </a:t>
            </a:r>
            <a:r>
              <a:rPr lang="en-US" sz="1400" b="1" dirty="0" err="1">
                <a:latin typeface="+mj-lt"/>
              </a:rPr>
              <a:t>pencen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akan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mula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dibayar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apabila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mencapai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umur</a:t>
            </a:r>
            <a:r>
              <a:rPr lang="en-US" sz="1400" b="1" dirty="0">
                <a:latin typeface="+mj-lt"/>
              </a:rPr>
              <a:t> 55 </a:t>
            </a:r>
            <a:r>
              <a:rPr lang="en-US" sz="1400" b="1" dirty="0" err="1">
                <a:latin typeface="+mj-lt"/>
              </a:rPr>
              <a:t>tahun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bagi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kes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persaraan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pilihan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sendiri</a:t>
            </a:r>
            <a:r>
              <a:rPr lang="en-US" sz="1400" b="1" dirty="0">
                <a:latin typeface="+mj-lt"/>
              </a:rPr>
              <a:t>.</a:t>
            </a:r>
          </a:p>
        </p:txBody>
      </p:sp>
      <p:cxnSp>
        <p:nvCxnSpPr>
          <p:cNvPr id="26" name="Elbow Connector 25"/>
          <p:cNvCxnSpPr/>
          <p:nvPr/>
        </p:nvCxnSpPr>
        <p:spPr>
          <a:xfrm>
            <a:off x="457200" y="1219200"/>
            <a:ext cx="2971800" cy="1219200"/>
          </a:xfrm>
          <a:prstGeom prst="bentConnector3">
            <a:avLst>
              <a:gd name="adj1" fmla="val 9404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81000" y="1219200"/>
            <a:ext cx="2743200" cy="2246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err="1">
                <a:latin typeface="+mn-lt"/>
                <a:cs typeface="+mn-cs"/>
              </a:rPr>
              <a:t>Bagi</a:t>
            </a:r>
            <a:r>
              <a:rPr lang="en-US" sz="1400" b="1" dirty="0">
                <a:latin typeface="+mn-lt"/>
                <a:cs typeface="+mn-cs"/>
              </a:rPr>
              <a:t> </a:t>
            </a:r>
            <a:r>
              <a:rPr lang="en-US" sz="1400" b="1" dirty="0" err="1">
                <a:latin typeface="+mn-lt"/>
                <a:cs typeface="+mn-cs"/>
              </a:rPr>
              <a:t>pegawai</a:t>
            </a:r>
            <a:r>
              <a:rPr lang="en-US" sz="1400" b="1" dirty="0">
                <a:latin typeface="+mn-lt"/>
                <a:cs typeface="+mn-cs"/>
              </a:rPr>
              <a:t> yang </a:t>
            </a:r>
            <a:r>
              <a:rPr lang="en-US" sz="1400" b="1" dirty="0" err="1">
                <a:latin typeface="+mn-lt"/>
                <a:cs typeface="+mn-cs"/>
              </a:rPr>
              <a:t>masih</a:t>
            </a:r>
            <a:r>
              <a:rPr lang="en-US" sz="1400" b="1" dirty="0">
                <a:latin typeface="+mn-lt"/>
                <a:cs typeface="+mn-cs"/>
              </a:rPr>
              <a:t> </a:t>
            </a:r>
            <a:r>
              <a:rPr lang="en-US" sz="1400" b="1" dirty="0" err="1">
                <a:latin typeface="+mn-lt"/>
                <a:cs typeface="+mn-cs"/>
              </a:rPr>
              <a:t>dalam</a:t>
            </a:r>
            <a:r>
              <a:rPr lang="en-US" sz="1400" b="1" dirty="0">
                <a:latin typeface="+mn-lt"/>
                <a:cs typeface="+mn-cs"/>
              </a:rPr>
              <a:t> </a:t>
            </a:r>
            <a:r>
              <a:rPr lang="en-US" sz="1400" b="1" dirty="0" err="1">
                <a:latin typeface="+mn-lt"/>
                <a:cs typeface="+mn-cs"/>
              </a:rPr>
              <a:t>perkhidmatan</a:t>
            </a:r>
            <a:r>
              <a:rPr lang="en-US" sz="1400" b="1" dirty="0">
                <a:latin typeface="+mn-lt"/>
                <a:cs typeface="+mn-cs"/>
              </a:rPr>
              <a:t> </a:t>
            </a:r>
            <a:r>
              <a:rPr lang="en-US" sz="1400" b="1" dirty="0" err="1">
                <a:latin typeface="+mn-lt"/>
                <a:cs typeface="+mn-cs"/>
              </a:rPr>
              <a:t>pada</a:t>
            </a:r>
            <a:r>
              <a:rPr lang="en-US" sz="1400" b="1" dirty="0">
                <a:latin typeface="+mn-lt"/>
                <a:cs typeface="+mn-cs"/>
              </a:rPr>
              <a:t> 1 </a:t>
            </a:r>
            <a:r>
              <a:rPr lang="en-US" sz="1400" b="1" dirty="0" err="1">
                <a:latin typeface="+mn-lt"/>
                <a:cs typeface="+mn-cs"/>
              </a:rPr>
              <a:t>Januari</a:t>
            </a:r>
            <a:r>
              <a:rPr lang="en-US" sz="1400" b="1" dirty="0">
                <a:latin typeface="+mn-lt"/>
                <a:cs typeface="+mn-cs"/>
              </a:rPr>
              <a:t> 2012 </a:t>
            </a:r>
            <a:r>
              <a:rPr lang="en-US" sz="1400" b="1" dirty="0" err="1">
                <a:latin typeface="+mn-lt"/>
                <a:cs typeface="+mn-cs"/>
              </a:rPr>
              <a:t>boleh</a:t>
            </a:r>
            <a:r>
              <a:rPr lang="en-US" sz="1400" b="1" dirty="0">
                <a:latin typeface="+mn-lt"/>
                <a:cs typeface="+mn-cs"/>
              </a:rPr>
              <a:t> </a:t>
            </a:r>
            <a:r>
              <a:rPr lang="en-US" sz="1400" b="1" dirty="0" err="1">
                <a:latin typeface="+mn-lt"/>
                <a:cs typeface="+mn-cs"/>
              </a:rPr>
              <a:t>memilih</a:t>
            </a:r>
            <a:r>
              <a:rPr lang="en-US" sz="1400" b="1" dirty="0">
                <a:latin typeface="+mn-lt"/>
                <a:cs typeface="+mn-cs"/>
              </a:rPr>
              <a:t> </a:t>
            </a:r>
            <a:r>
              <a:rPr lang="en-US" sz="1400" b="1" dirty="0" err="1">
                <a:latin typeface="+mn-lt"/>
                <a:cs typeface="+mn-cs"/>
              </a:rPr>
              <a:t>opsyen</a:t>
            </a:r>
            <a:r>
              <a:rPr lang="en-US" sz="1400" b="1" dirty="0">
                <a:latin typeface="+mn-lt"/>
                <a:cs typeface="+mn-cs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latin typeface="+mn-lt"/>
              <a:cs typeface="+mn-cs"/>
            </a:endParaRPr>
          </a:p>
          <a:p>
            <a:pPr marL="346075" indent="-346075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400" b="1" dirty="0">
                <a:latin typeface="+mn-lt"/>
                <a:cs typeface="+mn-cs"/>
              </a:rPr>
              <a:t>55 </a:t>
            </a:r>
            <a:r>
              <a:rPr lang="en-US" sz="1400" b="1" dirty="0" err="1">
                <a:latin typeface="+mn-lt"/>
                <a:cs typeface="+mn-cs"/>
              </a:rPr>
              <a:t>tahun</a:t>
            </a:r>
            <a:r>
              <a:rPr lang="en-US" sz="1400" b="1" dirty="0">
                <a:latin typeface="+mn-lt"/>
                <a:cs typeface="+mn-cs"/>
              </a:rPr>
              <a:t> </a:t>
            </a:r>
            <a:r>
              <a:rPr lang="en-US" sz="1400" b="1" dirty="0" err="1">
                <a:latin typeface="+mn-lt"/>
                <a:cs typeface="+mn-cs"/>
              </a:rPr>
              <a:t>ke</a:t>
            </a:r>
            <a:r>
              <a:rPr lang="en-US" sz="1400" b="1" dirty="0">
                <a:latin typeface="+mn-lt"/>
                <a:cs typeface="+mn-cs"/>
              </a:rPr>
              <a:t> 60 </a:t>
            </a:r>
            <a:r>
              <a:rPr lang="en-US" sz="1400" b="1" dirty="0" err="1">
                <a:latin typeface="+mn-lt"/>
                <a:cs typeface="+mn-cs"/>
              </a:rPr>
              <a:t>tahun</a:t>
            </a:r>
            <a:r>
              <a:rPr lang="en-US" sz="1400" b="1" dirty="0">
                <a:latin typeface="+mn-lt"/>
                <a:cs typeface="+mn-cs"/>
              </a:rPr>
              <a:t> </a:t>
            </a:r>
            <a:r>
              <a:rPr lang="en-US" sz="1400" b="1" dirty="0" err="1">
                <a:latin typeface="+mn-lt"/>
                <a:cs typeface="+mn-cs"/>
              </a:rPr>
              <a:t>atau</a:t>
            </a:r>
            <a:endParaRPr lang="en-US" sz="1400" b="1" dirty="0">
              <a:latin typeface="+mn-lt"/>
              <a:cs typeface="+mn-cs"/>
            </a:endParaRPr>
          </a:p>
          <a:p>
            <a:pPr marL="346075" indent="-346075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400" b="1" dirty="0">
                <a:latin typeface="+mn-lt"/>
                <a:cs typeface="+mn-cs"/>
              </a:rPr>
              <a:t>56 </a:t>
            </a:r>
            <a:r>
              <a:rPr lang="en-US" sz="1400" b="1" dirty="0" err="1">
                <a:latin typeface="+mn-lt"/>
                <a:cs typeface="+mn-cs"/>
              </a:rPr>
              <a:t>tahun</a:t>
            </a:r>
            <a:r>
              <a:rPr lang="en-US" sz="1400" b="1" dirty="0">
                <a:latin typeface="+mn-lt"/>
                <a:cs typeface="+mn-cs"/>
              </a:rPr>
              <a:t> </a:t>
            </a:r>
            <a:r>
              <a:rPr lang="en-US" sz="1400" b="1" dirty="0" err="1">
                <a:latin typeface="+mn-lt"/>
                <a:cs typeface="+mn-cs"/>
              </a:rPr>
              <a:t>ke</a:t>
            </a:r>
            <a:r>
              <a:rPr lang="en-US" sz="1400" b="1" dirty="0">
                <a:latin typeface="+mn-lt"/>
                <a:cs typeface="+mn-cs"/>
              </a:rPr>
              <a:t> 60 </a:t>
            </a:r>
            <a:r>
              <a:rPr lang="en-US" sz="1400" b="1" dirty="0" err="1">
                <a:latin typeface="+mn-lt"/>
                <a:cs typeface="+mn-cs"/>
              </a:rPr>
              <a:t>tahun</a:t>
            </a:r>
            <a:r>
              <a:rPr lang="en-US" sz="1400" b="1" dirty="0">
                <a:latin typeface="+mn-lt"/>
                <a:cs typeface="+mn-cs"/>
              </a:rPr>
              <a:t> </a:t>
            </a:r>
            <a:r>
              <a:rPr lang="en-US" sz="1400" b="1" dirty="0" err="1">
                <a:latin typeface="+mn-lt"/>
                <a:cs typeface="+mn-cs"/>
              </a:rPr>
              <a:t>atau</a:t>
            </a:r>
            <a:endParaRPr lang="en-US" sz="1400" b="1" dirty="0">
              <a:latin typeface="+mn-lt"/>
              <a:cs typeface="+mn-cs"/>
            </a:endParaRPr>
          </a:p>
          <a:p>
            <a:pPr marL="346075" indent="-346075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400" b="1" dirty="0">
                <a:latin typeface="+mn-lt"/>
                <a:cs typeface="+mn-cs"/>
              </a:rPr>
              <a:t>58 </a:t>
            </a:r>
            <a:r>
              <a:rPr lang="en-US" sz="1400" b="1" dirty="0" err="1">
                <a:latin typeface="+mn-lt"/>
                <a:cs typeface="+mn-cs"/>
              </a:rPr>
              <a:t>tahun</a:t>
            </a:r>
            <a:r>
              <a:rPr lang="en-US" sz="1400" b="1" dirty="0">
                <a:latin typeface="+mn-lt"/>
                <a:cs typeface="+mn-cs"/>
              </a:rPr>
              <a:t> </a:t>
            </a:r>
            <a:r>
              <a:rPr lang="en-US" sz="1400" b="1" dirty="0" err="1">
                <a:latin typeface="+mn-lt"/>
                <a:cs typeface="+mn-cs"/>
              </a:rPr>
              <a:t>ke</a:t>
            </a:r>
            <a:r>
              <a:rPr lang="en-US" sz="1400" b="1" dirty="0">
                <a:latin typeface="+mn-lt"/>
                <a:cs typeface="+mn-cs"/>
              </a:rPr>
              <a:t> 60 </a:t>
            </a:r>
            <a:r>
              <a:rPr lang="en-US" sz="1400" b="1" dirty="0" err="1">
                <a:latin typeface="+mn-lt"/>
                <a:cs typeface="+mn-cs"/>
              </a:rPr>
              <a:t>tahun</a:t>
            </a:r>
            <a:r>
              <a:rPr lang="en-US" sz="1400" b="1" dirty="0">
                <a:latin typeface="+mn-lt"/>
                <a:cs typeface="+mn-cs"/>
              </a:rPr>
              <a:t> </a:t>
            </a:r>
            <a:r>
              <a:rPr lang="en-US" sz="1400" b="1" dirty="0" err="1">
                <a:latin typeface="+mn-lt"/>
                <a:cs typeface="+mn-cs"/>
              </a:rPr>
              <a:t>atau</a:t>
            </a:r>
            <a:endParaRPr lang="en-US" sz="1400" b="1" dirty="0">
              <a:latin typeface="+mn-lt"/>
              <a:cs typeface="+mn-cs"/>
            </a:endParaRPr>
          </a:p>
          <a:p>
            <a:pPr marL="346075" indent="-346075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1400" b="1" dirty="0" err="1">
                <a:latin typeface="+mn-lt"/>
                <a:cs typeface="+mn-cs"/>
              </a:rPr>
              <a:t>Kekal</a:t>
            </a:r>
            <a:r>
              <a:rPr lang="en-US" sz="1400" b="1" dirty="0">
                <a:latin typeface="+mn-lt"/>
                <a:cs typeface="+mn-cs"/>
              </a:rPr>
              <a:t> </a:t>
            </a:r>
            <a:r>
              <a:rPr lang="en-US" sz="1400" b="1" dirty="0" err="1">
                <a:latin typeface="+mn-lt"/>
                <a:cs typeface="+mn-cs"/>
              </a:rPr>
              <a:t>umur</a:t>
            </a:r>
            <a:r>
              <a:rPr lang="en-US" sz="1400" b="1" dirty="0">
                <a:latin typeface="+mn-lt"/>
                <a:cs typeface="+mn-cs"/>
              </a:rPr>
              <a:t> </a:t>
            </a:r>
            <a:r>
              <a:rPr lang="en-US" sz="1400" b="1" dirty="0" err="1">
                <a:latin typeface="+mn-lt"/>
                <a:cs typeface="+mn-cs"/>
              </a:rPr>
              <a:t>persaraan</a:t>
            </a:r>
            <a:r>
              <a:rPr lang="en-US" sz="1400" b="1" dirty="0">
                <a:latin typeface="+mn-lt"/>
                <a:cs typeface="+mn-cs"/>
              </a:rPr>
              <a:t> </a:t>
            </a:r>
            <a:r>
              <a:rPr lang="en-US" sz="1400" b="1" dirty="0" err="1">
                <a:latin typeface="+mn-lt"/>
                <a:cs typeface="+mn-cs"/>
              </a:rPr>
              <a:t>paksa</a:t>
            </a:r>
            <a:r>
              <a:rPr lang="en-US" sz="1400" b="1" dirty="0">
                <a:latin typeface="+mn-lt"/>
                <a:cs typeface="+mn-cs"/>
              </a:rPr>
              <a:t> 55/56/58</a:t>
            </a:r>
          </a:p>
        </p:txBody>
      </p:sp>
      <p:cxnSp>
        <p:nvCxnSpPr>
          <p:cNvPr id="44" name="Elbow Connector 43"/>
          <p:cNvCxnSpPr/>
          <p:nvPr/>
        </p:nvCxnSpPr>
        <p:spPr>
          <a:xfrm flipV="1">
            <a:off x="609600" y="3505200"/>
            <a:ext cx="2514600" cy="381000"/>
          </a:xfrm>
          <a:prstGeom prst="bentConnector3">
            <a:avLst>
              <a:gd name="adj1" fmla="val 7228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0" name="TextBox 44"/>
          <p:cNvSpPr txBox="1">
            <a:spLocks noChangeArrowheads="1"/>
          </p:cNvSpPr>
          <p:nvPr/>
        </p:nvSpPr>
        <p:spPr bwMode="auto">
          <a:xfrm>
            <a:off x="304800" y="3962400"/>
            <a:ext cx="33528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6075" indent="-346075">
              <a:buFontTx/>
              <a:buAutoNum type="arabicPeriod"/>
              <a:defRPr/>
            </a:pPr>
            <a:r>
              <a:rPr lang="en-US" sz="1400" b="1" dirty="0" err="1">
                <a:latin typeface="+mj-lt"/>
              </a:rPr>
              <a:t>Menggalakkan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penjawat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awam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cemerlang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kembali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dalam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perkhidmatan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awam</a:t>
            </a:r>
            <a:endParaRPr lang="en-US" sz="1400" b="1" dirty="0">
              <a:latin typeface="+mj-lt"/>
            </a:endParaRPr>
          </a:p>
          <a:p>
            <a:pPr marL="346075" indent="-346075">
              <a:defRPr/>
            </a:pPr>
            <a:endParaRPr lang="en-US" sz="1400" b="1" dirty="0">
              <a:latin typeface="+mj-lt"/>
            </a:endParaRPr>
          </a:p>
          <a:p>
            <a:pPr marL="346075" indent="-346075">
              <a:defRPr/>
            </a:pPr>
            <a:r>
              <a:rPr lang="en-US" sz="1400" b="1" dirty="0">
                <a:latin typeface="+mj-lt"/>
              </a:rPr>
              <a:t>2.	</a:t>
            </a:r>
            <a:r>
              <a:rPr lang="en-US" sz="1400" b="1" dirty="0" err="1">
                <a:latin typeface="+mj-lt"/>
              </a:rPr>
              <a:t>Menghargai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nilai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sesuatu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tempoh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perkhidmatan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awam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pegawai</a:t>
            </a:r>
            <a:endParaRPr lang="en-US" sz="1400" b="1" dirty="0">
              <a:latin typeface="+mj-lt"/>
            </a:endParaRPr>
          </a:p>
          <a:p>
            <a:pPr marL="346075" indent="-346075">
              <a:defRPr/>
            </a:pPr>
            <a:endParaRPr lang="en-US" sz="1400" b="1" dirty="0">
              <a:latin typeface="+mj-lt"/>
            </a:endParaRPr>
          </a:p>
          <a:p>
            <a:pPr marL="346075" indent="-346075">
              <a:defRPr/>
            </a:pPr>
            <a:r>
              <a:rPr lang="en-US" sz="1400" b="1" dirty="0">
                <a:latin typeface="+mj-lt"/>
              </a:rPr>
              <a:t>3.	</a:t>
            </a:r>
            <a:r>
              <a:rPr lang="en-US" sz="1400" b="1" dirty="0" err="1">
                <a:latin typeface="+mj-lt"/>
              </a:rPr>
              <a:t>Tempoh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terputus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kerana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tiada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pelepasan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dengan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izin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atau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diselangi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dengan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selain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dari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sektor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awam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boleh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>
                <a:latin typeface="+mj-lt"/>
              </a:rPr>
              <a:t>dicantumkan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dengan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sektor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err="1">
                <a:latin typeface="+mj-lt"/>
              </a:rPr>
              <a:t>awam</a:t>
            </a:r>
            <a:endParaRPr lang="en-US" sz="1400" b="1" dirty="0">
              <a:latin typeface="+mj-lt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04800" y="457200"/>
            <a:ext cx="2971800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  <a:hlinkClick r:id="rId2" action="ppaction://hlinksldjump"/>
              </a:rPr>
              <a:t>Umur</a:t>
            </a:r>
            <a:r>
              <a:rPr lang="en-US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  <a:hlinkClick r:id="rId2" action="ppaction://hlinksldjump"/>
              </a:rPr>
              <a:t> </a:t>
            </a:r>
            <a:r>
              <a:rPr lang="en-US" sz="2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  <a:hlinkClick r:id="rId2" action="ppaction://hlinksldjump"/>
              </a:rPr>
              <a:t>Persaraan</a:t>
            </a:r>
            <a:r>
              <a:rPr lang="en-US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  <a:hlinkClick r:id="rId2" action="ppaction://hlinksldjump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  <a:hlinkClick r:id="rId2" action="ppaction://hlinksldjump"/>
              </a:rPr>
              <a:t>Paksa</a:t>
            </a:r>
            <a:r>
              <a:rPr lang="en-US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  <a:hlinkClick r:id="rId2" action="ppaction://hlinksldjump"/>
              </a:rPr>
              <a:t> 60 </a:t>
            </a:r>
            <a:r>
              <a:rPr lang="en-US" sz="2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  <a:hlinkClick r:id="rId2" action="ppaction://hlinksldjump"/>
              </a:rPr>
              <a:t>Tahun</a:t>
            </a: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638800" y="685800"/>
            <a:ext cx="3411640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  <a:hlinkClick r:id="rId3" action="ppaction://hlinksldjump"/>
              </a:rPr>
              <a:t>Persaraan</a:t>
            </a:r>
            <a:r>
              <a:rPr lang="en-US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  <a:hlinkClick r:id="rId3" action="ppaction://hlinksldjump"/>
              </a:rPr>
              <a:t> </a:t>
            </a:r>
            <a:r>
              <a:rPr lang="en-US" sz="2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  <a:hlinkClick r:id="rId3" action="ppaction://hlinksldjump"/>
              </a:rPr>
              <a:t>Atas</a:t>
            </a:r>
            <a:r>
              <a:rPr lang="en-US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  <a:hlinkClick r:id="rId3" action="ppaction://hlinksldjump"/>
              </a:rPr>
              <a:t> </a:t>
            </a:r>
            <a:r>
              <a:rPr lang="en-US" sz="2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  <a:hlinkClick r:id="rId3" action="ppaction://hlinksldjump"/>
              </a:rPr>
              <a:t>Kehendak</a:t>
            </a:r>
            <a:r>
              <a:rPr lang="en-US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  <a:hlinkClick r:id="rId3" action="ppaction://hlinksldjump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  <a:hlinkClick r:id="rId3" action="ppaction://hlinksldjump"/>
              </a:rPr>
              <a:t>Kerajaan</a:t>
            </a:r>
            <a:r>
              <a:rPr lang="en-US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  <a:hlinkClick r:id="rId3" action="ppaction://hlinksldjump"/>
              </a:rPr>
              <a:t>/ </a:t>
            </a:r>
            <a:r>
              <a:rPr lang="en-US" sz="2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  <a:hlinkClick r:id="rId3" action="ppaction://hlinksldjump"/>
              </a:rPr>
              <a:t>Menteri</a:t>
            </a: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33400" y="3505200"/>
            <a:ext cx="1938351" cy="4001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  <a:hlinkClick r:id="rId4" action="ppaction://hlinksldjump"/>
              </a:rPr>
              <a:t>Kebolehalihan</a:t>
            </a: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943600" y="3352800"/>
            <a:ext cx="2765502" cy="101566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  <a:hlinkClick r:id="rId5" action="ppaction://hlinksldjump"/>
              </a:rPr>
              <a:t>Pembayaran</a:t>
            </a:r>
            <a:r>
              <a:rPr lang="en-US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  <a:hlinkClick r:id="rId5" action="ppaction://hlinksldjump"/>
              </a:rPr>
              <a:t> </a:t>
            </a:r>
            <a:r>
              <a:rPr lang="en-US" sz="2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  <a:hlinkClick r:id="rId5" action="ppaction://hlinksldjump"/>
              </a:rPr>
              <a:t>Pencen</a:t>
            </a:r>
            <a:r>
              <a:rPr lang="en-US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  <a:hlinkClick r:id="rId5" action="ppaction://hlinksldjump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  <a:hlinkClick r:id="rId5" action="ppaction://hlinksldjump"/>
              </a:rPr>
              <a:t>Bagi</a:t>
            </a:r>
            <a:r>
              <a:rPr lang="en-US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  <a:hlinkClick r:id="rId5" action="ppaction://hlinksldjump"/>
              </a:rPr>
              <a:t> </a:t>
            </a:r>
            <a:r>
              <a:rPr lang="en-US" sz="2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  <a:hlinkClick r:id="rId5" action="ppaction://hlinksldjump"/>
              </a:rPr>
              <a:t>Pesara</a:t>
            </a:r>
            <a:r>
              <a:rPr lang="en-US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  <a:hlinkClick r:id="rId5" action="ppaction://hlinksldjump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  <a:hlinkClick r:id="rId5" action="ppaction://hlinksldjump"/>
              </a:rPr>
              <a:t>Pilihan</a:t>
            </a:r>
            <a:r>
              <a:rPr lang="en-US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  <a:hlinkClick r:id="rId5" action="ppaction://hlinksldjump"/>
              </a:rPr>
              <a:t> </a:t>
            </a:r>
            <a:r>
              <a:rPr lang="en-US" sz="2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  <a:hlinkClick r:id="rId5" action="ppaction://hlinksldjump"/>
              </a:rPr>
              <a:t>Diawalkan</a:t>
            </a: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228600"/>
            <a:ext cx="71628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MY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Arial" charset="0"/>
              </a:rPr>
              <a:t>TAWARAN OPSYEN PENINGKATAN UMUR PERSARAAN  PAKSA KE 60 TAHUN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8610600" y="6248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fld id="{4D8C4F2F-CCF7-434B-A3D6-E0A73297F408}" type="slidenum">
              <a:rPr lang="en-US"/>
              <a:pPr/>
              <a:t>2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143000"/>
            <a:ext cx="8229600" cy="4572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bg1"/>
              </a:buClr>
              <a:buFontTx/>
              <a:buChar char="•"/>
              <a:defRPr/>
            </a:pPr>
            <a:r>
              <a:rPr kumimoji="1" lang="en-US" sz="2400" b="1" kern="0" dirty="0" err="1">
                <a:solidFill>
                  <a:schemeClr val="bg1"/>
                </a:solidFill>
              </a:rPr>
              <a:t>Pegawai</a:t>
            </a:r>
            <a:r>
              <a:rPr kumimoji="1" lang="en-US" sz="2400" b="1" kern="0" dirty="0">
                <a:solidFill>
                  <a:schemeClr val="bg1"/>
                </a:solidFill>
              </a:rPr>
              <a:t> yang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masih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berada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dalam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perkhidmatan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pada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u="sng" kern="0" dirty="0">
                <a:solidFill>
                  <a:srgbClr val="FFFF00"/>
                </a:solidFill>
              </a:rPr>
              <a:t>1.1.2012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layak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diberi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u="sng" kern="0" dirty="0" err="1">
                <a:solidFill>
                  <a:srgbClr val="FFFF00"/>
                </a:solidFill>
              </a:rPr>
              <a:t>opsyen</a:t>
            </a:r>
            <a:r>
              <a:rPr kumimoji="1" lang="en-US" sz="2400" b="1" u="sng" kern="0" dirty="0">
                <a:solidFill>
                  <a:srgbClr val="FFFF00"/>
                </a:solidFill>
              </a:rPr>
              <a:t> </a:t>
            </a:r>
            <a:r>
              <a:rPr kumimoji="1" lang="en-US" sz="2400" b="1" u="sng" kern="0" dirty="0" err="1">
                <a:solidFill>
                  <a:srgbClr val="FFFF00"/>
                </a:solidFill>
              </a:rPr>
              <a:t>umur</a:t>
            </a:r>
            <a:r>
              <a:rPr kumimoji="1" lang="en-US" sz="2400" b="1" u="sng" kern="0" dirty="0">
                <a:solidFill>
                  <a:srgbClr val="FFFF00"/>
                </a:solidFill>
              </a:rPr>
              <a:t> </a:t>
            </a:r>
            <a:r>
              <a:rPr kumimoji="1" lang="en-US" sz="2400" b="1" u="sng" kern="0" dirty="0" err="1">
                <a:solidFill>
                  <a:srgbClr val="FFFF00"/>
                </a:solidFill>
              </a:rPr>
              <a:t>persaraan</a:t>
            </a:r>
            <a:r>
              <a:rPr kumimoji="1" lang="en-US" sz="2400" b="1" u="sng" kern="0" dirty="0">
                <a:solidFill>
                  <a:srgbClr val="FFFF00"/>
                </a:solidFill>
              </a:rPr>
              <a:t> </a:t>
            </a:r>
            <a:r>
              <a:rPr kumimoji="1" lang="en-US" sz="2400" b="1" u="sng" kern="0" dirty="0" err="1">
                <a:solidFill>
                  <a:srgbClr val="FFFF00"/>
                </a:solidFill>
              </a:rPr>
              <a:t>paksa</a:t>
            </a:r>
            <a:r>
              <a:rPr kumimoji="1" lang="en-US" sz="2400" b="1" u="sng" kern="0" dirty="0">
                <a:solidFill>
                  <a:srgbClr val="FFFF00"/>
                </a:solidFill>
              </a:rPr>
              <a:t> 60 </a:t>
            </a:r>
            <a:r>
              <a:rPr kumimoji="1" lang="en-US" sz="2400" b="1" u="sng" kern="0" dirty="0" err="1">
                <a:solidFill>
                  <a:srgbClr val="FFFF00"/>
                </a:solidFill>
              </a:rPr>
              <a:t>tahun</a:t>
            </a:r>
            <a:r>
              <a:rPr kumimoji="1" lang="en-US" sz="2400" b="1" u="sng" kern="0" dirty="0">
                <a:solidFill>
                  <a:srgbClr val="FFFF00"/>
                </a:solidFill>
              </a:rPr>
              <a:t>.</a:t>
            </a:r>
            <a:r>
              <a:rPr kumimoji="1" lang="en-US" sz="2400" b="1" kern="0" dirty="0">
                <a:solidFill>
                  <a:srgbClr val="FFFF00"/>
                </a:solidFill>
              </a:rPr>
              <a:t> </a:t>
            </a:r>
            <a:r>
              <a:rPr kumimoji="1" lang="en-US" sz="2400" b="1" kern="0" dirty="0">
                <a:solidFill>
                  <a:schemeClr val="bg1"/>
                </a:solidFill>
              </a:rPr>
              <a:t>(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Mereka</a:t>
            </a:r>
            <a:r>
              <a:rPr kumimoji="1" lang="en-US" sz="2400" b="1" kern="0" dirty="0">
                <a:solidFill>
                  <a:schemeClr val="bg1"/>
                </a:solidFill>
              </a:rPr>
              <a:t> yang </a:t>
            </a:r>
            <a:r>
              <a:rPr kumimoji="1" lang="en-US" sz="2400" b="1" u="sng" kern="0" dirty="0" err="1">
                <a:solidFill>
                  <a:srgbClr val="FFFF00"/>
                </a:solidFill>
              </a:rPr>
              <a:t>bersara</a:t>
            </a:r>
            <a:r>
              <a:rPr kumimoji="1" lang="en-US" sz="2400" b="1" u="sng" kern="0" dirty="0">
                <a:solidFill>
                  <a:srgbClr val="FFFF00"/>
                </a:solidFill>
              </a:rPr>
              <a:t> </a:t>
            </a:r>
            <a:r>
              <a:rPr kumimoji="1" lang="en-US" sz="2400" b="1" u="sng" kern="0" dirty="0" err="1">
                <a:solidFill>
                  <a:srgbClr val="FFFF00"/>
                </a:solidFill>
              </a:rPr>
              <a:t>sebelum</a:t>
            </a:r>
            <a:r>
              <a:rPr kumimoji="1" lang="en-US" sz="2400" b="1" u="sng" kern="0" dirty="0">
                <a:solidFill>
                  <a:srgbClr val="FFFF00"/>
                </a:solidFill>
              </a:rPr>
              <a:t> </a:t>
            </a:r>
            <a:r>
              <a:rPr kumimoji="1" lang="en-US" sz="2400" b="1" u="sng" kern="0" dirty="0" err="1">
                <a:solidFill>
                  <a:srgbClr val="FFFF00"/>
                </a:solidFill>
              </a:rPr>
              <a:t>atau</a:t>
            </a:r>
            <a:r>
              <a:rPr kumimoji="1" lang="en-US" sz="2400" b="1" u="sng" kern="0" dirty="0">
                <a:solidFill>
                  <a:srgbClr val="FFFF00"/>
                </a:solidFill>
              </a:rPr>
              <a:t> </a:t>
            </a:r>
            <a:r>
              <a:rPr kumimoji="1" lang="en-US" sz="2400" b="1" u="sng" kern="0" dirty="0" err="1">
                <a:solidFill>
                  <a:srgbClr val="FFFF00"/>
                </a:solidFill>
              </a:rPr>
              <a:t>pada</a:t>
            </a:r>
            <a:r>
              <a:rPr kumimoji="1" lang="en-US" sz="2400" b="1" u="sng" kern="0" dirty="0">
                <a:solidFill>
                  <a:srgbClr val="FFFF00"/>
                </a:solidFill>
              </a:rPr>
              <a:t> 1.1.2012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tidak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berada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dalam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perkhidmatan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pada</a:t>
            </a:r>
            <a:r>
              <a:rPr kumimoji="1" lang="en-US" sz="2400" b="1" kern="0" dirty="0">
                <a:solidFill>
                  <a:schemeClr val="bg1"/>
                </a:solidFill>
              </a:rPr>
              <a:t> 1.1.2012,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iaitu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tarikh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kuat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kuasa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pekeliling</a:t>
            </a:r>
            <a:r>
              <a:rPr kumimoji="1" lang="en-US" sz="2400" b="1" kern="0" dirty="0">
                <a:solidFill>
                  <a:schemeClr val="bg1"/>
                </a:solidFill>
              </a:rPr>
              <a:t>. </a:t>
            </a:r>
            <a:r>
              <a:rPr kumimoji="1" lang="en-US" sz="2400" b="1" i="1" u="sng" kern="0" dirty="0" err="1">
                <a:solidFill>
                  <a:srgbClr val="FFFF00"/>
                </a:solidFill>
              </a:rPr>
              <a:t>Maka</a:t>
            </a:r>
            <a:r>
              <a:rPr kumimoji="1" lang="en-US" sz="2400" b="1" i="1" u="sng" kern="0" dirty="0">
                <a:solidFill>
                  <a:srgbClr val="FFFF00"/>
                </a:solidFill>
              </a:rPr>
              <a:t> </a:t>
            </a:r>
            <a:r>
              <a:rPr kumimoji="1" lang="en-US" sz="2400" b="1" i="1" u="sng" kern="0" dirty="0" err="1">
                <a:solidFill>
                  <a:srgbClr val="FFFF00"/>
                </a:solidFill>
              </a:rPr>
              <a:t>mereka</a:t>
            </a:r>
            <a:r>
              <a:rPr kumimoji="1" lang="en-US" sz="2400" b="1" i="1" u="sng" kern="0" dirty="0">
                <a:solidFill>
                  <a:srgbClr val="FFFF00"/>
                </a:solidFill>
              </a:rPr>
              <a:t> </a:t>
            </a:r>
            <a:r>
              <a:rPr kumimoji="1" lang="en-US" sz="2400" b="1" i="1" u="sng" kern="0" dirty="0" err="1">
                <a:solidFill>
                  <a:srgbClr val="FFFF00"/>
                </a:solidFill>
              </a:rPr>
              <a:t>tidak</a:t>
            </a:r>
            <a:r>
              <a:rPr kumimoji="1" lang="en-US" sz="2400" b="1" i="1" u="sng" kern="0" dirty="0">
                <a:solidFill>
                  <a:srgbClr val="FFFF00"/>
                </a:solidFill>
              </a:rPr>
              <a:t> </a:t>
            </a:r>
            <a:r>
              <a:rPr kumimoji="1" lang="en-US" sz="2400" b="1" i="1" u="sng" kern="0" dirty="0" err="1">
                <a:solidFill>
                  <a:srgbClr val="FFFF00"/>
                </a:solidFill>
              </a:rPr>
              <a:t>tertakluk</a:t>
            </a:r>
            <a:r>
              <a:rPr kumimoji="1" lang="en-US" sz="2400" b="1" i="1" u="sng" kern="0" dirty="0">
                <a:solidFill>
                  <a:srgbClr val="FFFF00"/>
                </a:solidFill>
              </a:rPr>
              <a:t> </a:t>
            </a:r>
            <a:r>
              <a:rPr kumimoji="1" lang="en-US" sz="2400" b="1" i="1" u="sng" kern="0" dirty="0" err="1">
                <a:solidFill>
                  <a:srgbClr val="FFFF00"/>
                </a:solidFill>
              </a:rPr>
              <a:t>kepada</a:t>
            </a:r>
            <a:r>
              <a:rPr kumimoji="1" lang="en-US" sz="2400" b="1" i="1" u="sng" kern="0" dirty="0">
                <a:solidFill>
                  <a:srgbClr val="FFFF00"/>
                </a:solidFill>
              </a:rPr>
              <a:t> </a:t>
            </a:r>
            <a:r>
              <a:rPr kumimoji="1" lang="en-US" sz="2400" b="1" i="1" u="sng" kern="0" dirty="0" err="1">
                <a:solidFill>
                  <a:srgbClr val="FFFF00"/>
                </a:solidFill>
              </a:rPr>
              <a:t>pekeliling</a:t>
            </a:r>
            <a:r>
              <a:rPr kumimoji="1" lang="en-US" sz="2400" b="1" i="1" u="sng" kern="0" dirty="0">
                <a:solidFill>
                  <a:srgbClr val="FFFF00"/>
                </a:solidFill>
              </a:rPr>
              <a:t> </a:t>
            </a:r>
            <a:r>
              <a:rPr kumimoji="1" lang="en-US" sz="2400" b="1" i="1" u="sng" kern="0" dirty="0" err="1">
                <a:solidFill>
                  <a:srgbClr val="FFFF00"/>
                </a:solidFill>
              </a:rPr>
              <a:t>itu</a:t>
            </a:r>
            <a:r>
              <a:rPr kumimoji="1" lang="en-US" sz="2400" b="1" kern="0" dirty="0">
                <a:solidFill>
                  <a:schemeClr val="bg1"/>
                </a:solidFill>
              </a:rPr>
              <a:t>);</a:t>
            </a:r>
          </a:p>
          <a:p>
            <a:pPr marL="342900" indent="-342900" algn="just">
              <a:spcBef>
                <a:spcPct val="20000"/>
              </a:spcBef>
              <a:buClr>
                <a:schemeClr val="bg1"/>
              </a:buClr>
              <a:defRPr/>
            </a:pP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</a:p>
          <a:p>
            <a:pPr marL="342900" indent="-342900" algn="just">
              <a:spcBef>
                <a:spcPct val="20000"/>
              </a:spcBef>
              <a:buClr>
                <a:schemeClr val="bg1"/>
              </a:buClr>
              <a:buFontTx/>
              <a:buChar char="•"/>
              <a:defRPr/>
            </a:pPr>
            <a:r>
              <a:rPr kumimoji="1" lang="en-US" sz="2400" b="1" kern="0" dirty="0" err="1">
                <a:solidFill>
                  <a:schemeClr val="bg1"/>
                </a:solidFill>
              </a:rPr>
              <a:t>Pegawai</a:t>
            </a:r>
            <a:r>
              <a:rPr kumimoji="1" lang="en-US" sz="2400" b="1" kern="0" dirty="0">
                <a:solidFill>
                  <a:schemeClr val="bg1"/>
                </a:solidFill>
              </a:rPr>
              <a:t> yang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tidak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memilih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Saraan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Baru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Perkhidmatan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Awam</a:t>
            </a:r>
            <a:r>
              <a:rPr kumimoji="1" lang="en-US" sz="2400" b="1" kern="0" dirty="0">
                <a:solidFill>
                  <a:schemeClr val="bg1"/>
                </a:solidFill>
              </a:rPr>
              <a:t> (SBPA)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boleh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memilih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opsyen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umur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persaraan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paksa</a:t>
            </a:r>
            <a:r>
              <a:rPr kumimoji="1" lang="en-US" sz="2400" b="1" kern="0" dirty="0">
                <a:solidFill>
                  <a:schemeClr val="bg1"/>
                </a:solidFill>
              </a:rPr>
              <a:t> 60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tahun</a:t>
            </a:r>
            <a:r>
              <a:rPr kumimoji="1" lang="en-US" sz="2400" b="1" kern="0" dirty="0">
                <a:solidFill>
                  <a:schemeClr val="bg1"/>
                </a:solidFill>
              </a:rPr>
              <a:t>;</a:t>
            </a:r>
          </a:p>
          <a:p>
            <a:pPr marL="342900" indent="-342900" algn="just">
              <a:spcBef>
                <a:spcPct val="20000"/>
              </a:spcBef>
              <a:buClr>
                <a:schemeClr val="bg1"/>
              </a:buClr>
              <a:buFont typeface="Wingdings 2" pitchFamily="18" charset="2"/>
              <a:buNone/>
              <a:defRPr/>
            </a:pPr>
            <a:endParaRPr kumimoji="1" lang="en-US" sz="2400" b="1" kern="0" dirty="0">
              <a:solidFill>
                <a:schemeClr val="bg1"/>
              </a:solidFill>
            </a:endParaRPr>
          </a:p>
          <a:p>
            <a:pPr marL="342900" indent="-342900" algn="just">
              <a:spcBef>
                <a:spcPct val="20000"/>
              </a:spcBef>
              <a:buClr>
                <a:schemeClr val="bg1"/>
              </a:buClr>
              <a:buFontTx/>
              <a:buChar char="•"/>
              <a:defRPr/>
            </a:pPr>
            <a:r>
              <a:rPr kumimoji="1" lang="en-US" sz="2400" b="1" kern="0" dirty="0" err="1">
                <a:solidFill>
                  <a:schemeClr val="bg1"/>
                </a:solidFill>
              </a:rPr>
              <a:t>Pegawai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hanya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dibenarkan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memilih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opsyen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umur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persaraan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paksa</a:t>
            </a:r>
            <a:r>
              <a:rPr kumimoji="1" lang="en-US" sz="2400" b="1" kern="0" dirty="0">
                <a:solidFill>
                  <a:schemeClr val="bg1"/>
                </a:solidFill>
              </a:rPr>
              <a:t> 60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tahun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atau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kekal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dalam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umur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persaraan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paksa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sekarang</a:t>
            </a:r>
            <a:r>
              <a:rPr kumimoji="1" lang="en-US" sz="2400" b="1" kern="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Action Button: Back or Previous 5">
            <a:hlinkClick r:id="rId2" action="ppaction://hlinksldjump" highlightClick="1"/>
          </p:cNvPr>
          <p:cNvSpPr/>
          <p:nvPr/>
        </p:nvSpPr>
        <p:spPr bwMode="auto">
          <a:xfrm>
            <a:off x="8686800" y="5943600"/>
            <a:ext cx="304800" cy="304800"/>
          </a:xfrm>
          <a:prstGeom prst="actionButtonBackPrevious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 sz="2400" b="1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228600"/>
            <a:ext cx="71628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MY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Arial" charset="0"/>
              </a:rPr>
              <a:t>PEMBAYARAN PENCEN KEPADA PESARA PILIHAN DIAWALKAN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8610600" y="6248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fld id="{0A76831F-DD8C-4F9C-BE77-6C2F8BB118AC}" type="slidenum">
              <a:rPr lang="en-US"/>
              <a:pPr/>
              <a:t>3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19200"/>
            <a:ext cx="8229600" cy="4572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bg1"/>
              </a:buClr>
              <a:buFontTx/>
              <a:buChar char="•"/>
              <a:defRPr/>
            </a:pPr>
            <a:endParaRPr kumimoji="1" lang="en-US" sz="2400" b="1" u="sng" kern="0" dirty="0">
              <a:solidFill>
                <a:srgbClr val="FFFF00"/>
              </a:solidFill>
            </a:endParaRPr>
          </a:p>
          <a:p>
            <a:pPr marL="342900" indent="-342900" algn="just">
              <a:spcBef>
                <a:spcPct val="20000"/>
              </a:spcBef>
              <a:buClr>
                <a:schemeClr val="bg1"/>
              </a:buClr>
              <a:buFontTx/>
              <a:buChar char="•"/>
              <a:defRPr/>
            </a:pPr>
            <a:r>
              <a:rPr kumimoji="1" lang="en-US" sz="2400" b="1" u="sng" kern="0" dirty="0" err="1">
                <a:solidFill>
                  <a:srgbClr val="FFFF00"/>
                </a:solidFill>
              </a:rPr>
              <a:t>Sebelum</a:t>
            </a:r>
            <a:r>
              <a:rPr kumimoji="1" lang="en-US" sz="2400" b="1" u="sng" kern="0" dirty="0">
                <a:solidFill>
                  <a:srgbClr val="FFFF00"/>
                </a:solidFill>
              </a:rPr>
              <a:t> 1.1.2012</a:t>
            </a:r>
            <a:r>
              <a:rPr kumimoji="1" lang="en-US" sz="2400" b="1" kern="0" dirty="0">
                <a:solidFill>
                  <a:schemeClr val="bg1"/>
                </a:solidFill>
              </a:rPr>
              <a:t>,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pegawai</a:t>
            </a:r>
            <a:r>
              <a:rPr kumimoji="1" lang="en-US" sz="2400" b="1" kern="0" dirty="0">
                <a:solidFill>
                  <a:schemeClr val="bg1"/>
                </a:solidFill>
              </a:rPr>
              <a:t> yang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dilantik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pada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atau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selepas</a:t>
            </a:r>
            <a:r>
              <a:rPr kumimoji="1" lang="en-US" sz="2400" b="1" kern="0" dirty="0">
                <a:solidFill>
                  <a:schemeClr val="bg1"/>
                </a:solidFill>
              </a:rPr>
              <a:t> 12.4.1991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akan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dibayar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pencen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apabila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mencapai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u="sng" kern="0" dirty="0" err="1">
                <a:solidFill>
                  <a:srgbClr val="FFFF00"/>
                </a:solidFill>
              </a:rPr>
              <a:t>umur</a:t>
            </a:r>
            <a:r>
              <a:rPr kumimoji="1" lang="en-US" sz="2400" b="1" u="sng" kern="0" dirty="0">
                <a:solidFill>
                  <a:srgbClr val="FFFF00"/>
                </a:solidFill>
              </a:rPr>
              <a:t> </a:t>
            </a:r>
            <a:r>
              <a:rPr kumimoji="1" lang="en-US" sz="2400" b="1" u="sng" kern="0" dirty="0" err="1">
                <a:solidFill>
                  <a:srgbClr val="FFFF00"/>
                </a:solidFill>
              </a:rPr>
              <a:t>persaraan</a:t>
            </a:r>
            <a:r>
              <a:rPr kumimoji="1" lang="en-US" sz="2400" b="1" u="sng" kern="0" dirty="0">
                <a:solidFill>
                  <a:srgbClr val="FFFF00"/>
                </a:solidFill>
              </a:rPr>
              <a:t> </a:t>
            </a:r>
            <a:r>
              <a:rPr kumimoji="1" lang="en-US" sz="2400" b="1" u="sng" kern="0" dirty="0" err="1">
                <a:solidFill>
                  <a:srgbClr val="FFFF00"/>
                </a:solidFill>
              </a:rPr>
              <a:t>paksa</a:t>
            </a:r>
            <a:r>
              <a:rPr kumimoji="1" lang="en-US" sz="2400" b="1" u="sng" kern="0" dirty="0">
                <a:solidFill>
                  <a:srgbClr val="FFFF00"/>
                </a:solidFill>
              </a:rPr>
              <a:t> yang </a:t>
            </a:r>
            <a:r>
              <a:rPr kumimoji="1" lang="en-US" sz="2400" b="1" u="sng" kern="0" dirty="0" err="1">
                <a:solidFill>
                  <a:srgbClr val="FFFF00"/>
                </a:solidFill>
              </a:rPr>
              <a:t>terpakai</a:t>
            </a:r>
            <a:r>
              <a:rPr kumimoji="1" lang="en-US" sz="2400" b="1" u="sng" kern="0" dirty="0">
                <a:solidFill>
                  <a:srgbClr val="FFFF00"/>
                </a:solidFill>
              </a:rPr>
              <a:t> </a:t>
            </a:r>
            <a:r>
              <a:rPr kumimoji="1" lang="en-US" sz="2400" b="1" u="sng" kern="0" dirty="0" err="1">
                <a:solidFill>
                  <a:srgbClr val="FFFF00"/>
                </a:solidFill>
              </a:rPr>
              <a:t>baginya</a:t>
            </a:r>
            <a:r>
              <a:rPr kumimoji="1" lang="en-US" sz="2400" b="1" u="sng" kern="0" dirty="0">
                <a:solidFill>
                  <a:srgbClr val="FFFF00"/>
                </a:solidFill>
              </a:rPr>
              <a:t> </a:t>
            </a:r>
            <a:r>
              <a:rPr kumimoji="1" lang="en-US" sz="2400" b="1" u="sng" kern="0" dirty="0" err="1">
                <a:solidFill>
                  <a:srgbClr val="FFFF00"/>
                </a:solidFill>
              </a:rPr>
              <a:t>iaitu</a:t>
            </a:r>
            <a:r>
              <a:rPr kumimoji="1" lang="en-US" sz="2400" b="1" u="sng" kern="0" dirty="0">
                <a:solidFill>
                  <a:srgbClr val="FFFF00"/>
                </a:solidFill>
              </a:rPr>
              <a:t> </a:t>
            </a:r>
            <a:r>
              <a:rPr kumimoji="1" lang="en-US" sz="2400" b="1" u="sng" kern="0" dirty="0" err="1">
                <a:solidFill>
                  <a:srgbClr val="FFFF00"/>
                </a:solidFill>
              </a:rPr>
              <a:t>pada</a:t>
            </a:r>
            <a:r>
              <a:rPr kumimoji="1" lang="en-US" sz="2400" b="1" u="sng" kern="0" dirty="0">
                <a:solidFill>
                  <a:srgbClr val="FFFF00"/>
                </a:solidFill>
              </a:rPr>
              <a:t> </a:t>
            </a:r>
            <a:r>
              <a:rPr kumimoji="1" lang="en-US" sz="2400" b="1" u="sng" kern="0" dirty="0" err="1">
                <a:solidFill>
                  <a:srgbClr val="FFFF00"/>
                </a:solidFill>
              </a:rPr>
              <a:t>umur</a:t>
            </a:r>
            <a:r>
              <a:rPr kumimoji="1" lang="en-US" sz="2400" b="1" u="sng" kern="0" dirty="0">
                <a:solidFill>
                  <a:srgbClr val="FFFF00"/>
                </a:solidFill>
              </a:rPr>
              <a:t> 55 / 56 / 58 </a:t>
            </a:r>
            <a:r>
              <a:rPr kumimoji="1" lang="en-US" sz="2400" b="1" u="sng" kern="0" dirty="0" err="1">
                <a:solidFill>
                  <a:srgbClr val="FFFF00"/>
                </a:solidFill>
              </a:rPr>
              <a:t>tahun</a:t>
            </a:r>
            <a:r>
              <a:rPr kumimoji="1" lang="en-US" sz="2400" b="1" kern="0" dirty="0">
                <a:solidFill>
                  <a:schemeClr val="bg1"/>
                </a:solidFill>
              </a:rPr>
              <a:t>;</a:t>
            </a:r>
          </a:p>
          <a:p>
            <a:pPr marL="342900" indent="-342900" algn="just">
              <a:spcBef>
                <a:spcPct val="20000"/>
              </a:spcBef>
              <a:buClr>
                <a:schemeClr val="bg1"/>
              </a:buClr>
              <a:defRPr/>
            </a:pPr>
            <a:endParaRPr kumimoji="1" lang="en-US" sz="2400" b="1" kern="0" dirty="0">
              <a:solidFill>
                <a:schemeClr val="bg1"/>
              </a:solidFill>
            </a:endParaRPr>
          </a:p>
          <a:p>
            <a:pPr marL="342900" indent="-342900" algn="just">
              <a:spcBef>
                <a:spcPct val="20000"/>
              </a:spcBef>
              <a:buClr>
                <a:schemeClr val="bg1"/>
              </a:buClr>
              <a:buFontTx/>
              <a:buChar char="•"/>
              <a:defRPr/>
            </a:pPr>
            <a:r>
              <a:rPr kumimoji="1" lang="en-US" sz="2400" b="1" u="sng" kern="0" dirty="0" err="1">
                <a:solidFill>
                  <a:srgbClr val="FFFF00"/>
                </a:solidFill>
              </a:rPr>
              <a:t>Mulai</a:t>
            </a:r>
            <a:r>
              <a:rPr kumimoji="1" lang="en-US" sz="2400" b="1" u="sng" kern="0" dirty="0">
                <a:solidFill>
                  <a:srgbClr val="FFFF00"/>
                </a:solidFill>
              </a:rPr>
              <a:t> 1.1.2012</a:t>
            </a:r>
            <a:r>
              <a:rPr kumimoji="1" lang="en-US" sz="2400" b="1" kern="0" dirty="0">
                <a:solidFill>
                  <a:schemeClr val="bg1"/>
                </a:solidFill>
              </a:rPr>
              <a:t>,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pencen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kepada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pegawai</a:t>
            </a:r>
            <a:r>
              <a:rPr kumimoji="1" lang="en-US" sz="2400" b="1" kern="0" dirty="0">
                <a:solidFill>
                  <a:schemeClr val="bg1"/>
                </a:solidFill>
              </a:rPr>
              <a:t> yang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dilantik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pada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atau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selepas</a:t>
            </a:r>
            <a:r>
              <a:rPr kumimoji="1" lang="en-US" sz="2400" b="1" kern="0" dirty="0">
                <a:solidFill>
                  <a:schemeClr val="bg1"/>
                </a:solidFill>
              </a:rPr>
              <a:t> 12.4.1991 </a:t>
            </a:r>
            <a:r>
              <a:rPr kumimoji="1" lang="en-US" sz="2400" b="1" u="sng" kern="0" dirty="0" err="1">
                <a:solidFill>
                  <a:srgbClr val="FFFF00"/>
                </a:solidFill>
              </a:rPr>
              <a:t>dibayar</a:t>
            </a:r>
            <a:r>
              <a:rPr kumimoji="1" lang="en-US" sz="2400" b="1" u="sng" kern="0" dirty="0">
                <a:solidFill>
                  <a:srgbClr val="FFFF00"/>
                </a:solidFill>
              </a:rPr>
              <a:t> </a:t>
            </a:r>
            <a:r>
              <a:rPr kumimoji="1" lang="en-US" sz="2400" b="1" u="sng" kern="0" dirty="0" err="1">
                <a:solidFill>
                  <a:srgbClr val="FFFF00"/>
                </a:solidFill>
              </a:rPr>
              <a:t>ketika</a:t>
            </a:r>
            <a:r>
              <a:rPr kumimoji="1" lang="en-US" sz="2400" b="1" u="sng" kern="0" dirty="0">
                <a:solidFill>
                  <a:srgbClr val="FFFF00"/>
                </a:solidFill>
              </a:rPr>
              <a:t> </a:t>
            </a:r>
            <a:r>
              <a:rPr kumimoji="1" lang="en-US" sz="2400" b="1" u="sng" kern="0" dirty="0" err="1">
                <a:solidFill>
                  <a:srgbClr val="FFFF00"/>
                </a:solidFill>
              </a:rPr>
              <a:t>mencapai</a:t>
            </a:r>
            <a:r>
              <a:rPr kumimoji="1" lang="en-US" sz="2400" b="1" u="sng" kern="0" dirty="0">
                <a:solidFill>
                  <a:srgbClr val="FFFF00"/>
                </a:solidFill>
              </a:rPr>
              <a:t> </a:t>
            </a:r>
            <a:r>
              <a:rPr kumimoji="1" lang="en-US" sz="2400" b="1" u="sng" kern="0" dirty="0" err="1">
                <a:solidFill>
                  <a:srgbClr val="FFFF00"/>
                </a:solidFill>
              </a:rPr>
              <a:t>umur</a:t>
            </a:r>
            <a:r>
              <a:rPr kumimoji="1" lang="en-US" sz="2400" b="1" u="sng" kern="0" dirty="0">
                <a:solidFill>
                  <a:srgbClr val="FFFF00"/>
                </a:solidFill>
              </a:rPr>
              <a:t> 55 </a:t>
            </a:r>
            <a:r>
              <a:rPr kumimoji="1" lang="en-US" sz="2400" b="1" u="sng" kern="0" dirty="0" err="1">
                <a:solidFill>
                  <a:srgbClr val="FFFF00"/>
                </a:solidFill>
              </a:rPr>
              <a:t>tahun</a:t>
            </a:r>
            <a:r>
              <a:rPr kumimoji="1" lang="en-US" sz="2400" b="1" kern="0" dirty="0">
                <a:solidFill>
                  <a:schemeClr val="bg1"/>
                </a:solidFill>
              </a:rPr>
              <a:t> [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termasuk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pesara</a:t>
            </a:r>
            <a:r>
              <a:rPr kumimoji="1" lang="en-US" sz="2400" b="1" kern="0" dirty="0">
                <a:solidFill>
                  <a:schemeClr val="bg1"/>
                </a:solidFill>
              </a:rPr>
              <a:t> yang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telah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bersara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pilihan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sebelum</a:t>
            </a:r>
            <a:r>
              <a:rPr kumimoji="1" lang="en-US" sz="2400" b="1" kern="0" dirty="0">
                <a:solidFill>
                  <a:schemeClr val="bg1"/>
                </a:solidFill>
              </a:rPr>
              <a:t> 1.1.2012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dan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belum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menerima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pencen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semasa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mencapai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umur</a:t>
            </a:r>
            <a:r>
              <a:rPr kumimoji="1" lang="en-US" sz="2400" b="1" kern="0" dirty="0">
                <a:solidFill>
                  <a:schemeClr val="bg1"/>
                </a:solidFill>
              </a:rPr>
              <a:t> 55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tahun</a:t>
            </a:r>
            <a:r>
              <a:rPr kumimoji="1" lang="en-US" sz="2400" b="1" kern="0" dirty="0">
                <a:solidFill>
                  <a:schemeClr val="bg1"/>
                </a:solidFill>
              </a:rPr>
              <a:t> (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tanpa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tunggakan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pencen</a:t>
            </a: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  <a:r>
              <a:rPr kumimoji="1" lang="en-US" sz="2400" b="1" kern="0" dirty="0" err="1">
                <a:solidFill>
                  <a:schemeClr val="bg1"/>
                </a:solidFill>
              </a:rPr>
              <a:t>sebelum</a:t>
            </a:r>
            <a:r>
              <a:rPr kumimoji="1" lang="en-US" sz="2400" b="1" kern="0" dirty="0">
                <a:solidFill>
                  <a:schemeClr val="bg1"/>
                </a:solidFill>
              </a:rPr>
              <a:t> 1.1.2012)];</a:t>
            </a:r>
          </a:p>
          <a:p>
            <a:pPr marL="342900" indent="-342900" algn="just">
              <a:spcBef>
                <a:spcPct val="20000"/>
              </a:spcBef>
              <a:buClr>
                <a:schemeClr val="bg1"/>
              </a:buClr>
              <a:buFontTx/>
              <a:buChar char="•"/>
              <a:defRPr/>
            </a:pPr>
            <a:endParaRPr kumimoji="1" lang="en-US" sz="2400" b="1" kern="0" dirty="0">
              <a:solidFill>
                <a:schemeClr val="bg1"/>
              </a:solidFill>
            </a:endParaRPr>
          </a:p>
          <a:p>
            <a:pPr marL="342900" indent="-342900" algn="just">
              <a:spcBef>
                <a:spcPct val="20000"/>
              </a:spcBef>
              <a:buClr>
                <a:schemeClr val="bg1"/>
              </a:buClr>
              <a:buFontTx/>
              <a:buChar char="•"/>
              <a:defRPr/>
            </a:pPr>
            <a:endParaRPr kumimoji="1" lang="en-US" sz="2400" b="1" kern="0" dirty="0">
              <a:solidFill>
                <a:schemeClr val="bg1"/>
              </a:solidFill>
            </a:endParaRPr>
          </a:p>
          <a:p>
            <a:pPr marL="342900" indent="-342900" algn="just">
              <a:spcBef>
                <a:spcPct val="20000"/>
              </a:spcBef>
              <a:buClr>
                <a:schemeClr val="bg1"/>
              </a:buClr>
              <a:buFontTx/>
              <a:buChar char="•"/>
              <a:defRPr/>
            </a:pPr>
            <a:endParaRPr kumimoji="1" lang="en-US" sz="2400" b="1" kern="0" dirty="0">
              <a:solidFill>
                <a:schemeClr val="bg1"/>
              </a:solidFill>
            </a:endParaRPr>
          </a:p>
          <a:p>
            <a:pPr marL="342900" indent="-342900" algn="just">
              <a:spcBef>
                <a:spcPct val="20000"/>
              </a:spcBef>
              <a:buClr>
                <a:schemeClr val="bg1"/>
              </a:buClr>
              <a:buFontTx/>
              <a:buChar char="•"/>
              <a:defRPr/>
            </a:pPr>
            <a:endParaRPr kumimoji="1" lang="en-US" sz="2400" b="1" kern="0" dirty="0">
              <a:solidFill>
                <a:schemeClr val="bg1"/>
              </a:solidFill>
            </a:endParaRPr>
          </a:p>
          <a:p>
            <a:pPr marL="342900" indent="-342900" algn="just">
              <a:spcBef>
                <a:spcPct val="20000"/>
              </a:spcBef>
              <a:buClr>
                <a:schemeClr val="bg1"/>
              </a:buClr>
              <a:defRPr/>
            </a:pPr>
            <a:endParaRPr kumimoji="1" lang="en-US" sz="2400" b="1" kern="0" dirty="0">
              <a:solidFill>
                <a:schemeClr val="bg1"/>
              </a:solidFill>
            </a:endParaRPr>
          </a:p>
          <a:p>
            <a:pPr marL="342900" indent="-342900" algn="just">
              <a:spcBef>
                <a:spcPct val="20000"/>
              </a:spcBef>
              <a:buClr>
                <a:schemeClr val="bg1"/>
              </a:buClr>
              <a:defRPr/>
            </a:pPr>
            <a:endParaRPr kumimoji="1" lang="en-US" sz="2400" b="1" kern="0" dirty="0">
              <a:solidFill>
                <a:schemeClr val="bg1"/>
              </a:solidFill>
            </a:endParaRPr>
          </a:p>
          <a:p>
            <a:pPr marL="342900" indent="-342900" algn="just">
              <a:spcBef>
                <a:spcPct val="20000"/>
              </a:spcBef>
              <a:buClr>
                <a:schemeClr val="bg1"/>
              </a:buClr>
              <a:buFontTx/>
              <a:buChar char="•"/>
              <a:defRPr/>
            </a:pPr>
            <a:endParaRPr kumimoji="1" lang="en-US" sz="2400" b="1" kern="0" dirty="0">
              <a:solidFill>
                <a:schemeClr val="bg1"/>
              </a:solidFill>
            </a:endParaRPr>
          </a:p>
          <a:p>
            <a:pPr marL="342900" indent="-342900" algn="just">
              <a:spcBef>
                <a:spcPct val="20000"/>
              </a:spcBef>
              <a:buClr>
                <a:schemeClr val="bg1"/>
              </a:buClr>
              <a:buFontTx/>
              <a:buChar char="•"/>
              <a:defRPr/>
            </a:pPr>
            <a:endParaRPr kumimoji="1" lang="en-US" sz="2400" b="1" kern="0" dirty="0">
              <a:solidFill>
                <a:schemeClr val="bg1"/>
              </a:solidFill>
            </a:endParaRPr>
          </a:p>
          <a:p>
            <a:pPr marL="342900" indent="-342900" algn="just">
              <a:spcBef>
                <a:spcPct val="20000"/>
              </a:spcBef>
              <a:buClr>
                <a:schemeClr val="bg1"/>
              </a:buClr>
              <a:defRPr/>
            </a:pPr>
            <a:r>
              <a:rPr kumimoji="1" lang="en-US" sz="2400" b="1" kern="0" dirty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228600"/>
            <a:ext cx="71628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MY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Arial" charset="0"/>
              </a:rPr>
              <a:t>PEMBAYARAN PENCEN KEPADA PESARA PILIHAN DIAWALKAN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8610600" y="6248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fld id="{0BFF7E23-3F5A-4CDD-9ABE-A4DDD2810BE4}" type="slidenum">
              <a:rPr lang="en-US"/>
              <a:pPr/>
              <a:t>4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533400" y="2971800"/>
            <a:ext cx="80010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</p:cxnSp>
      <p:cxnSp>
        <p:nvCxnSpPr>
          <p:cNvPr id="9" name="Straight Connector 8"/>
          <p:cNvCxnSpPr/>
          <p:nvPr/>
        </p:nvCxnSpPr>
        <p:spPr bwMode="auto">
          <a:xfrm rot="5400000">
            <a:off x="342901" y="2933700"/>
            <a:ext cx="381000" cy="317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</p:cxnSp>
      <p:cxnSp>
        <p:nvCxnSpPr>
          <p:cNvPr id="10" name="Straight Connector 9"/>
          <p:cNvCxnSpPr/>
          <p:nvPr/>
        </p:nvCxnSpPr>
        <p:spPr bwMode="auto">
          <a:xfrm rot="5400000">
            <a:off x="1789907" y="2932906"/>
            <a:ext cx="381000" cy="15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</p:cxnSp>
      <p:cxnSp>
        <p:nvCxnSpPr>
          <p:cNvPr id="11" name="Straight Connector 10"/>
          <p:cNvCxnSpPr/>
          <p:nvPr/>
        </p:nvCxnSpPr>
        <p:spPr bwMode="auto">
          <a:xfrm rot="5400000">
            <a:off x="3086894" y="2932906"/>
            <a:ext cx="3810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</p:cxnSp>
      <p:cxnSp>
        <p:nvCxnSpPr>
          <p:cNvPr id="12" name="Straight Connector 11"/>
          <p:cNvCxnSpPr/>
          <p:nvPr/>
        </p:nvCxnSpPr>
        <p:spPr bwMode="auto">
          <a:xfrm rot="5400000">
            <a:off x="4610894" y="2932906"/>
            <a:ext cx="3810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</p:cxnSp>
      <p:cxnSp>
        <p:nvCxnSpPr>
          <p:cNvPr id="13" name="Straight Connector 12"/>
          <p:cNvCxnSpPr/>
          <p:nvPr/>
        </p:nvCxnSpPr>
        <p:spPr bwMode="auto">
          <a:xfrm rot="5400000">
            <a:off x="6133307" y="2932906"/>
            <a:ext cx="381000" cy="15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</p:cxnSp>
      <p:cxnSp>
        <p:nvCxnSpPr>
          <p:cNvPr id="14" name="Straight Connector 13"/>
          <p:cNvCxnSpPr/>
          <p:nvPr/>
        </p:nvCxnSpPr>
        <p:spPr bwMode="auto">
          <a:xfrm rot="5400000">
            <a:off x="7049294" y="2932906"/>
            <a:ext cx="3810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</p:cxnSp>
      <p:sp>
        <p:nvSpPr>
          <p:cNvPr id="15" name="Rectangle 14"/>
          <p:cNvSpPr/>
          <p:nvPr/>
        </p:nvSpPr>
        <p:spPr bwMode="auto">
          <a:xfrm>
            <a:off x="228600" y="1600200"/>
            <a:ext cx="990600" cy="12954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 eaLnBrk="0" hangingPunct="0">
              <a:defRPr/>
            </a:pP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Tarikh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lantikan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pada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/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selepas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12.4.1991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447800" y="1981200"/>
            <a:ext cx="1143000" cy="9144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 eaLnBrk="0" hangingPunct="0">
              <a:defRPr/>
            </a:pP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Tarikh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Persaraan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Pilihan</a:t>
            </a:r>
            <a:endParaRPr lang="en-US" sz="1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819400" y="1981200"/>
            <a:ext cx="1143000" cy="9144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 eaLnBrk="0" hangingPunct="0">
              <a:defRPr/>
            </a:pP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Mencapai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umur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pPr algn="ctr" eaLnBrk="0" hangingPunct="0">
              <a:defRPr/>
            </a:pP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55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tahun</a:t>
            </a:r>
            <a:endParaRPr lang="en-US" sz="1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343400" y="2438400"/>
            <a:ext cx="11430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 eaLnBrk="0" hangingPunct="0">
              <a:defRPr/>
            </a:pP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56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tahun</a:t>
            </a:r>
            <a:endParaRPr lang="en-US" sz="1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791200" y="2438400"/>
            <a:ext cx="11430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 eaLnBrk="0" hangingPunct="0">
              <a:defRPr/>
            </a:pP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58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tahun</a:t>
            </a:r>
            <a:endParaRPr lang="en-US" sz="1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7010400" y="2438400"/>
            <a:ext cx="3810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 eaLnBrk="0" hangingPunct="0">
              <a:defRPr/>
            </a:pP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?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7696200" y="2362200"/>
            <a:ext cx="11430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 eaLnBrk="0" hangingPunct="0">
              <a:defRPr/>
            </a:pPr>
            <a:endParaRPr lang="en-US" sz="1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828800" y="3124200"/>
            <a:ext cx="381000" cy="381000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 eaLnBrk="0" hangingPunct="0">
              <a:defRPr/>
            </a:pP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A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3048000" y="3124200"/>
            <a:ext cx="381000" cy="381000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 eaLnBrk="0" hangingPunct="0">
              <a:defRPr/>
            </a:pP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B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4648200" y="3124200"/>
            <a:ext cx="381000" cy="381000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 eaLnBrk="0" hangingPunct="0">
              <a:defRPr/>
            </a:pP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C</a:t>
            </a:r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5029200" y="3124200"/>
            <a:ext cx="2209800" cy="158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rgbClr val="FEE2F8"/>
            </a:solidFill>
            <a:prstDash val="dash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</p:cxnSp>
      <p:sp>
        <p:nvSpPr>
          <p:cNvPr id="29" name="Rectangle 28"/>
          <p:cNvSpPr/>
          <p:nvPr/>
        </p:nvSpPr>
        <p:spPr bwMode="auto">
          <a:xfrm>
            <a:off x="5181600" y="3352800"/>
            <a:ext cx="2971800" cy="762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 eaLnBrk="0" hangingPunct="0">
              <a:defRPr/>
            </a:pP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Pencen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sepatutnya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mula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dibayar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3276600" y="4646613"/>
            <a:ext cx="3962400" cy="1587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rgbClr val="FEE2F8"/>
            </a:solidFill>
            <a:prstDash val="dash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</p:cxnSp>
      <p:cxnSp>
        <p:nvCxnSpPr>
          <p:cNvPr id="38" name="Straight Connector 37"/>
          <p:cNvCxnSpPr/>
          <p:nvPr/>
        </p:nvCxnSpPr>
        <p:spPr bwMode="auto">
          <a:xfrm rot="5400000">
            <a:off x="6706394" y="4037806"/>
            <a:ext cx="1066800" cy="158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rgbClr val="FEE2F8"/>
            </a:solidFill>
            <a:prstDash val="dash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</p:cxnSp>
      <p:cxnSp>
        <p:nvCxnSpPr>
          <p:cNvPr id="41" name="Straight Connector 40"/>
          <p:cNvCxnSpPr/>
          <p:nvPr/>
        </p:nvCxnSpPr>
        <p:spPr bwMode="auto">
          <a:xfrm rot="5400000">
            <a:off x="2743994" y="4114006"/>
            <a:ext cx="1066800" cy="158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rgbClr val="FEE2F8"/>
            </a:solidFill>
            <a:prstDash val="dash"/>
            <a:round/>
            <a:headEnd type="triangl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</p:cxnSp>
      <p:sp>
        <p:nvSpPr>
          <p:cNvPr id="42" name="Rectangle 41"/>
          <p:cNvSpPr/>
          <p:nvPr/>
        </p:nvSpPr>
        <p:spPr bwMode="auto">
          <a:xfrm>
            <a:off x="3276600" y="4724400"/>
            <a:ext cx="5105400" cy="5334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 eaLnBrk="0" hangingPunct="0">
              <a:defRPr/>
            </a:pPr>
            <a:r>
              <a:rPr lang="en-US" sz="2000" b="1" dirty="0" err="1">
                <a:solidFill>
                  <a:srgbClr val="FFFF00"/>
                </a:solidFill>
                <a:latin typeface="Arial" charset="0"/>
              </a:rPr>
              <a:t>Pembayaran</a:t>
            </a:r>
            <a:r>
              <a:rPr lang="en-US" sz="2000" b="1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Arial" charset="0"/>
              </a:rPr>
              <a:t>pencen</a:t>
            </a:r>
            <a:r>
              <a:rPr lang="en-US" sz="2000" b="1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sz="2000" b="1" u="sng" dirty="0" err="1">
                <a:solidFill>
                  <a:srgbClr val="FFFF00"/>
                </a:solidFill>
                <a:latin typeface="Arial" charset="0"/>
              </a:rPr>
              <a:t>diawalkan</a:t>
            </a:r>
            <a:r>
              <a:rPr lang="en-US" sz="2000" b="1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Arial" charset="0"/>
              </a:rPr>
              <a:t>pada</a:t>
            </a:r>
            <a:r>
              <a:rPr lang="en-US" sz="2000" b="1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Arial" charset="0"/>
              </a:rPr>
              <a:t>tarikh</a:t>
            </a:r>
            <a:r>
              <a:rPr lang="en-US" sz="2000" b="1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sz="2000" b="1" i="1" u="sng" dirty="0" err="1">
                <a:solidFill>
                  <a:srgbClr val="FFFF00"/>
                </a:solidFill>
                <a:latin typeface="Arial" charset="0"/>
              </a:rPr>
              <a:t>mencapai</a:t>
            </a:r>
            <a:r>
              <a:rPr lang="en-US" sz="2000" b="1" i="1" u="sng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n-US" sz="2000" b="1" i="1" u="sng" dirty="0" err="1">
                <a:solidFill>
                  <a:srgbClr val="FFFF00"/>
                </a:solidFill>
                <a:latin typeface="Arial" charset="0"/>
              </a:rPr>
              <a:t>umur</a:t>
            </a:r>
            <a:r>
              <a:rPr lang="en-US" sz="2000" b="1" i="1" u="sng" dirty="0">
                <a:solidFill>
                  <a:srgbClr val="FFFF00"/>
                </a:solidFill>
                <a:latin typeface="Arial" charset="0"/>
              </a:rPr>
              <a:t> 55 </a:t>
            </a:r>
            <a:r>
              <a:rPr lang="en-US" sz="2000" b="1" i="1" u="sng" dirty="0" err="1">
                <a:solidFill>
                  <a:srgbClr val="FFFF00"/>
                </a:solidFill>
                <a:latin typeface="Arial" charset="0"/>
              </a:rPr>
              <a:t>tahun</a:t>
            </a:r>
            <a:endParaRPr lang="en-US" sz="2000" b="1" i="1" u="sng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3" name="Right Brace 42"/>
          <p:cNvSpPr/>
          <p:nvPr/>
        </p:nvSpPr>
        <p:spPr bwMode="auto">
          <a:xfrm>
            <a:off x="5562600" y="914400"/>
            <a:ext cx="914400" cy="2209800"/>
          </a:xfrm>
          <a:prstGeom prst="rightBrace">
            <a:avLst>
              <a:gd name="adj1" fmla="val 8333"/>
              <a:gd name="adj2" fmla="val 50431"/>
            </a:avLst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>
              <a:rot lat="0" lon="0" rev="5400000"/>
            </a:camera>
            <a:lightRig rig="threePt" dir="t"/>
          </a:scene3d>
        </p:spPr>
        <p:txBody>
          <a:bodyPr/>
          <a:lstStyle/>
          <a:p>
            <a:pPr eaLnBrk="0" hangingPunct="0">
              <a:defRPr/>
            </a:pPr>
            <a:endParaRPr lang="en-US" sz="24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1143000" y="4114800"/>
            <a:ext cx="1752600" cy="5334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 eaLnBrk="0" hangingPunct="0">
              <a:defRPr/>
            </a:pPr>
            <a:r>
              <a:rPr lang="en-US" b="1" dirty="0" err="1">
                <a:solidFill>
                  <a:schemeClr val="bg1"/>
                </a:solidFill>
                <a:latin typeface="Arial" charset="0"/>
              </a:rPr>
              <a:t>Ganjaran</a:t>
            </a:r>
            <a:r>
              <a:rPr lang="en-US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charset="0"/>
              </a:rPr>
              <a:t>dan</a:t>
            </a:r>
            <a:r>
              <a:rPr lang="en-US" b="1" dirty="0">
                <a:solidFill>
                  <a:schemeClr val="bg1"/>
                </a:solidFill>
                <a:latin typeface="Arial" charset="0"/>
              </a:rPr>
              <a:t> GCR </a:t>
            </a:r>
            <a:r>
              <a:rPr lang="en-US" b="1" dirty="0" err="1">
                <a:solidFill>
                  <a:schemeClr val="bg1"/>
                </a:solidFill>
                <a:latin typeface="Arial" charset="0"/>
              </a:rPr>
              <a:t>dibayar</a:t>
            </a:r>
            <a:endParaRPr lang="en-US" b="1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46" name="Straight Arrow Connector 45"/>
          <p:cNvCxnSpPr>
            <a:stCxn id="23" idx="2"/>
            <a:endCxn id="44" idx="0"/>
          </p:cNvCxnSpPr>
          <p:nvPr/>
        </p:nvCxnSpPr>
        <p:spPr bwMode="auto">
          <a:xfrm rot="5400000">
            <a:off x="1714501" y="3810000"/>
            <a:ext cx="609600" cy="317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ysDash"/>
            <a:round/>
            <a:headEnd type="triangle" w="med" len="med"/>
            <a:tailEnd type="none"/>
          </a:ln>
          <a:effectLst>
            <a:outerShdw dist="35921" dir="2700000" algn="ctr" rotWithShape="0">
              <a:schemeClr val="bg2"/>
            </a:outerShdw>
          </a:effectLst>
        </p:spPr>
      </p:cxnSp>
      <p:sp>
        <p:nvSpPr>
          <p:cNvPr id="47" name="Rectangle 46"/>
          <p:cNvSpPr/>
          <p:nvPr/>
        </p:nvSpPr>
        <p:spPr bwMode="auto">
          <a:xfrm>
            <a:off x="4419600" y="1143000"/>
            <a:ext cx="3505200" cy="381000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 eaLnBrk="0" hangingPunct="0">
              <a:defRPr/>
            </a:pP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Tarikh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mencapai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umur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persaraan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paksa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melalui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pelantikan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atau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opsyen</a:t>
            </a:r>
            <a:endParaRPr lang="en-US" sz="1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3" name="Action Button: Back or Previous 32">
            <a:hlinkClick r:id="rId2" action="ppaction://hlinksldjump" highlightClick="1"/>
          </p:cNvPr>
          <p:cNvSpPr/>
          <p:nvPr/>
        </p:nvSpPr>
        <p:spPr bwMode="auto">
          <a:xfrm>
            <a:off x="8305800" y="5867400"/>
            <a:ext cx="304800" cy="304800"/>
          </a:xfrm>
          <a:prstGeom prst="actionButtonBackPrevious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 sz="2400" b="1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228600"/>
            <a:ext cx="71628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MY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Arial" charset="0"/>
              </a:rPr>
              <a:t>PENGIRAAN FAEDAH PERSARAAN SEOLAH-OLAH PEGAWAI BERKHIDMAT HINGGA MENCAPAI UMUR PERSARAAN PAKSA BAGI PERSARAAN ATAS KEHENDAK KERAJAAN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8610600" y="6248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fld id="{BA8B67DE-8DA8-4133-888E-A85D40603E56}" type="slidenum">
              <a:rPr lang="en-US"/>
              <a:pPr/>
              <a:t>5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6890" y="2057317"/>
            <a:ext cx="8104370" cy="3593083"/>
            <a:chOff x="1540" y="4368"/>
            <a:chExt cx="9957" cy="3620"/>
          </a:xfrm>
          <a:noFill/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540" y="4445"/>
              <a:ext cx="9942" cy="354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1634" y="6239"/>
              <a:ext cx="9661" cy="118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1260475" indent="-1260475" algn="just">
                <a:spcAft>
                  <a:spcPts val="1000"/>
                </a:spcAft>
                <a:defRPr/>
              </a:pPr>
              <a:r>
                <a:rPr lang="en-US" dirty="0" err="1"/>
                <a:t>Ganjaran</a:t>
              </a:r>
              <a:r>
                <a:rPr lang="en-US" dirty="0"/>
                <a:t> </a:t>
              </a:r>
              <a:r>
                <a:rPr lang="en-US" dirty="0" err="1"/>
                <a:t>Sekaligus</a:t>
              </a:r>
              <a:r>
                <a:rPr lang="en-US" dirty="0"/>
                <a:t> = 7.5% x (290 + 80) x </a:t>
              </a:r>
              <a:r>
                <a:rPr lang="en-US" dirty="0" err="1"/>
                <a:t>gaji</a:t>
              </a:r>
              <a:r>
                <a:rPr lang="en-US" dirty="0"/>
                <a:t> </a:t>
              </a:r>
              <a:r>
                <a:rPr lang="en-US" dirty="0" err="1"/>
                <a:t>akhir</a:t>
              </a:r>
              <a:r>
                <a:rPr lang="en-US" dirty="0"/>
                <a:t> </a:t>
              </a:r>
              <a:r>
                <a:rPr lang="en-US" dirty="0" err="1"/>
                <a:t>di</a:t>
              </a:r>
              <a:r>
                <a:rPr lang="en-US" dirty="0"/>
                <a:t> B</a:t>
              </a:r>
            </a:p>
            <a:p>
              <a:pPr marL="1081088" indent="-1081088" algn="just">
                <a:spcAft>
                  <a:spcPts val="1000"/>
                </a:spcAft>
                <a:defRPr/>
              </a:pPr>
              <a:r>
                <a:rPr lang="en-US" dirty="0" err="1"/>
                <a:t>Pencen</a:t>
              </a:r>
              <a:r>
                <a:rPr lang="en-US" dirty="0"/>
                <a:t> </a:t>
              </a:r>
              <a:r>
                <a:rPr lang="en-US" dirty="0" err="1"/>
                <a:t>Bulanan</a:t>
              </a:r>
              <a:r>
                <a:rPr lang="en-US" dirty="0"/>
                <a:t> 	    = 1/600 x (290 + 80) x </a:t>
              </a:r>
              <a:r>
                <a:rPr lang="en-US" dirty="0" err="1"/>
                <a:t>gaji</a:t>
              </a:r>
              <a:r>
                <a:rPr lang="en-US" dirty="0"/>
                <a:t> </a:t>
              </a:r>
              <a:r>
                <a:rPr lang="en-US" dirty="0" err="1"/>
                <a:t>akhir</a:t>
              </a:r>
              <a:r>
                <a:rPr lang="en-US" dirty="0"/>
                <a:t> </a:t>
              </a:r>
              <a:r>
                <a:rPr lang="en-US" dirty="0" err="1"/>
                <a:t>di</a:t>
              </a:r>
              <a:r>
                <a:rPr lang="en-US" dirty="0"/>
                <a:t> B  </a:t>
              </a:r>
            </a:p>
            <a:p>
              <a:pPr marL="1081088" indent="-1081088" algn="just">
                <a:spcAft>
                  <a:spcPts val="1000"/>
                </a:spcAft>
                <a:defRPr/>
              </a:pPr>
              <a:r>
                <a:rPr lang="en-US" dirty="0"/>
                <a:t>                                    (</a:t>
              </a:r>
              <a:r>
                <a:rPr lang="en-US" dirty="0" err="1"/>
                <a:t>tertakluk</a:t>
              </a:r>
              <a:r>
                <a:rPr lang="en-US" dirty="0"/>
                <a:t> </a:t>
              </a:r>
              <a:r>
                <a:rPr lang="en-US" dirty="0" err="1"/>
                <a:t>kepada</a:t>
              </a:r>
              <a:r>
                <a:rPr lang="en-US" dirty="0"/>
                <a:t> </a:t>
              </a:r>
              <a:r>
                <a:rPr lang="en-US" dirty="0" err="1"/>
                <a:t>maksimum</a:t>
              </a:r>
              <a:r>
                <a:rPr lang="en-US" dirty="0"/>
                <a:t> 3/5 </a:t>
              </a:r>
              <a:r>
                <a:rPr lang="en-US" dirty="0" err="1"/>
                <a:t>gaji</a:t>
              </a:r>
              <a:r>
                <a:rPr lang="en-US" dirty="0"/>
                <a:t> </a:t>
              </a:r>
              <a:r>
                <a:rPr lang="en-US" dirty="0" err="1"/>
                <a:t>akhir</a:t>
              </a:r>
              <a:r>
                <a:rPr lang="en-US" dirty="0"/>
                <a:t>)</a:t>
              </a:r>
            </a:p>
          </p:txBody>
        </p:sp>
        <p:cxnSp>
          <p:nvCxnSpPr>
            <p:cNvPr id="7" name="AutoShape 5"/>
            <p:cNvCxnSpPr>
              <a:cxnSpLocks noChangeShapeType="1"/>
            </p:cNvCxnSpPr>
            <p:nvPr/>
          </p:nvCxnSpPr>
          <p:spPr bwMode="auto">
            <a:xfrm>
              <a:off x="7736" y="5126"/>
              <a:ext cx="0" cy="466"/>
            </a:xfrm>
            <a:prstGeom prst="straightConnector1">
              <a:avLst/>
            </a:prstGeom>
            <a:grpFill/>
            <a:ln w="2540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</p:spPr>
        </p:cxnSp>
        <p:cxnSp>
          <p:nvCxnSpPr>
            <p:cNvPr id="8" name="AutoShape 6"/>
            <p:cNvCxnSpPr>
              <a:cxnSpLocks noChangeShapeType="1"/>
            </p:cNvCxnSpPr>
            <p:nvPr/>
          </p:nvCxnSpPr>
          <p:spPr bwMode="auto">
            <a:xfrm>
              <a:off x="10275" y="5111"/>
              <a:ext cx="0" cy="466"/>
            </a:xfrm>
            <a:prstGeom prst="straightConnector1">
              <a:avLst/>
            </a:prstGeom>
            <a:grpFill/>
            <a:ln w="2540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</p:spPr>
        </p:cxnSp>
        <p:cxnSp>
          <p:nvCxnSpPr>
            <p:cNvPr id="9" name="AutoShape 7"/>
            <p:cNvCxnSpPr>
              <a:cxnSpLocks noChangeShapeType="1"/>
            </p:cNvCxnSpPr>
            <p:nvPr/>
          </p:nvCxnSpPr>
          <p:spPr bwMode="auto">
            <a:xfrm flipV="1">
              <a:off x="2430" y="5271"/>
              <a:ext cx="5306" cy="21"/>
            </a:xfrm>
            <a:prstGeom prst="straightConnector1">
              <a:avLst/>
            </a:prstGeom>
            <a:grpFill/>
            <a:ln w="2540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</p:spPr>
        </p:cxnSp>
        <p:cxnSp>
          <p:nvCxnSpPr>
            <p:cNvPr id="10" name="AutoShape 8"/>
            <p:cNvCxnSpPr>
              <a:cxnSpLocks noChangeShapeType="1"/>
            </p:cNvCxnSpPr>
            <p:nvPr/>
          </p:nvCxnSpPr>
          <p:spPr bwMode="auto">
            <a:xfrm>
              <a:off x="2415" y="5126"/>
              <a:ext cx="1" cy="466"/>
            </a:xfrm>
            <a:prstGeom prst="straightConnector1">
              <a:avLst/>
            </a:prstGeom>
            <a:grpFill/>
            <a:ln w="25400">
              <a:solidFill>
                <a:schemeClr val="tx1">
                  <a:lumMod val="60000"/>
                  <a:lumOff val="40000"/>
                </a:schemeClr>
              </a:solidFill>
              <a:round/>
              <a:headEnd/>
              <a:tailEnd/>
            </a:ln>
          </p:spPr>
        </p:cxnSp>
        <p:cxnSp>
          <p:nvCxnSpPr>
            <p:cNvPr id="11" name="AutoShape 9"/>
            <p:cNvCxnSpPr>
              <a:cxnSpLocks noChangeShapeType="1"/>
            </p:cNvCxnSpPr>
            <p:nvPr/>
          </p:nvCxnSpPr>
          <p:spPr bwMode="auto">
            <a:xfrm>
              <a:off x="7736" y="5271"/>
              <a:ext cx="2554" cy="21"/>
            </a:xfrm>
            <a:prstGeom prst="straightConnector1">
              <a:avLst/>
            </a:prstGeom>
            <a:grpFill/>
            <a:ln w="25400">
              <a:solidFill>
                <a:schemeClr val="tx1">
                  <a:lumMod val="60000"/>
                  <a:lumOff val="40000"/>
                </a:schemeClr>
              </a:solidFill>
              <a:prstDash val="dash"/>
              <a:round/>
              <a:headEnd/>
              <a:tailEnd/>
            </a:ln>
          </p:spPr>
        </p:cxn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2249" y="5596"/>
              <a:ext cx="509" cy="452"/>
            </a:xfrm>
            <a:prstGeom prst="rect">
              <a:avLst/>
            </a:prstGeom>
            <a:grpFill/>
            <a:ln w="9525">
              <a:solidFill>
                <a:schemeClr val="tx1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dirty="0">
                  <a:latin typeface="Calibri" pitchFamily="34" charset="0"/>
                </a:rPr>
                <a:t>A</a:t>
              </a:r>
              <a:endParaRPr lang="en-US" dirty="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7481" y="5596"/>
              <a:ext cx="509" cy="452"/>
            </a:xfrm>
            <a:prstGeom prst="rect">
              <a:avLst/>
            </a:prstGeom>
            <a:grpFill/>
            <a:ln w="9525">
              <a:solidFill>
                <a:schemeClr val="tx1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dirty="0">
                  <a:latin typeface="Calibri" pitchFamily="34" charset="0"/>
                </a:rPr>
                <a:t>B</a:t>
              </a:r>
              <a:endParaRPr lang="en-US" dirty="0"/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10049" y="5596"/>
              <a:ext cx="509" cy="452"/>
            </a:xfrm>
            <a:prstGeom prst="rect">
              <a:avLst/>
            </a:prstGeom>
            <a:grpFill/>
            <a:ln w="9525">
              <a:solidFill>
                <a:schemeClr val="tx1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dirty="0">
                  <a:latin typeface="Calibri" pitchFamily="34" charset="0"/>
                </a:rPr>
                <a:t>C</a:t>
              </a:r>
              <a:endParaRPr lang="en-US" dirty="0"/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9124" y="4368"/>
              <a:ext cx="2373" cy="76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dirty="0" err="1">
                  <a:latin typeface="Calibri" pitchFamily="34" charset="0"/>
                </a:rPr>
                <a:t>Umur</a:t>
              </a:r>
              <a:r>
                <a:rPr lang="en-US" dirty="0">
                  <a:latin typeface="Calibri" pitchFamily="34" charset="0"/>
                </a:rPr>
                <a:t> </a:t>
              </a:r>
              <a:r>
                <a:rPr lang="en-US" dirty="0" err="1">
                  <a:latin typeface="Calibri" pitchFamily="34" charset="0"/>
                </a:rPr>
                <a:t>Persaraan</a:t>
              </a:r>
              <a:r>
                <a:rPr lang="en-US" dirty="0">
                  <a:latin typeface="Calibri" pitchFamily="34" charset="0"/>
                </a:rPr>
                <a:t> </a:t>
              </a:r>
              <a:r>
                <a:rPr lang="en-US" dirty="0" err="1">
                  <a:latin typeface="Calibri" pitchFamily="34" charset="0"/>
                </a:rPr>
                <a:t>Wajib</a:t>
              </a:r>
              <a:endParaRPr lang="en-US" dirty="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6973" y="4376"/>
              <a:ext cx="1776" cy="69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dirty="0" err="1">
                  <a:latin typeface="Calibri" pitchFamily="34" charset="0"/>
                </a:rPr>
                <a:t>Dikehendaki</a:t>
              </a:r>
              <a:r>
                <a:rPr lang="en-US" dirty="0">
                  <a:latin typeface="Calibri" pitchFamily="34" charset="0"/>
                </a:rPr>
                <a:t> </a:t>
              </a:r>
              <a:r>
                <a:rPr lang="en-US" dirty="0" err="1">
                  <a:latin typeface="Calibri" pitchFamily="34" charset="0"/>
                </a:rPr>
                <a:t>bersara</a:t>
              </a:r>
              <a:endParaRPr lang="en-US" dirty="0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3645" y="5498"/>
              <a:ext cx="1470" cy="4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dirty="0">
                  <a:latin typeface="Calibri" pitchFamily="34" charset="0"/>
                </a:rPr>
                <a:t>290 </a:t>
              </a:r>
              <a:r>
                <a:rPr lang="en-US" dirty="0" err="1">
                  <a:latin typeface="Calibri" pitchFamily="34" charset="0"/>
                </a:rPr>
                <a:t>bulan</a:t>
              </a:r>
              <a:endParaRPr lang="en-US" dirty="0"/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8384" y="5483"/>
              <a:ext cx="1470" cy="4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dirty="0">
                  <a:latin typeface="Calibri" pitchFamily="34" charset="0"/>
                </a:rPr>
                <a:t>80 </a:t>
              </a:r>
              <a:r>
                <a:rPr lang="en-US" dirty="0" err="1">
                  <a:latin typeface="Calibri" pitchFamily="34" charset="0"/>
                </a:rPr>
                <a:t>bulan</a:t>
              </a:r>
              <a:endParaRPr lang="en-US" dirty="0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725" y="4406"/>
              <a:ext cx="1350" cy="69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en-US" dirty="0" err="1">
                  <a:latin typeface="Calibri" pitchFamily="34" charset="0"/>
                </a:rPr>
                <a:t>Tarikh</a:t>
              </a:r>
              <a:r>
                <a:rPr lang="en-US" dirty="0">
                  <a:latin typeface="Calibri" pitchFamily="34" charset="0"/>
                </a:rPr>
                <a:t> </a:t>
              </a:r>
              <a:r>
                <a:rPr lang="en-US" dirty="0" err="1">
                  <a:latin typeface="Calibri" pitchFamily="34" charset="0"/>
                </a:rPr>
                <a:t>Lantikan</a:t>
              </a:r>
              <a:endParaRPr lang="en-US" dirty="0"/>
            </a:p>
          </p:txBody>
        </p:sp>
      </p:grpSp>
      <p:sp>
        <p:nvSpPr>
          <p:cNvPr id="20" name="Rectangle 19"/>
          <p:cNvSpPr/>
          <p:nvPr/>
        </p:nvSpPr>
        <p:spPr bwMode="auto">
          <a:xfrm>
            <a:off x="1371600" y="1295400"/>
            <a:ext cx="6553200" cy="533400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0" hangingPunct="0">
              <a:defRPr/>
            </a:pPr>
            <a:r>
              <a:rPr lang="en-US" sz="1600" b="1" dirty="0" err="1">
                <a:solidFill>
                  <a:schemeClr val="bg1"/>
                </a:solidFill>
                <a:latin typeface="Arial" charset="0"/>
              </a:rPr>
              <a:t>Contoh</a:t>
            </a:r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Arial" charset="0"/>
              </a:rPr>
              <a:t>Pengiraan</a:t>
            </a:r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Arial" charset="0"/>
              </a:rPr>
              <a:t>Faedah</a:t>
            </a:r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Arial" charset="0"/>
              </a:rPr>
              <a:t>Persaraan</a:t>
            </a:r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Arial" charset="0"/>
              </a:rPr>
              <a:t>Bagi</a:t>
            </a:r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Arial" charset="0"/>
              </a:rPr>
              <a:t>Persaraan</a:t>
            </a:r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Arial" charset="0"/>
              </a:rPr>
              <a:t>Atas</a:t>
            </a:r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Arial" charset="0"/>
              </a:rPr>
              <a:t>Alasan</a:t>
            </a:r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Arial" charset="0"/>
              </a:rPr>
              <a:t>Kepentingan</a:t>
            </a:r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 Negara </a:t>
            </a:r>
            <a:r>
              <a:rPr lang="en-US" sz="1600" b="1" dirty="0" err="1">
                <a:solidFill>
                  <a:schemeClr val="bg1"/>
                </a:solidFill>
                <a:latin typeface="Arial" charset="0"/>
              </a:rPr>
              <a:t>Atau</a:t>
            </a:r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Arial" charset="0"/>
              </a:rPr>
              <a:t>Demi</a:t>
            </a:r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Arial" charset="0"/>
              </a:rPr>
              <a:t>Kepentingan</a:t>
            </a:r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Arial" charset="0"/>
              </a:rPr>
              <a:t>Perkhidmatan</a:t>
            </a:r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Arial" charset="0"/>
              </a:rPr>
              <a:t>Awam</a:t>
            </a:r>
            <a:r>
              <a:rPr lang="en-US" sz="1600" b="1" dirty="0">
                <a:solidFill>
                  <a:schemeClr val="bg1"/>
                </a:solidFill>
                <a:latin typeface="Arial" charset="0"/>
              </a:rPr>
              <a:t> </a:t>
            </a:r>
          </a:p>
        </p:txBody>
      </p:sp>
      <p:sp>
        <p:nvSpPr>
          <p:cNvPr id="21" name="Action Button: Back or Previous 20">
            <a:hlinkClick r:id="rId2" action="ppaction://hlinksldjump" highlightClick="1"/>
          </p:cNvPr>
          <p:cNvSpPr/>
          <p:nvPr/>
        </p:nvSpPr>
        <p:spPr bwMode="auto">
          <a:xfrm>
            <a:off x="8305800" y="5867400"/>
            <a:ext cx="304800" cy="304800"/>
          </a:xfrm>
          <a:prstGeom prst="actionButtonBackPrevious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 sz="2400" b="1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8610600" y="6248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fld id="{7FC51CBD-EB80-4CFD-99F8-83876862077F}" type="slidenum">
              <a:rPr lang="en-US"/>
              <a:pPr/>
              <a:t>6</a:t>
            </a:fld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219200" y="228600"/>
            <a:ext cx="71628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MY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Arial" charset="0"/>
              </a:rPr>
              <a:t>KEBOLEHALIHAN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457200" y="1143000"/>
            <a:ext cx="8229600" cy="4572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bg1"/>
              </a:buClr>
              <a:buFontTx/>
              <a:buChar char="•"/>
              <a:defRPr/>
            </a:pPr>
            <a:r>
              <a:rPr lang="en-US" sz="2400" b="1" dirty="0" err="1">
                <a:solidFill>
                  <a:schemeClr val="bg1"/>
                </a:solidFill>
              </a:rPr>
              <a:t>Pengambilan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kira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perkhidmatan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lepas</a:t>
            </a:r>
            <a:r>
              <a:rPr lang="en-US" sz="2400" b="1" dirty="0">
                <a:solidFill>
                  <a:schemeClr val="bg1"/>
                </a:solidFill>
              </a:rPr>
              <a:t> yang </a:t>
            </a:r>
            <a:r>
              <a:rPr lang="en-US" sz="2400" b="1" dirty="0" err="1">
                <a:solidFill>
                  <a:schemeClr val="bg1"/>
                </a:solidFill>
              </a:rPr>
              <a:t>terputus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</a:rPr>
              <a:t>tanpa</a:t>
            </a:r>
            <a:r>
              <a:rPr lang="en-US" sz="2400" b="1" u="sng" dirty="0">
                <a:solidFill>
                  <a:srgbClr val="FFFF00"/>
                </a:solidFill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</a:rPr>
              <a:t>pelepasan</a:t>
            </a:r>
            <a:r>
              <a:rPr lang="en-US" sz="2400" b="1" u="sng" dirty="0">
                <a:solidFill>
                  <a:srgbClr val="FFFF00"/>
                </a:solidFill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</a:rPr>
              <a:t>dengan</a:t>
            </a:r>
            <a:r>
              <a:rPr lang="en-US" sz="2400" b="1" u="sng" dirty="0">
                <a:solidFill>
                  <a:srgbClr val="FFFF00"/>
                </a:solidFill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</a:rPr>
              <a:t>izin</a:t>
            </a:r>
            <a:r>
              <a:rPr lang="en-US" sz="2400" b="1" u="sng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atau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kerana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</a:rPr>
              <a:t>diselangi</a:t>
            </a:r>
            <a:r>
              <a:rPr lang="en-US" sz="2400" b="1" u="sng" dirty="0">
                <a:solidFill>
                  <a:srgbClr val="FFFF00"/>
                </a:solidFill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</a:rPr>
              <a:t>dengan</a:t>
            </a:r>
            <a:r>
              <a:rPr lang="en-US" sz="2400" b="1" u="sng" dirty="0">
                <a:solidFill>
                  <a:srgbClr val="FFFF00"/>
                </a:solidFill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</a:rPr>
              <a:t>tempoh</a:t>
            </a:r>
            <a:r>
              <a:rPr lang="en-US" sz="2400" b="1" u="sng" dirty="0">
                <a:solidFill>
                  <a:srgbClr val="FFFF00"/>
                </a:solidFill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</a:rPr>
              <a:t>perkhidmatan</a:t>
            </a:r>
            <a:r>
              <a:rPr lang="en-US" sz="2400" b="1" u="sng" dirty="0">
                <a:solidFill>
                  <a:srgbClr val="FFFF00"/>
                </a:solidFill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</a:rPr>
              <a:t>selain</a:t>
            </a:r>
            <a:r>
              <a:rPr lang="en-US" sz="2400" b="1" u="sng" dirty="0">
                <a:solidFill>
                  <a:srgbClr val="FFFF00"/>
                </a:solidFill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</a:rPr>
              <a:t>dari</a:t>
            </a:r>
            <a:r>
              <a:rPr lang="en-US" sz="2400" b="1" u="sng" dirty="0">
                <a:solidFill>
                  <a:srgbClr val="FFFF00"/>
                </a:solidFill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</a:rPr>
              <a:t>sektor</a:t>
            </a:r>
            <a:r>
              <a:rPr lang="en-US" sz="2400" b="1" u="sng" dirty="0">
                <a:solidFill>
                  <a:srgbClr val="FFFF00"/>
                </a:solidFill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</a:rPr>
              <a:t>awam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bagi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pegawai</a:t>
            </a:r>
            <a:r>
              <a:rPr lang="en-US" sz="2400" b="1" dirty="0">
                <a:solidFill>
                  <a:schemeClr val="bg1"/>
                </a:solidFill>
              </a:rPr>
              <a:t> yang </a:t>
            </a:r>
            <a:r>
              <a:rPr lang="en-US" sz="2400" b="1" u="sng" dirty="0" err="1">
                <a:solidFill>
                  <a:srgbClr val="FFFF00"/>
                </a:solidFill>
              </a:rPr>
              <a:t>dilantik</a:t>
            </a:r>
            <a:r>
              <a:rPr lang="en-US" sz="2400" b="1" u="sng" dirty="0">
                <a:solidFill>
                  <a:srgbClr val="FFFF00"/>
                </a:solidFill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</a:rPr>
              <a:t>pada</a:t>
            </a:r>
            <a:r>
              <a:rPr lang="en-US" sz="2400" b="1" u="sng" dirty="0">
                <a:solidFill>
                  <a:srgbClr val="FFFF00"/>
                </a:solidFill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</a:rPr>
              <a:t>atau</a:t>
            </a:r>
            <a:r>
              <a:rPr lang="en-US" sz="2400" b="1" u="sng" dirty="0">
                <a:solidFill>
                  <a:srgbClr val="FFFF00"/>
                </a:solidFill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</a:rPr>
              <a:t>selepas</a:t>
            </a:r>
            <a:r>
              <a:rPr lang="en-US" sz="2400" b="1" u="sng" dirty="0">
                <a:solidFill>
                  <a:srgbClr val="FFFF00"/>
                </a:solidFill>
              </a:rPr>
              <a:t> 1.1.2012; </a:t>
            </a:r>
          </a:p>
          <a:p>
            <a:pPr marL="342900" indent="-342900" algn="just">
              <a:spcBef>
                <a:spcPct val="20000"/>
              </a:spcBef>
              <a:buClr>
                <a:schemeClr val="bg1"/>
              </a:buClr>
              <a:defRPr/>
            </a:pPr>
            <a:endParaRPr lang="en-US" sz="2400" b="1" u="sng" dirty="0">
              <a:solidFill>
                <a:srgbClr val="FFFF00"/>
              </a:solidFill>
            </a:endParaRPr>
          </a:p>
          <a:p>
            <a:pPr marL="342900" indent="-342900" algn="just">
              <a:spcBef>
                <a:spcPct val="20000"/>
              </a:spcBef>
              <a:buClr>
                <a:schemeClr val="bg1"/>
              </a:buClr>
              <a:buFontTx/>
              <a:buChar char="•"/>
              <a:defRPr/>
            </a:pPr>
            <a:r>
              <a:rPr lang="en-US" sz="2400" b="1" dirty="0" err="1">
                <a:solidFill>
                  <a:schemeClr val="bg1"/>
                </a:solidFill>
              </a:rPr>
              <a:t>Dasar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ini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bertujuan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untuk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</a:rPr>
              <a:t>menggalakkan</a:t>
            </a:r>
            <a:r>
              <a:rPr lang="en-US" sz="2400" b="1" u="sng" dirty="0">
                <a:solidFill>
                  <a:srgbClr val="FFFF00"/>
                </a:solidFill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</a:rPr>
              <a:t>penjawat</a:t>
            </a:r>
            <a:r>
              <a:rPr lang="en-US" sz="2400" b="1" u="sng" dirty="0">
                <a:solidFill>
                  <a:srgbClr val="FFFF00"/>
                </a:solidFill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</a:rPr>
              <a:t>awam</a:t>
            </a:r>
            <a:r>
              <a:rPr lang="en-US" sz="2400" b="1" u="sng" dirty="0">
                <a:solidFill>
                  <a:srgbClr val="FFFF00"/>
                </a:solidFill>
              </a:rPr>
              <a:t> yang </a:t>
            </a:r>
            <a:r>
              <a:rPr lang="en-US" sz="2400" b="1" u="sng" dirty="0" err="1">
                <a:solidFill>
                  <a:srgbClr val="FFFF00"/>
                </a:solidFill>
              </a:rPr>
              <a:t>pernah</a:t>
            </a:r>
            <a:r>
              <a:rPr lang="en-US" sz="2400" b="1" u="sng" dirty="0">
                <a:solidFill>
                  <a:srgbClr val="FFFF00"/>
                </a:solidFill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</a:rPr>
              <a:t>meletakkan</a:t>
            </a:r>
            <a:r>
              <a:rPr lang="en-US" sz="2400" b="1" u="sng" dirty="0">
                <a:solidFill>
                  <a:srgbClr val="FFFF00"/>
                </a:solidFill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</a:rPr>
              <a:t>jawatan</a:t>
            </a:r>
            <a:r>
              <a:rPr lang="en-US" sz="2400" b="1" u="sng" dirty="0">
                <a:solidFill>
                  <a:srgbClr val="FFFF00"/>
                </a:solidFill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</a:rPr>
              <a:t>untuk</a:t>
            </a:r>
            <a:r>
              <a:rPr lang="en-US" sz="2400" b="1" u="sng" dirty="0">
                <a:solidFill>
                  <a:srgbClr val="FFFF00"/>
                </a:solidFill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</a:rPr>
              <a:t>kembali</a:t>
            </a:r>
            <a:r>
              <a:rPr lang="en-US" sz="2400" b="1" u="sng" dirty="0">
                <a:solidFill>
                  <a:srgbClr val="FFFF00"/>
                </a:solidFill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</a:rPr>
              <a:t>berkhidmat</a:t>
            </a:r>
            <a:r>
              <a:rPr lang="en-US" sz="2400" b="1" u="sng" dirty="0">
                <a:solidFill>
                  <a:srgbClr val="FFFF00"/>
                </a:solidFill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</a:rPr>
              <a:t>dalam</a:t>
            </a:r>
            <a:r>
              <a:rPr lang="en-US" sz="2400" b="1" u="sng" dirty="0">
                <a:solidFill>
                  <a:srgbClr val="FFFF00"/>
                </a:solidFill>
              </a:rPr>
              <a:t> </a:t>
            </a:r>
            <a:r>
              <a:rPr lang="en-US" sz="2400" b="1" u="sng" dirty="0" err="1">
                <a:solidFill>
                  <a:srgbClr val="FFFF00"/>
                </a:solidFill>
              </a:rPr>
              <a:t>Kerajaan</a:t>
            </a:r>
            <a:r>
              <a:rPr lang="en-US" sz="2400" b="1" u="sng" dirty="0">
                <a:solidFill>
                  <a:srgbClr val="FFFF00"/>
                </a:solidFill>
              </a:rPr>
              <a:t>.</a:t>
            </a:r>
            <a:endParaRPr lang="en-US" sz="2400" u="sng" dirty="0">
              <a:solidFill>
                <a:srgbClr val="FFFF00"/>
              </a:solidFill>
            </a:endParaRPr>
          </a:p>
          <a:p>
            <a:pPr marL="342900" indent="-342900" algn="just">
              <a:spcBef>
                <a:spcPct val="20000"/>
              </a:spcBef>
              <a:buClr>
                <a:schemeClr val="bg1"/>
              </a:buClr>
              <a:buFontTx/>
              <a:buChar char="•"/>
              <a:defRPr/>
            </a:pPr>
            <a:endParaRPr kumimoji="1" lang="en-US" sz="2000" b="1" kern="0" dirty="0">
              <a:solidFill>
                <a:srgbClr val="FFFF00"/>
              </a:solidFill>
            </a:endParaRPr>
          </a:p>
          <a:p>
            <a:pPr marL="342900" indent="-342900" algn="just">
              <a:spcBef>
                <a:spcPct val="20000"/>
              </a:spcBef>
              <a:buClr>
                <a:schemeClr val="bg1"/>
              </a:buClr>
              <a:buFontTx/>
              <a:buChar char="•"/>
              <a:defRPr/>
            </a:pPr>
            <a:endParaRPr kumimoji="1" lang="en-US" sz="2000" b="1" kern="0" dirty="0">
              <a:solidFill>
                <a:srgbClr val="FFFF00"/>
              </a:solidFill>
            </a:endParaRPr>
          </a:p>
          <a:p>
            <a:pPr marL="342900" indent="-342900" algn="just">
              <a:spcBef>
                <a:spcPct val="20000"/>
              </a:spcBef>
              <a:buClr>
                <a:schemeClr val="bg1"/>
              </a:buClr>
              <a:defRPr/>
            </a:pPr>
            <a:r>
              <a:rPr kumimoji="1" lang="en-US" sz="2000" b="1" kern="0" dirty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228600"/>
            <a:ext cx="71628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MY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Arial" charset="0"/>
              </a:rPr>
              <a:t>KEBOLEHALIHAN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8610600" y="6248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fld id="{C012D894-26B1-4996-8BD7-6E2F67833143}" type="slidenum">
              <a:rPr lang="en-US"/>
              <a:pPr/>
              <a:t>7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609600"/>
            <a:ext cx="7620000" cy="4572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algn="ctr" eaLnBrk="0" hangingPunct="0">
              <a:defRPr/>
            </a:pPr>
            <a:r>
              <a:rPr kumimoji="1" lang="en-US" sz="1600" b="1" kern="0" dirty="0">
                <a:solidFill>
                  <a:schemeClr val="bg1"/>
                </a:solidFill>
                <a:ea typeface="+mj-ea"/>
                <a:cs typeface="+mj-cs"/>
              </a:rPr>
              <a:t>CONTOH KEADAAN BAGI PELAKSANAAN DASAR KEBOLEHALIHAN (</a:t>
            </a:r>
            <a:r>
              <a:rPr kumimoji="1" lang="en-US" sz="1600" b="1" i="1" kern="0" dirty="0">
                <a:solidFill>
                  <a:schemeClr val="bg1"/>
                </a:solidFill>
                <a:ea typeface="+mj-ea"/>
                <a:cs typeface="+mj-cs"/>
              </a:rPr>
              <a:t>PORTABILITY</a:t>
            </a:r>
            <a:r>
              <a:rPr kumimoji="1" lang="en-US" sz="1600" b="1" kern="0" dirty="0">
                <a:solidFill>
                  <a:schemeClr val="bg1"/>
                </a:solidFill>
                <a:ea typeface="+mj-ea"/>
                <a:cs typeface="+mj-cs"/>
              </a:rPr>
              <a:t>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0" y="2133600"/>
            <a:ext cx="914400" cy="1588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2439194" y="4114006"/>
            <a:ext cx="5181600" cy="1588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 flipH="1">
            <a:off x="-190500" y="4076700"/>
            <a:ext cx="5105400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743200" y="2970213"/>
            <a:ext cx="1219200" cy="1587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14400" y="5332413"/>
            <a:ext cx="2895600" cy="3175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752600" y="12192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1.1.1992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000" y="12192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1.1.2012</a:t>
            </a:r>
          </a:p>
        </p:txBody>
      </p:sp>
      <p:sp>
        <p:nvSpPr>
          <p:cNvPr id="12" name="Flowchart: Connector 11"/>
          <p:cNvSpPr/>
          <p:nvPr/>
        </p:nvSpPr>
        <p:spPr>
          <a:xfrm>
            <a:off x="457200" y="1752600"/>
            <a:ext cx="304800" cy="304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5800" y="1752600"/>
            <a:ext cx="6096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</a:rPr>
              <a:t>ALI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7086600" y="2132013"/>
            <a:ext cx="914400" cy="1587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5256213" y="2057400"/>
            <a:ext cx="153988" cy="1587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7923213" y="2055813"/>
            <a:ext cx="153987" cy="1587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Connector 16"/>
          <p:cNvSpPr/>
          <p:nvPr/>
        </p:nvSpPr>
        <p:spPr>
          <a:xfrm>
            <a:off x="5181600" y="2209800"/>
            <a:ext cx="228600" cy="2286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8" name="Flowchart: Connector 17"/>
          <p:cNvSpPr/>
          <p:nvPr/>
        </p:nvSpPr>
        <p:spPr>
          <a:xfrm>
            <a:off x="7010400" y="2209800"/>
            <a:ext cx="228600" cy="2286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9" name="Flowchart: Connector 18"/>
          <p:cNvSpPr/>
          <p:nvPr/>
        </p:nvSpPr>
        <p:spPr>
          <a:xfrm>
            <a:off x="7848600" y="2209800"/>
            <a:ext cx="228600" cy="2286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0" name="Flowchart: Connector 19"/>
          <p:cNvSpPr/>
          <p:nvPr/>
        </p:nvSpPr>
        <p:spPr>
          <a:xfrm>
            <a:off x="6096000" y="2209800"/>
            <a:ext cx="228600" cy="2286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1" name="Flowchart: Connector 20"/>
          <p:cNvSpPr/>
          <p:nvPr/>
        </p:nvSpPr>
        <p:spPr>
          <a:xfrm>
            <a:off x="457200" y="2667000"/>
            <a:ext cx="304800" cy="304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09600" y="2743200"/>
            <a:ext cx="12192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</a:rPr>
              <a:t>KASSIM</a:t>
            </a:r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2666207" y="2893219"/>
            <a:ext cx="152400" cy="1587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3885407" y="2893219"/>
            <a:ext cx="152400" cy="1587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Connector 24"/>
          <p:cNvSpPr/>
          <p:nvPr/>
        </p:nvSpPr>
        <p:spPr>
          <a:xfrm>
            <a:off x="2667000" y="3124200"/>
            <a:ext cx="228600" cy="2286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6" name="Flowchart: Connector 25"/>
          <p:cNvSpPr/>
          <p:nvPr/>
        </p:nvSpPr>
        <p:spPr>
          <a:xfrm>
            <a:off x="3810000" y="3124200"/>
            <a:ext cx="228600" cy="2286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172200" y="1524000"/>
            <a:ext cx="838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err="1">
                <a:solidFill>
                  <a:schemeClr val="bg1"/>
                </a:solidFill>
              </a:rPr>
              <a:t>Tempoh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swasta</a:t>
            </a:r>
            <a:endParaRPr lang="en-US" sz="1400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1400" dirty="0" err="1">
                <a:solidFill>
                  <a:schemeClr val="bg1"/>
                </a:solidFill>
              </a:rPr>
              <a:t>dll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5334000" y="2970213"/>
            <a:ext cx="1524000" cy="1587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5257800" y="2894013"/>
            <a:ext cx="153987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6780213" y="2894013"/>
            <a:ext cx="153987" cy="1587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lowchart: Connector 30"/>
          <p:cNvSpPr/>
          <p:nvPr/>
        </p:nvSpPr>
        <p:spPr>
          <a:xfrm>
            <a:off x="5257800" y="3124200"/>
            <a:ext cx="228600" cy="2286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32" name="Flowchart: Connector 31"/>
          <p:cNvSpPr/>
          <p:nvPr/>
        </p:nvSpPr>
        <p:spPr>
          <a:xfrm>
            <a:off x="6705600" y="3124200"/>
            <a:ext cx="228600" cy="2286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33" name="Flowchart: Connector 32"/>
          <p:cNvSpPr/>
          <p:nvPr/>
        </p:nvSpPr>
        <p:spPr>
          <a:xfrm>
            <a:off x="457200" y="3657600"/>
            <a:ext cx="304800" cy="304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62000" y="3733800"/>
            <a:ext cx="990600" cy="152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</a:rPr>
              <a:t>AISHAH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914400" y="4265613"/>
            <a:ext cx="1219200" cy="1587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2058194" y="4188619"/>
            <a:ext cx="152400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838200" y="4189413"/>
            <a:ext cx="153987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lowchart: Connector 37"/>
          <p:cNvSpPr/>
          <p:nvPr/>
        </p:nvSpPr>
        <p:spPr>
          <a:xfrm>
            <a:off x="762000" y="4343400"/>
            <a:ext cx="228600" cy="2286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9" name="Flowchart: Connector 38"/>
          <p:cNvSpPr/>
          <p:nvPr/>
        </p:nvSpPr>
        <p:spPr>
          <a:xfrm>
            <a:off x="1981200" y="4343400"/>
            <a:ext cx="228600" cy="2286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429000" y="4265613"/>
            <a:ext cx="1219200" cy="1587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3352007" y="4188619"/>
            <a:ext cx="152400" cy="1587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4571207" y="4188619"/>
            <a:ext cx="152400" cy="1587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owchart: Connector 42"/>
          <p:cNvSpPr/>
          <p:nvPr/>
        </p:nvSpPr>
        <p:spPr>
          <a:xfrm>
            <a:off x="3352800" y="4343400"/>
            <a:ext cx="228600" cy="2286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44" name="Flowchart: Connector 43"/>
          <p:cNvSpPr/>
          <p:nvPr/>
        </p:nvSpPr>
        <p:spPr>
          <a:xfrm>
            <a:off x="4495800" y="4343400"/>
            <a:ext cx="228600" cy="2286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114800" y="2362200"/>
            <a:ext cx="838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err="1">
                <a:solidFill>
                  <a:schemeClr val="bg1"/>
                </a:solidFill>
              </a:rPr>
              <a:t>Tempoh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swasta</a:t>
            </a:r>
            <a:endParaRPr lang="en-US" sz="1400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1400" dirty="0" err="1">
                <a:solidFill>
                  <a:schemeClr val="bg1"/>
                </a:solidFill>
              </a:rPr>
              <a:t>dll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362200" y="3733800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err="1">
                <a:solidFill>
                  <a:schemeClr val="bg1"/>
                </a:solidFill>
              </a:rPr>
              <a:t>Tempoh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swasta</a:t>
            </a:r>
            <a:endParaRPr lang="en-US" sz="1400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1400" dirty="0" err="1">
                <a:solidFill>
                  <a:schemeClr val="bg1"/>
                </a:solidFill>
              </a:rPr>
              <a:t>dll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</a:p>
          <a:p>
            <a:pPr algn="ctr">
              <a:defRPr/>
            </a:pP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6172200" y="2132013"/>
            <a:ext cx="914400" cy="1587"/>
          </a:xfrm>
          <a:prstGeom prst="line">
            <a:avLst/>
          </a:prstGeom>
          <a:ln w="22225">
            <a:solidFill>
              <a:srgbClr val="FFFF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962400" y="2970213"/>
            <a:ext cx="1371600" cy="1587"/>
          </a:xfrm>
          <a:prstGeom prst="line">
            <a:avLst/>
          </a:prstGeom>
          <a:ln w="22225">
            <a:solidFill>
              <a:srgbClr val="FFFF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133600" y="4265613"/>
            <a:ext cx="1371600" cy="1587"/>
          </a:xfrm>
          <a:prstGeom prst="line">
            <a:avLst/>
          </a:prstGeom>
          <a:ln w="22225">
            <a:solidFill>
              <a:srgbClr val="FFFF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334000" y="4265613"/>
            <a:ext cx="1524000" cy="1587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lowchart: Connector 50"/>
          <p:cNvSpPr/>
          <p:nvPr/>
        </p:nvSpPr>
        <p:spPr>
          <a:xfrm>
            <a:off x="5257800" y="4343400"/>
            <a:ext cx="228600" cy="2286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52" name="Flowchart: Connector 51"/>
          <p:cNvSpPr/>
          <p:nvPr/>
        </p:nvSpPr>
        <p:spPr>
          <a:xfrm>
            <a:off x="6705600" y="4343400"/>
            <a:ext cx="228600" cy="2286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F</a:t>
            </a:r>
          </a:p>
        </p:txBody>
      </p:sp>
      <p:cxnSp>
        <p:nvCxnSpPr>
          <p:cNvPr id="53" name="Straight Connector 52"/>
          <p:cNvCxnSpPr/>
          <p:nvPr/>
        </p:nvCxnSpPr>
        <p:spPr>
          <a:xfrm rot="5400000">
            <a:off x="5256213" y="4189413"/>
            <a:ext cx="153987" cy="1587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6780213" y="4189413"/>
            <a:ext cx="153987" cy="1587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Flowchart: Connector 54"/>
          <p:cNvSpPr/>
          <p:nvPr/>
        </p:nvSpPr>
        <p:spPr>
          <a:xfrm>
            <a:off x="457200" y="4724400"/>
            <a:ext cx="304800" cy="304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85800" y="4724400"/>
            <a:ext cx="9144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</a:rPr>
              <a:t>LIM</a:t>
            </a:r>
          </a:p>
        </p:txBody>
      </p:sp>
      <p:cxnSp>
        <p:nvCxnSpPr>
          <p:cNvPr id="57" name="Straight Connector 56"/>
          <p:cNvCxnSpPr/>
          <p:nvPr/>
        </p:nvCxnSpPr>
        <p:spPr>
          <a:xfrm rot="5400000">
            <a:off x="838200" y="5257800"/>
            <a:ext cx="153988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>
            <a:off x="3732213" y="5257800"/>
            <a:ext cx="153988" cy="1587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648200" y="5334000"/>
            <a:ext cx="2209800" cy="1588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>
            <a:off x="6781800" y="5257800"/>
            <a:ext cx="153988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lowchart: Connector 60"/>
          <p:cNvSpPr/>
          <p:nvPr/>
        </p:nvSpPr>
        <p:spPr>
          <a:xfrm>
            <a:off x="762000" y="5410200"/>
            <a:ext cx="228600" cy="2286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2" name="Flowchart: Connector 61"/>
          <p:cNvSpPr/>
          <p:nvPr/>
        </p:nvSpPr>
        <p:spPr>
          <a:xfrm>
            <a:off x="3657600" y="5410200"/>
            <a:ext cx="228600" cy="2286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3" name="Flowchart: Connector 62"/>
          <p:cNvSpPr/>
          <p:nvPr/>
        </p:nvSpPr>
        <p:spPr>
          <a:xfrm>
            <a:off x="4572000" y="5410200"/>
            <a:ext cx="228600" cy="2286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64" name="Flowchart: Connector 63"/>
          <p:cNvSpPr/>
          <p:nvPr/>
        </p:nvSpPr>
        <p:spPr>
          <a:xfrm>
            <a:off x="6781800" y="5410200"/>
            <a:ext cx="228600" cy="2286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65" name="Rectangle 64"/>
          <p:cNvSpPr/>
          <p:nvPr/>
        </p:nvSpPr>
        <p:spPr>
          <a:xfrm>
            <a:off x="3810000" y="4724400"/>
            <a:ext cx="838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err="1">
                <a:solidFill>
                  <a:schemeClr val="bg1"/>
                </a:solidFill>
              </a:rPr>
              <a:t>Tempoh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swasta</a:t>
            </a:r>
            <a:endParaRPr lang="en-US" sz="1400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1400" dirty="0" err="1">
                <a:solidFill>
                  <a:schemeClr val="bg1"/>
                </a:solidFill>
              </a:rPr>
              <a:t>dll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6" name="Flowchart: Connector 65"/>
          <p:cNvSpPr/>
          <p:nvPr/>
        </p:nvSpPr>
        <p:spPr>
          <a:xfrm>
            <a:off x="457200" y="5867400"/>
            <a:ext cx="304800" cy="304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67" name="Rectangle 66"/>
          <p:cNvSpPr/>
          <p:nvPr/>
        </p:nvSpPr>
        <p:spPr>
          <a:xfrm>
            <a:off x="685800" y="5943600"/>
            <a:ext cx="1143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</a:rPr>
              <a:t>MUTHU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2590800" y="6248400"/>
            <a:ext cx="2895600" cy="1588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2513013" y="6172200"/>
            <a:ext cx="153988" cy="1587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5408613" y="6172200"/>
            <a:ext cx="153988" cy="1587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6553200" y="6248400"/>
            <a:ext cx="1524000" cy="1588"/>
          </a:xfrm>
          <a:prstGeom prst="line">
            <a:avLst/>
          </a:prstGeom>
          <a:ln w="2222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6477000" y="6172200"/>
            <a:ext cx="153988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7999413" y="6172200"/>
            <a:ext cx="153988" cy="1587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Flowchart: Connector 73"/>
          <p:cNvSpPr/>
          <p:nvPr/>
        </p:nvSpPr>
        <p:spPr>
          <a:xfrm>
            <a:off x="2514600" y="6324600"/>
            <a:ext cx="228600" cy="2286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5" name="Flowchart: Connector 74"/>
          <p:cNvSpPr/>
          <p:nvPr/>
        </p:nvSpPr>
        <p:spPr>
          <a:xfrm>
            <a:off x="5334000" y="6324600"/>
            <a:ext cx="228600" cy="2286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6" name="Flowchart: Connector 75"/>
          <p:cNvSpPr/>
          <p:nvPr/>
        </p:nvSpPr>
        <p:spPr>
          <a:xfrm>
            <a:off x="6477000" y="6324600"/>
            <a:ext cx="228600" cy="2286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77" name="Flowchart: Connector 76"/>
          <p:cNvSpPr/>
          <p:nvPr/>
        </p:nvSpPr>
        <p:spPr>
          <a:xfrm>
            <a:off x="7924800" y="6324600"/>
            <a:ext cx="228600" cy="2286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D</a:t>
            </a:r>
          </a:p>
        </p:txBody>
      </p:sp>
      <p:cxnSp>
        <p:nvCxnSpPr>
          <p:cNvPr id="78" name="Straight Connector 77"/>
          <p:cNvCxnSpPr/>
          <p:nvPr/>
        </p:nvCxnSpPr>
        <p:spPr>
          <a:xfrm>
            <a:off x="5486400" y="6248400"/>
            <a:ext cx="1066800" cy="1588"/>
          </a:xfrm>
          <a:prstGeom prst="line">
            <a:avLst/>
          </a:prstGeom>
          <a:ln w="22225">
            <a:solidFill>
              <a:srgbClr val="FFFF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5638800" y="5638800"/>
            <a:ext cx="838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 err="1">
                <a:solidFill>
                  <a:schemeClr val="bg1"/>
                </a:solidFill>
              </a:rPr>
              <a:t>Tempoh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swasta</a:t>
            </a:r>
            <a:endParaRPr lang="en-US" sz="1400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1400" dirty="0" err="1">
                <a:solidFill>
                  <a:schemeClr val="bg1"/>
                </a:solidFill>
              </a:rPr>
              <a:t>dll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04800" y="6553200"/>
            <a:ext cx="37338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</a:rPr>
              <a:t>Nota:   ‘</a:t>
            </a:r>
            <a:r>
              <a:rPr lang="en-US" sz="1600" dirty="0">
                <a:solidFill>
                  <a:srgbClr val="FF0000"/>
                </a:solidFill>
              </a:rPr>
              <a:t>X</a:t>
            </a:r>
            <a:r>
              <a:rPr lang="en-US" sz="1600" dirty="0">
                <a:solidFill>
                  <a:schemeClr val="bg1"/>
                </a:solidFill>
              </a:rPr>
              <a:t>’ </a:t>
            </a:r>
            <a:r>
              <a:rPr lang="en-US" sz="1600" dirty="0" err="1">
                <a:solidFill>
                  <a:schemeClr val="bg1"/>
                </a:solidFill>
              </a:rPr>
              <a:t>adalah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lantikan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semula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467600" y="838200"/>
            <a:ext cx="1676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 err="1">
                <a:solidFill>
                  <a:schemeClr val="bg1"/>
                </a:solidFill>
              </a:rPr>
              <a:t>Tempoh</a:t>
            </a:r>
            <a:r>
              <a:rPr lang="en-US" sz="1200" b="1" dirty="0">
                <a:solidFill>
                  <a:schemeClr val="bg1"/>
                </a:solidFill>
              </a:rPr>
              <a:t> </a:t>
            </a:r>
            <a:r>
              <a:rPr lang="en-US" sz="1200" b="1" dirty="0" err="1">
                <a:solidFill>
                  <a:schemeClr val="bg1"/>
                </a:solidFill>
              </a:rPr>
              <a:t>dimasuk</a:t>
            </a:r>
            <a:r>
              <a:rPr lang="en-US" sz="1200" b="1" dirty="0">
                <a:solidFill>
                  <a:schemeClr val="bg1"/>
                </a:solidFill>
              </a:rPr>
              <a:t> </a:t>
            </a:r>
            <a:r>
              <a:rPr lang="en-US" sz="1200" b="1" dirty="0" err="1">
                <a:solidFill>
                  <a:schemeClr val="bg1"/>
                </a:solidFill>
              </a:rPr>
              <a:t>kira</a:t>
            </a:r>
            <a:r>
              <a:rPr lang="en-US" sz="1200" b="1" dirty="0">
                <a:solidFill>
                  <a:schemeClr val="bg1"/>
                </a:solidFill>
              </a:rPr>
              <a:t> </a:t>
            </a:r>
            <a:r>
              <a:rPr lang="en-US" sz="1200" b="1" dirty="0" err="1">
                <a:solidFill>
                  <a:schemeClr val="bg1"/>
                </a:solidFill>
              </a:rPr>
              <a:t>bagi</a:t>
            </a:r>
            <a:r>
              <a:rPr lang="en-US" sz="1200" b="1" dirty="0">
                <a:solidFill>
                  <a:schemeClr val="bg1"/>
                </a:solidFill>
              </a:rPr>
              <a:t> </a:t>
            </a:r>
            <a:r>
              <a:rPr lang="en-US" sz="1200" b="1" dirty="0" err="1">
                <a:solidFill>
                  <a:schemeClr val="bg1"/>
                </a:solidFill>
              </a:rPr>
              <a:t>maksud</a:t>
            </a:r>
            <a:r>
              <a:rPr lang="en-US" sz="1200" b="1" dirty="0">
                <a:solidFill>
                  <a:schemeClr val="bg1"/>
                </a:solidFill>
              </a:rPr>
              <a:t> </a:t>
            </a:r>
            <a:r>
              <a:rPr lang="en-US" sz="1200" b="1" dirty="0" err="1">
                <a:solidFill>
                  <a:schemeClr val="bg1"/>
                </a:solidFill>
              </a:rPr>
              <a:t>pengiraan</a:t>
            </a:r>
            <a:r>
              <a:rPr lang="en-US" sz="1200" b="1" dirty="0">
                <a:solidFill>
                  <a:schemeClr val="bg1"/>
                </a:solidFill>
              </a:rPr>
              <a:t> </a:t>
            </a:r>
            <a:r>
              <a:rPr lang="en-US" sz="1200" b="1" dirty="0" err="1">
                <a:solidFill>
                  <a:schemeClr val="bg1"/>
                </a:solidFill>
              </a:rPr>
              <a:t>faedah</a:t>
            </a:r>
            <a:r>
              <a:rPr lang="en-US" sz="1200" b="1" dirty="0">
                <a:solidFill>
                  <a:schemeClr val="bg1"/>
                </a:solidFill>
              </a:rPr>
              <a:t> </a:t>
            </a:r>
            <a:r>
              <a:rPr lang="en-US" sz="1200" b="1" dirty="0" err="1">
                <a:solidFill>
                  <a:schemeClr val="bg1"/>
                </a:solidFill>
              </a:rPr>
              <a:t>persaraan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8077200" y="1447800"/>
            <a:ext cx="838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= (A-B) + (C-D)</a:t>
            </a:r>
          </a:p>
        </p:txBody>
      </p:sp>
      <p:sp>
        <p:nvSpPr>
          <p:cNvPr id="83" name="Rectangle 82"/>
          <p:cNvSpPr/>
          <p:nvPr/>
        </p:nvSpPr>
        <p:spPr>
          <a:xfrm>
            <a:off x="8077200" y="2514600"/>
            <a:ext cx="10668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" indent="-57150"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= (A-B) + (C-D)</a:t>
            </a:r>
          </a:p>
        </p:txBody>
      </p:sp>
      <p:sp>
        <p:nvSpPr>
          <p:cNvPr id="84" name="Rectangle 83"/>
          <p:cNvSpPr/>
          <p:nvPr/>
        </p:nvSpPr>
        <p:spPr>
          <a:xfrm>
            <a:off x="7924800" y="3810000"/>
            <a:ext cx="1219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14300" indent="-114300"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= (A-B) +       (C-D) + </a:t>
            </a:r>
          </a:p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(E-F)</a:t>
            </a:r>
          </a:p>
        </p:txBody>
      </p:sp>
      <p:sp>
        <p:nvSpPr>
          <p:cNvPr id="85" name="Rectangle 84"/>
          <p:cNvSpPr/>
          <p:nvPr/>
        </p:nvSpPr>
        <p:spPr>
          <a:xfrm>
            <a:off x="8077200" y="4876800"/>
            <a:ext cx="838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= (C-D) </a:t>
            </a:r>
          </a:p>
        </p:txBody>
      </p:sp>
      <p:sp>
        <p:nvSpPr>
          <p:cNvPr id="86" name="Rectangle 85"/>
          <p:cNvSpPr/>
          <p:nvPr/>
        </p:nvSpPr>
        <p:spPr>
          <a:xfrm>
            <a:off x="8077200" y="5715000"/>
            <a:ext cx="914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= (A-B) +   (C-D) </a:t>
            </a:r>
          </a:p>
        </p:txBody>
      </p:sp>
      <p:cxnSp>
        <p:nvCxnSpPr>
          <p:cNvPr id="87" name="Straight Connector 86"/>
          <p:cNvCxnSpPr/>
          <p:nvPr/>
        </p:nvCxnSpPr>
        <p:spPr>
          <a:xfrm rot="5400000">
            <a:off x="4571207" y="5258594"/>
            <a:ext cx="152400" cy="1587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3810000" y="5334000"/>
            <a:ext cx="1066800" cy="1588"/>
          </a:xfrm>
          <a:prstGeom prst="line">
            <a:avLst/>
          </a:prstGeom>
          <a:ln w="22225">
            <a:solidFill>
              <a:srgbClr val="FFFF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>
            <a:off x="6172200" y="2057400"/>
            <a:ext cx="153988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>
            <a:off x="7010400" y="2057400"/>
            <a:ext cx="153988" cy="158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5181600" y="2438400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92" name="Rectangle 91"/>
          <p:cNvSpPr/>
          <p:nvPr/>
        </p:nvSpPr>
        <p:spPr>
          <a:xfrm>
            <a:off x="6934200" y="1600200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93" name="Rectangle 92"/>
          <p:cNvSpPr/>
          <p:nvPr/>
        </p:nvSpPr>
        <p:spPr>
          <a:xfrm>
            <a:off x="5181600" y="3733800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94" name="Rectangle 93"/>
          <p:cNvSpPr/>
          <p:nvPr/>
        </p:nvSpPr>
        <p:spPr>
          <a:xfrm>
            <a:off x="4495800" y="4800600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95" name="Rectangle 94"/>
          <p:cNvSpPr/>
          <p:nvPr/>
        </p:nvSpPr>
        <p:spPr>
          <a:xfrm>
            <a:off x="6400800" y="5715000"/>
            <a:ext cx="381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96" name="Action Button: Back or Previous 95">
            <a:hlinkClick r:id="rId2" action="ppaction://hlinksldjump" highlightClick="1"/>
          </p:cNvPr>
          <p:cNvSpPr/>
          <p:nvPr/>
        </p:nvSpPr>
        <p:spPr bwMode="auto">
          <a:xfrm>
            <a:off x="8305800" y="6400800"/>
            <a:ext cx="304800" cy="304800"/>
          </a:xfrm>
          <a:prstGeom prst="actionButtonBackPrevious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 sz="2400" b="1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8305800" y="6286500"/>
            <a:ext cx="1047750" cy="495300"/>
          </a:xfrm>
        </p:spPr>
        <p:txBody>
          <a:bodyPr/>
          <a:lstStyle/>
          <a:p>
            <a:pPr>
              <a:defRPr/>
            </a:pPr>
            <a:fld id="{D53959E9-193B-48DA-9670-14E2CF4DA080}" type="slidenum">
              <a:rPr lang="en-US" smtClean="0">
                <a:solidFill>
                  <a:schemeClr val="tx2">
                    <a:lumMod val="75000"/>
                  </a:schemeClr>
                </a:solidFill>
              </a:rPr>
              <a:pPr>
                <a:defRPr/>
              </a:pPr>
              <a:t>8</a:t>
            </a:fld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4819" name="TextBox 2"/>
          <p:cNvSpPr txBox="1">
            <a:spLocks noChangeArrowheads="1"/>
          </p:cNvSpPr>
          <p:nvPr/>
        </p:nvSpPr>
        <p:spPr bwMode="auto">
          <a:xfrm>
            <a:off x="1562100" y="2667000"/>
            <a:ext cx="6019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TERIMA KASIH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Contemporary Portrait">
  <a:themeElements>
    <a:clrScheme name="Contemporary Portrait 5">
      <a:dk1>
        <a:srgbClr val="000066"/>
      </a:dk1>
      <a:lt1>
        <a:srgbClr val="FFFFFF"/>
      </a:lt1>
      <a:dk2>
        <a:srgbClr val="0000FF"/>
      </a:dk2>
      <a:lt2>
        <a:srgbClr val="000000"/>
      </a:lt2>
      <a:accent1>
        <a:srgbClr val="0066FF"/>
      </a:accent1>
      <a:accent2>
        <a:srgbClr val="33CCCC"/>
      </a:accent2>
      <a:accent3>
        <a:srgbClr val="FFFFFF"/>
      </a:accent3>
      <a:accent4>
        <a:srgbClr val="000056"/>
      </a:accent4>
      <a:accent5>
        <a:srgbClr val="AAB8FF"/>
      </a:accent5>
      <a:accent6>
        <a:srgbClr val="2DB9B9"/>
      </a:accent6>
      <a:hlink>
        <a:srgbClr val="FF00FF"/>
      </a:hlink>
      <a:folHlink>
        <a:srgbClr val="9933FF"/>
      </a:folHlink>
    </a:clrScheme>
    <a:fontScheme name="5_Contemporary Portrait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23602</TotalTime>
  <Words>583</Words>
  <Application>Microsoft Office PowerPoint</Application>
  <PresentationFormat>On-screen Show (4:3)</PresentationFormat>
  <Paragraphs>146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5_Contemporary Portrait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Walkman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Toon</dc:creator>
  <cp:lastModifiedBy>Lifebook</cp:lastModifiedBy>
  <cp:revision>2449</cp:revision>
  <cp:lastPrinted>2010-04-29T11:19:23Z</cp:lastPrinted>
  <dcterms:created xsi:type="dcterms:W3CDTF">2009-04-27T01:03:16Z</dcterms:created>
  <dcterms:modified xsi:type="dcterms:W3CDTF">2011-12-17T01:23:33Z</dcterms:modified>
</cp:coreProperties>
</file>