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notesSlides/notesSlide38.xml" ContentType="application/vnd.openxmlformats-officedocument.presentationml.notes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diagrams/layout2.xml" ContentType="application/vnd.openxmlformats-officedocument.drawingml.diagramLayout+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73" r:id="rId1"/>
  </p:sldMasterIdLst>
  <p:notesMasterIdLst>
    <p:notesMasterId r:id="rId43"/>
  </p:notesMasterIdLst>
  <p:handoutMasterIdLst>
    <p:handoutMasterId r:id="rId44"/>
  </p:handoutMasterIdLst>
  <p:sldIdLst>
    <p:sldId id="258" r:id="rId2"/>
    <p:sldId id="470" r:id="rId3"/>
    <p:sldId id="471" r:id="rId4"/>
    <p:sldId id="610" r:id="rId5"/>
    <p:sldId id="611" r:id="rId6"/>
    <p:sldId id="612" r:id="rId7"/>
    <p:sldId id="616" r:id="rId8"/>
    <p:sldId id="617" r:id="rId9"/>
    <p:sldId id="618" r:id="rId10"/>
    <p:sldId id="619" r:id="rId11"/>
    <p:sldId id="623" r:id="rId12"/>
    <p:sldId id="624" r:id="rId13"/>
    <p:sldId id="565" r:id="rId14"/>
    <p:sldId id="566" r:id="rId15"/>
    <p:sldId id="584" r:id="rId16"/>
    <p:sldId id="585" r:id="rId17"/>
    <p:sldId id="567" r:id="rId18"/>
    <p:sldId id="578" r:id="rId19"/>
    <p:sldId id="582" r:id="rId20"/>
    <p:sldId id="586" r:id="rId21"/>
    <p:sldId id="587" r:id="rId22"/>
    <p:sldId id="598" r:id="rId23"/>
    <p:sldId id="591" r:id="rId24"/>
    <p:sldId id="593" r:id="rId25"/>
    <p:sldId id="568" r:id="rId26"/>
    <p:sldId id="569" r:id="rId27"/>
    <p:sldId id="570" r:id="rId28"/>
    <p:sldId id="571" r:id="rId29"/>
    <p:sldId id="579" r:id="rId30"/>
    <p:sldId id="581" r:id="rId31"/>
    <p:sldId id="620" r:id="rId32"/>
    <p:sldId id="621" r:id="rId33"/>
    <p:sldId id="622" r:id="rId34"/>
    <p:sldId id="602" r:id="rId35"/>
    <p:sldId id="603" r:id="rId36"/>
    <p:sldId id="604" r:id="rId37"/>
    <p:sldId id="605" r:id="rId38"/>
    <p:sldId id="606" r:id="rId39"/>
    <p:sldId id="607" r:id="rId40"/>
    <p:sldId id="608" r:id="rId41"/>
    <p:sldId id="609" r:id="rId42"/>
  </p:sldIdLst>
  <p:sldSz cx="9144000" cy="6858000" type="screen4x3"/>
  <p:notesSz cx="7004050" cy="929005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6600"/>
    <a:srgbClr val="FF0066"/>
    <a:srgbClr val="FF7C80"/>
    <a:srgbClr val="FF9900"/>
    <a:srgbClr val="FF6600"/>
    <a:srgbClr val="000000"/>
    <a:srgbClr val="990000"/>
  </p:clrMru>
</p:presentationPr>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8681" autoAdjust="0"/>
    <p:restoredTop sz="87302" autoAdjust="0"/>
  </p:normalViewPr>
  <p:slideViewPr>
    <p:cSldViewPr>
      <p:cViewPr>
        <p:scale>
          <a:sx n="66" d="100"/>
          <a:sy n="66" d="100"/>
        </p:scale>
        <p:origin x="-546" y="-25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p:scale>
          <a:sx n="110" d="100"/>
          <a:sy n="110" d="100"/>
        </p:scale>
        <p:origin x="-1272" y="474"/>
      </p:cViewPr>
      <p:guideLst>
        <p:guide orient="horz" pos="2925"/>
        <p:guide pos="2206"/>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F16A809-1986-44C7-A5F6-8C32809A40E8}" type="doc">
      <dgm:prSet loTypeId="urn:microsoft.com/office/officeart/2005/8/layout/radial5" loCatId="relationship" qsTypeId="urn:microsoft.com/office/officeart/2005/8/quickstyle/3d3" qsCatId="3D" csTypeId="urn:microsoft.com/office/officeart/2005/8/colors/accent2_2" csCatId="accent2" phldr="1"/>
      <dgm:spPr/>
      <dgm:t>
        <a:bodyPr/>
        <a:lstStyle/>
        <a:p>
          <a:endParaRPr lang="en-MY"/>
        </a:p>
      </dgm:t>
    </dgm:pt>
    <dgm:pt modelId="{34F3B7C4-9D68-4A8A-8DC0-6E77DAC59776}">
      <dgm:prSet phldrT="[Text]" custT="1"/>
      <dgm:spPr>
        <a:solidFill>
          <a:srgbClr val="006600"/>
        </a:solidFill>
      </dgm:spPr>
      <dgm:t>
        <a:bodyPr/>
        <a:lstStyle/>
        <a:p>
          <a:r>
            <a:rPr lang="ms-MY" sz="1600" b="1" noProof="0" dirty="0" smtClean="0">
              <a:solidFill>
                <a:schemeClr val="bg1"/>
              </a:solidFill>
              <a:latin typeface="Arial" pitchFamily="34" charset="0"/>
              <a:cs typeface="Arial" pitchFamily="34" charset="0"/>
            </a:rPr>
            <a:t>Pelaksanaan Peperiksaan Perkhidmatan (mulai 1 Jan 2012)</a:t>
          </a:r>
          <a:endParaRPr lang="ms-MY" sz="1600" b="1" noProof="0" dirty="0">
            <a:solidFill>
              <a:schemeClr val="bg1"/>
            </a:solidFill>
            <a:latin typeface="Arial" pitchFamily="34" charset="0"/>
            <a:cs typeface="Arial" pitchFamily="34" charset="0"/>
          </a:endParaRPr>
        </a:p>
      </dgm:t>
    </dgm:pt>
    <dgm:pt modelId="{3FB1E45E-553D-4124-83D7-3EF8EEA85D5E}" type="parTrans" cxnId="{59B7D918-8FAA-4C89-90EE-B63E8B98ECA5}">
      <dgm:prSet/>
      <dgm:spPr/>
      <dgm:t>
        <a:bodyPr/>
        <a:lstStyle/>
        <a:p>
          <a:endParaRPr lang="ms-MY" sz="1600" b="1" noProof="0">
            <a:solidFill>
              <a:schemeClr val="bg2"/>
            </a:solidFill>
            <a:latin typeface="Arial" pitchFamily="34" charset="0"/>
            <a:cs typeface="Arial" pitchFamily="34" charset="0"/>
          </a:endParaRPr>
        </a:p>
      </dgm:t>
    </dgm:pt>
    <dgm:pt modelId="{C4F04108-AD5D-4F96-81E8-DB4020713193}" type="sibTrans" cxnId="{59B7D918-8FAA-4C89-90EE-B63E8B98ECA5}">
      <dgm:prSet/>
      <dgm:spPr/>
      <dgm:t>
        <a:bodyPr/>
        <a:lstStyle/>
        <a:p>
          <a:endParaRPr lang="ms-MY" sz="1600" b="1" noProof="0">
            <a:solidFill>
              <a:schemeClr val="bg2"/>
            </a:solidFill>
            <a:latin typeface="Arial" pitchFamily="34" charset="0"/>
            <a:cs typeface="Arial" pitchFamily="34" charset="0"/>
          </a:endParaRPr>
        </a:p>
      </dgm:t>
    </dgm:pt>
    <dgm:pt modelId="{EE5A60E1-590E-4E92-AAB9-78BD436A544D}">
      <dgm:prSet phldrT="[Text]" custT="1"/>
      <dgm:spPr>
        <a:solidFill>
          <a:srgbClr val="FFFF00"/>
        </a:solidFill>
      </dgm:spPr>
      <dgm:t>
        <a:bodyPr/>
        <a:lstStyle/>
        <a:p>
          <a:r>
            <a:rPr lang="ms-MY" sz="1600" b="1" noProof="0" dirty="0" smtClean="0">
              <a:solidFill>
                <a:schemeClr val="tx1"/>
              </a:solidFill>
              <a:latin typeface="Arial" pitchFamily="34" charset="0"/>
              <a:cs typeface="Arial" pitchFamily="34" charset="0"/>
            </a:rPr>
            <a:t>Peperiksaan Subjek Umum &amp; Subjek Jabatan dilaksanakan oleh Ketua Perkhidmatan</a:t>
          </a:r>
          <a:endParaRPr lang="ms-MY" sz="1600" b="1" noProof="0" dirty="0">
            <a:solidFill>
              <a:schemeClr val="tx1"/>
            </a:solidFill>
            <a:latin typeface="Arial" pitchFamily="34" charset="0"/>
            <a:cs typeface="Arial" pitchFamily="34" charset="0"/>
          </a:endParaRPr>
        </a:p>
      </dgm:t>
    </dgm:pt>
    <dgm:pt modelId="{A85CDD45-CF52-4118-A68E-5345C78C3FF4}" type="parTrans" cxnId="{7776CCF0-784D-4C17-AEDC-88C7CA16C326}">
      <dgm:prSet custT="1"/>
      <dgm:spPr>
        <a:solidFill>
          <a:srgbClr val="C00000"/>
        </a:solidFill>
      </dgm:spPr>
      <dgm:t>
        <a:bodyPr/>
        <a:lstStyle/>
        <a:p>
          <a:endParaRPr lang="ms-MY" sz="1600" b="1" noProof="0">
            <a:solidFill>
              <a:schemeClr val="tx1"/>
            </a:solidFill>
            <a:latin typeface="Arial" pitchFamily="34" charset="0"/>
            <a:cs typeface="Arial" pitchFamily="34" charset="0"/>
          </a:endParaRPr>
        </a:p>
      </dgm:t>
    </dgm:pt>
    <dgm:pt modelId="{12184860-DB6F-4113-AD77-A66B11993CC4}" type="sibTrans" cxnId="{7776CCF0-784D-4C17-AEDC-88C7CA16C326}">
      <dgm:prSet/>
      <dgm:spPr/>
      <dgm:t>
        <a:bodyPr/>
        <a:lstStyle/>
        <a:p>
          <a:endParaRPr lang="ms-MY" sz="1600" b="1" noProof="0">
            <a:solidFill>
              <a:schemeClr val="bg2"/>
            </a:solidFill>
            <a:latin typeface="Arial" pitchFamily="34" charset="0"/>
            <a:cs typeface="Arial" pitchFamily="34" charset="0"/>
          </a:endParaRPr>
        </a:p>
      </dgm:t>
    </dgm:pt>
    <dgm:pt modelId="{64D8E980-853E-4193-ABDA-BB79BB1BC59C}">
      <dgm:prSet phldrT="[Text]" custT="1"/>
      <dgm:spPr>
        <a:solidFill>
          <a:srgbClr val="FFFF00"/>
        </a:solidFill>
      </dgm:spPr>
      <dgm:t>
        <a:bodyPr/>
        <a:lstStyle/>
        <a:p>
          <a:r>
            <a:rPr lang="ms-MY" sz="1600" b="1" noProof="0" dirty="0" smtClean="0">
              <a:solidFill>
                <a:schemeClr val="tx1"/>
              </a:solidFill>
              <a:latin typeface="Arial" pitchFamily="34" charset="0"/>
              <a:cs typeface="Arial" pitchFamily="34" charset="0"/>
            </a:rPr>
            <a:t>Sukatan dan soalan peperiksaan Subjek Jabatan dan Peperiksaan Khas PSL disediakan oleh Ketua Perkhidmatan</a:t>
          </a:r>
          <a:endParaRPr lang="ms-MY" sz="1600" b="1" noProof="0" dirty="0">
            <a:solidFill>
              <a:schemeClr val="tx1"/>
            </a:solidFill>
            <a:latin typeface="Arial" pitchFamily="34" charset="0"/>
            <a:cs typeface="Arial" pitchFamily="34" charset="0"/>
          </a:endParaRPr>
        </a:p>
      </dgm:t>
    </dgm:pt>
    <dgm:pt modelId="{E2FDE0B0-04C6-45B9-A542-D64256B6E5C0}" type="parTrans" cxnId="{BF1362EA-64DA-443F-99D5-79631386B43E}">
      <dgm:prSet custT="1"/>
      <dgm:spPr>
        <a:solidFill>
          <a:srgbClr val="C00000"/>
        </a:solidFill>
      </dgm:spPr>
      <dgm:t>
        <a:bodyPr/>
        <a:lstStyle/>
        <a:p>
          <a:endParaRPr lang="ms-MY" sz="1600" b="1" noProof="0">
            <a:solidFill>
              <a:schemeClr val="tx1"/>
            </a:solidFill>
            <a:latin typeface="Arial" pitchFamily="34" charset="0"/>
            <a:cs typeface="Arial" pitchFamily="34" charset="0"/>
          </a:endParaRPr>
        </a:p>
      </dgm:t>
    </dgm:pt>
    <dgm:pt modelId="{295199E3-3051-4D7D-860C-F306478FD482}" type="sibTrans" cxnId="{BF1362EA-64DA-443F-99D5-79631386B43E}">
      <dgm:prSet/>
      <dgm:spPr/>
      <dgm:t>
        <a:bodyPr/>
        <a:lstStyle/>
        <a:p>
          <a:endParaRPr lang="ms-MY" sz="1600" b="1" noProof="0">
            <a:solidFill>
              <a:schemeClr val="bg2"/>
            </a:solidFill>
            <a:latin typeface="Arial" pitchFamily="34" charset="0"/>
            <a:cs typeface="Arial" pitchFamily="34" charset="0"/>
          </a:endParaRPr>
        </a:p>
      </dgm:t>
    </dgm:pt>
    <dgm:pt modelId="{E6FE6A92-11A1-493E-B8D4-EB39466B4093}">
      <dgm:prSet phldrT="[Text]" custT="1"/>
      <dgm:spPr>
        <a:solidFill>
          <a:srgbClr val="FFFF00"/>
        </a:solidFill>
      </dgm:spPr>
      <dgm:t>
        <a:bodyPr/>
        <a:lstStyle/>
        <a:p>
          <a:pPr marL="173038" indent="-173038" algn="l">
            <a:lnSpc>
              <a:spcPct val="100000"/>
            </a:lnSpc>
            <a:spcAft>
              <a:spcPts val="0"/>
            </a:spcAft>
          </a:pPr>
          <a:r>
            <a:rPr lang="ms-MY" sz="1400" b="1" noProof="0" dirty="0" smtClean="0">
              <a:solidFill>
                <a:schemeClr val="tx1"/>
              </a:solidFill>
              <a:latin typeface="Arial" pitchFamily="34" charset="0"/>
              <a:cs typeface="Arial" pitchFamily="34" charset="0"/>
            </a:rPr>
            <a:t>&gt; Sukatan dan soalan peperiksaan Subjek Umum disediakan oleh JPA </a:t>
          </a:r>
        </a:p>
        <a:p>
          <a:pPr algn="l">
            <a:lnSpc>
              <a:spcPct val="100000"/>
            </a:lnSpc>
            <a:spcAft>
              <a:spcPts val="0"/>
            </a:spcAft>
          </a:pPr>
          <a:r>
            <a:rPr lang="ms-MY" sz="1400" b="1" noProof="0" dirty="0" smtClean="0">
              <a:solidFill>
                <a:schemeClr val="tx1"/>
              </a:solidFill>
              <a:latin typeface="Arial" pitchFamily="34" charset="0"/>
              <a:cs typeface="Arial" pitchFamily="34" charset="0"/>
            </a:rPr>
            <a:t>&gt; 3 Tahap Keperluan   </a:t>
          </a:r>
        </a:p>
        <a:p>
          <a:pPr algn="l">
            <a:lnSpc>
              <a:spcPct val="100000"/>
            </a:lnSpc>
            <a:spcAft>
              <a:spcPts val="0"/>
            </a:spcAft>
          </a:pPr>
          <a:r>
            <a:rPr lang="ms-MY" sz="1400" b="1" noProof="0" dirty="0" smtClean="0">
              <a:solidFill>
                <a:schemeClr val="tx1"/>
              </a:solidFill>
              <a:latin typeface="Arial" pitchFamily="34" charset="0"/>
              <a:cs typeface="Arial" pitchFamily="34" charset="0"/>
            </a:rPr>
            <a:t>   Penguasaan (TKP) iaitu </a:t>
          </a:r>
        </a:p>
        <a:p>
          <a:pPr algn="l">
            <a:lnSpc>
              <a:spcPct val="100000"/>
            </a:lnSpc>
            <a:spcAft>
              <a:spcPts val="0"/>
            </a:spcAft>
          </a:pPr>
          <a:r>
            <a:rPr lang="ms-MY" sz="1400" b="1" noProof="0" dirty="0" smtClean="0">
              <a:solidFill>
                <a:schemeClr val="tx1"/>
              </a:solidFill>
              <a:latin typeface="Arial" pitchFamily="34" charset="0"/>
              <a:cs typeface="Arial" pitchFamily="34" charset="0"/>
            </a:rPr>
            <a:t>   Tahap Asas, </a:t>
          </a:r>
        </a:p>
        <a:p>
          <a:pPr algn="l">
            <a:lnSpc>
              <a:spcPct val="100000"/>
            </a:lnSpc>
            <a:spcAft>
              <a:spcPts val="0"/>
            </a:spcAft>
          </a:pPr>
          <a:r>
            <a:rPr lang="ms-MY" sz="1400" b="1" noProof="0" dirty="0" smtClean="0">
              <a:solidFill>
                <a:schemeClr val="tx1"/>
              </a:solidFill>
              <a:latin typeface="Arial" pitchFamily="34" charset="0"/>
              <a:cs typeface="Arial" pitchFamily="34" charset="0"/>
            </a:rPr>
            <a:t>   Pertengahan dan Lanjutan</a:t>
          </a:r>
          <a:endParaRPr lang="ms-MY" sz="1400" b="1" noProof="0" dirty="0">
            <a:solidFill>
              <a:schemeClr val="tx1"/>
            </a:solidFill>
            <a:latin typeface="Arial" pitchFamily="34" charset="0"/>
            <a:cs typeface="Arial" pitchFamily="34" charset="0"/>
          </a:endParaRPr>
        </a:p>
      </dgm:t>
    </dgm:pt>
    <dgm:pt modelId="{39B6F0E8-127F-4CD0-8D74-9535E7AA120A}" type="parTrans" cxnId="{4ABBABAB-1C07-4CEC-B891-8A0BF10BE654}">
      <dgm:prSet custT="1"/>
      <dgm:spPr>
        <a:solidFill>
          <a:srgbClr val="C00000"/>
        </a:solidFill>
      </dgm:spPr>
      <dgm:t>
        <a:bodyPr/>
        <a:lstStyle/>
        <a:p>
          <a:endParaRPr lang="ms-MY" sz="1600" b="1" noProof="0">
            <a:solidFill>
              <a:schemeClr val="tx1"/>
            </a:solidFill>
            <a:latin typeface="Arial" pitchFamily="34" charset="0"/>
            <a:cs typeface="Arial" pitchFamily="34" charset="0"/>
          </a:endParaRPr>
        </a:p>
      </dgm:t>
    </dgm:pt>
    <dgm:pt modelId="{7CB71AA4-A755-4934-8D38-C8F05DA7713B}" type="sibTrans" cxnId="{4ABBABAB-1C07-4CEC-B891-8A0BF10BE654}">
      <dgm:prSet/>
      <dgm:spPr/>
      <dgm:t>
        <a:bodyPr/>
        <a:lstStyle/>
        <a:p>
          <a:endParaRPr lang="ms-MY" sz="1600" b="1" noProof="0">
            <a:solidFill>
              <a:schemeClr val="bg2"/>
            </a:solidFill>
            <a:latin typeface="Arial" pitchFamily="34" charset="0"/>
            <a:cs typeface="Arial" pitchFamily="34" charset="0"/>
          </a:endParaRPr>
        </a:p>
      </dgm:t>
    </dgm:pt>
    <dgm:pt modelId="{5C1C1BC5-9537-43F7-85DB-74AFC7782FA8}" type="pres">
      <dgm:prSet presAssocID="{4F16A809-1986-44C7-A5F6-8C32809A40E8}" presName="Name0" presStyleCnt="0">
        <dgm:presLayoutVars>
          <dgm:chMax val="1"/>
          <dgm:dir/>
          <dgm:animLvl val="ctr"/>
          <dgm:resizeHandles val="exact"/>
        </dgm:presLayoutVars>
      </dgm:prSet>
      <dgm:spPr/>
      <dgm:t>
        <a:bodyPr/>
        <a:lstStyle/>
        <a:p>
          <a:endParaRPr lang="en-US"/>
        </a:p>
      </dgm:t>
    </dgm:pt>
    <dgm:pt modelId="{9107F3DA-DD47-4907-85A8-03D7B1051897}" type="pres">
      <dgm:prSet presAssocID="{34F3B7C4-9D68-4A8A-8DC0-6E77DAC59776}" presName="centerShape" presStyleLbl="node0" presStyleIdx="0" presStyleCnt="1" custScaleY="76207" custLinFactNeighborX="-554" custLinFactNeighborY="-9382"/>
      <dgm:spPr>
        <a:prstGeom prst="roundRect">
          <a:avLst/>
        </a:prstGeom>
      </dgm:spPr>
      <dgm:t>
        <a:bodyPr/>
        <a:lstStyle/>
        <a:p>
          <a:endParaRPr lang="en-US"/>
        </a:p>
      </dgm:t>
    </dgm:pt>
    <dgm:pt modelId="{2523C916-AF94-431D-A90B-5C729277EE78}" type="pres">
      <dgm:prSet presAssocID="{A85CDD45-CF52-4118-A68E-5345C78C3FF4}" presName="parTrans" presStyleLbl="sibTrans2D1" presStyleIdx="0" presStyleCnt="3"/>
      <dgm:spPr/>
      <dgm:t>
        <a:bodyPr/>
        <a:lstStyle/>
        <a:p>
          <a:endParaRPr lang="en-US"/>
        </a:p>
      </dgm:t>
    </dgm:pt>
    <dgm:pt modelId="{15298077-AC30-4CF3-AB5D-1DB4E671FBCD}" type="pres">
      <dgm:prSet presAssocID="{A85CDD45-CF52-4118-A68E-5345C78C3FF4}" presName="connectorText" presStyleLbl="sibTrans2D1" presStyleIdx="0" presStyleCnt="3"/>
      <dgm:spPr/>
      <dgm:t>
        <a:bodyPr/>
        <a:lstStyle/>
        <a:p>
          <a:endParaRPr lang="en-US"/>
        </a:p>
      </dgm:t>
    </dgm:pt>
    <dgm:pt modelId="{97815BDA-6E66-4BD7-9590-62F323578711}" type="pres">
      <dgm:prSet presAssocID="{EE5A60E1-590E-4E92-AAB9-78BD436A544D}" presName="node" presStyleLbl="node1" presStyleIdx="0" presStyleCnt="3">
        <dgm:presLayoutVars>
          <dgm:bulletEnabled val="1"/>
        </dgm:presLayoutVars>
      </dgm:prSet>
      <dgm:spPr>
        <a:prstGeom prst="roundRect">
          <a:avLst/>
        </a:prstGeom>
      </dgm:spPr>
      <dgm:t>
        <a:bodyPr/>
        <a:lstStyle/>
        <a:p>
          <a:endParaRPr lang="en-US"/>
        </a:p>
      </dgm:t>
    </dgm:pt>
    <dgm:pt modelId="{3CC97A5C-D630-4E7B-B025-1679C4ACEFA6}" type="pres">
      <dgm:prSet presAssocID="{E2FDE0B0-04C6-45B9-A542-D64256B6E5C0}" presName="parTrans" presStyleLbl="sibTrans2D1" presStyleIdx="1" presStyleCnt="3" custScaleX="74382" custScaleY="108663" custLinFactNeighborX="-29714" custLinFactNeighborY="-22939"/>
      <dgm:spPr/>
      <dgm:t>
        <a:bodyPr/>
        <a:lstStyle/>
        <a:p>
          <a:endParaRPr lang="en-US"/>
        </a:p>
      </dgm:t>
    </dgm:pt>
    <dgm:pt modelId="{52C58AFF-E444-4D7C-8C0C-EAC4600B075B}" type="pres">
      <dgm:prSet presAssocID="{E2FDE0B0-04C6-45B9-A542-D64256B6E5C0}" presName="connectorText" presStyleLbl="sibTrans2D1" presStyleIdx="1" presStyleCnt="3"/>
      <dgm:spPr/>
      <dgm:t>
        <a:bodyPr/>
        <a:lstStyle/>
        <a:p>
          <a:endParaRPr lang="en-US"/>
        </a:p>
      </dgm:t>
    </dgm:pt>
    <dgm:pt modelId="{46340C91-566B-48AF-B789-075A61204A88}" type="pres">
      <dgm:prSet presAssocID="{64D8E980-853E-4193-ABDA-BB79BB1BC59C}" presName="node" presStyleLbl="node1" presStyleIdx="1" presStyleCnt="3" custScaleX="132851">
        <dgm:presLayoutVars>
          <dgm:bulletEnabled val="1"/>
        </dgm:presLayoutVars>
      </dgm:prSet>
      <dgm:spPr>
        <a:prstGeom prst="roundRect">
          <a:avLst/>
        </a:prstGeom>
      </dgm:spPr>
      <dgm:t>
        <a:bodyPr/>
        <a:lstStyle/>
        <a:p>
          <a:endParaRPr lang="en-US"/>
        </a:p>
      </dgm:t>
    </dgm:pt>
    <dgm:pt modelId="{CAA57381-A6C9-44FB-9322-71D0BCD728DE}" type="pres">
      <dgm:prSet presAssocID="{39B6F0E8-127F-4CD0-8D74-9535E7AA120A}" presName="parTrans" presStyleLbl="sibTrans2D1" presStyleIdx="2" presStyleCnt="3" custScaleX="71132" custLinFactNeighborX="27455" custLinFactNeighborY="-9691"/>
      <dgm:spPr/>
      <dgm:t>
        <a:bodyPr/>
        <a:lstStyle/>
        <a:p>
          <a:endParaRPr lang="en-US"/>
        </a:p>
      </dgm:t>
    </dgm:pt>
    <dgm:pt modelId="{B09D6F55-F982-422A-B5E9-4EA272AE8540}" type="pres">
      <dgm:prSet presAssocID="{39B6F0E8-127F-4CD0-8D74-9535E7AA120A}" presName="connectorText" presStyleLbl="sibTrans2D1" presStyleIdx="2" presStyleCnt="3"/>
      <dgm:spPr/>
      <dgm:t>
        <a:bodyPr/>
        <a:lstStyle/>
        <a:p>
          <a:endParaRPr lang="en-US"/>
        </a:p>
      </dgm:t>
    </dgm:pt>
    <dgm:pt modelId="{D34252D0-EA1D-4BFF-BE19-FAB0E0F132BC}" type="pres">
      <dgm:prSet presAssocID="{E6FE6A92-11A1-493E-B8D4-EB39466B4093}" presName="node" presStyleLbl="node1" presStyleIdx="2" presStyleCnt="3" custScaleX="156350" custScaleY="108931" custRadScaleRad="105173" custRadScaleInc="2690">
        <dgm:presLayoutVars>
          <dgm:bulletEnabled val="1"/>
        </dgm:presLayoutVars>
      </dgm:prSet>
      <dgm:spPr>
        <a:prstGeom prst="roundRect">
          <a:avLst/>
        </a:prstGeom>
      </dgm:spPr>
      <dgm:t>
        <a:bodyPr/>
        <a:lstStyle/>
        <a:p>
          <a:endParaRPr lang="en-MY"/>
        </a:p>
      </dgm:t>
    </dgm:pt>
  </dgm:ptLst>
  <dgm:cxnLst>
    <dgm:cxn modelId="{C1DABA6B-BBA3-4661-A4B4-99C6C60CC60E}" type="presOf" srcId="{EE5A60E1-590E-4E92-AAB9-78BD436A544D}" destId="{97815BDA-6E66-4BD7-9590-62F323578711}" srcOrd="0" destOrd="0" presId="urn:microsoft.com/office/officeart/2005/8/layout/radial5"/>
    <dgm:cxn modelId="{B76F29D0-9449-42E4-81DD-93548D29A606}" type="presOf" srcId="{E2FDE0B0-04C6-45B9-A542-D64256B6E5C0}" destId="{3CC97A5C-D630-4E7B-B025-1679C4ACEFA6}" srcOrd="0" destOrd="0" presId="urn:microsoft.com/office/officeart/2005/8/layout/radial5"/>
    <dgm:cxn modelId="{D75D92A4-64E7-476F-84B9-6EBA08F37ABD}" type="presOf" srcId="{A85CDD45-CF52-4118-A68E-5345C78C3FF4}" destId="{2523C916-AF94-431D-A90B-5C729277EE78}" srcOrd="0" destOrd="0" presId="urn:microsoft.com/office/officeart/2005/8/layout/radial5"/>
    <dgm:cxn modelId="{1669BD6B-77F3-4390-964A-8ABC3DA5A8D8}" type="presOf" srcId="{4F16A809-1986-44C7-A5F6-8C32809A40E8}" destId="{5C1C1BC5-9537-43F7-85DB-74AFC7782FA8}" srcOrd="0" destOrd="0" presId="urn:microsoft.com/office/officeart/2005/8/layout/radial5"/>
    <dgm:cxn modelId="{300595FB-A1DA-4C79-BC7F-029B515A85B3}" type="presOf" srcId="{E2FDE0B0-04C6-45B9-A542-D64256B6E5C0}" destId="{52C58AFF-E444-4D7C-8C0C-EAC4600B075B}" srcOrd="1" destOrd="0" presId="urn:microsoft.com/office/officeart/2005/8/layout/radial5"/>
    <dgm:cxn modelId="{7CDEAD0E-0E6E-4806-9F53-2A426E823BE8}" type="presOf" srcId="{64D8E980-853E-4193-ABDA-BB79BB1BC59C}" destId="{46340C91-566B-48AF-B789-075A61204A88}" srcOrd="0" destOrd="0" presId="urn:microsoft.com/office/officeart/2005/8/layout/radial5"/>
    <dgm:cxn modelId="{5FDAC875-C319-46FD-81A0-13F572CEA82C}" type="presOf" srcId="{E6FE6A92-11A1-493E-B8D4-EB39466B4093}" destId="{D34252D0-EA1D-4BFF-BE19-FAB0E0F132BC}" srcOrd="0" destOrd="0" presId="urn:microsoft.com/office/officeart/2005/8/layout/radial5"/>
    <dgm:cxn modelId="{BF1362EA-64DA-443F-99D5-79631386B43E}" srcId="{34F3B7C4-9D68-4A8A-8DC0-6E77DAC59776}" destId="{64D8E980-853E-4193-ABDA-BB79BB1BC59C}" srcOrd="1" destOrd="0" parTransId="{E2FDE0B0-04C6-45B9-A542-D64256B6E5C0}" sibTransId="{295199E3-3051-4D7D-860C-F306478FD482}"/>
    <dgm:cxn modelId="{09CD7164-E781-43B5-944C-0E422EFDEF11}" type="presOf" srcId="{34F3B7C4-9D68-4A8A-8DC0-6E77DAC59776}" destId="{9107F3DA-DD47-4907-85A8-03D7B1051897}" srcOrd="0" destOrd="0" presId="urn:microsoft.com/office/officeart/2005/8/layout/radial5"/>
    <dgm:cxn modelId="{0D531927-22A0-4434-B698-C9087DC8E045}" type="presOf" srcId="{39B6F0E8-127F-4CD0-8D74-9535E7AA120A}" destId="{B09D6F55-F982-422A-B5E9-4EA272AE8540}" srcOrd="1" destOrd="0" presId="urn:microsoft.com/office/officeart/2005/8/layout/radial5"/>
    <dgm:cxn modelId="{59B7D918-8FAA-4C89-90EE-B63E8B98ECA5}" srcId="{4F16A809-1986-44C7-A5F6-8C32809A40E8}" destId="{34F3B7C4-9D68-4A8A-8DC0-6E77DAC59776}" srcOrd="0" destOrd="0" parTransId="{3FB1E45E-553D-4124-83D7-3EF8EEA85D5E}" sibTransId="{C4F04108-AD5D-4F96-81E8-DB4020713193}"/>
    <dgm:cxn modelId="{3D95EA8B-F0BC-49D8-A736-BF480A76AABE}" type="presOf" srcId="{A85CDD45-CF52-4118-A68E-5345C78C3FF4}" destId="{15298077-AC30-4CF3-AB5D-1DB4E671FBCD}" srcOrd="1" destOrd="0" presId="urn:microsoft.com/office/officeart/2005/8/layout/radial5"/>
    <dgm:cxn modelId="{89DB501A-9241-43C3-AA7C-2D7A421AB664}" type="presOf" srcId="{39B6F0E8-127F-4CD0-8D74-9535E7AA120A}" destId="{CAA57381-A6C9-44FB-9322-71D0BCD728DE}" srcOrd="0" destOrd="0" presId="urn:microsoft.com/office/officeart/2005/8/layout/radial5"/>
    <dgm:cxn modelId="{4ABBABAB-1C07-4CEC-B891-8A0BF10BE654}" srcId="{34F3B7C4-9D68-4A8A-8DC0-6E77DAC59776}" destId="{E6FE6A92-11A1-493E-B8D4-EB39466B4093}" srcOrd="2" destOrd="0" parTransId="{39B6F0E8-127F-4CD0-8D74-9535E7AA120A}" sibTransId="{7CB71AA4-A755-4934-8D38-C8F05DA7713B}"/>
    <dgm:cxn modelId="{7776CCF0-784D-4C17-AEDC-88C7CA16C326}" srcId="{34F3B7C4-9D68-4A8A-8DC0-6E77DAC59776}" destId="{EE5A60E1-590E-4E92-AAB9-78BD436A544D}" srcOrd="0" destOrd="0" parTransId="{A85CDD45-CF52-4118-A68E-5345C78C3FF4}" sibTransId="{12184860-DB6F-4113-AD77-A66B11993CC4}"/>
    <dgm:cxn modelId="{D40F5626-6393-44B2-8B38-A82F99285578}" type="presParOf" srcId="{5C1C1BC5-9537-43F7-85DB-74AFC7782FA8}" destId="{9107F3DA-DD47-4907-85A8-03D7B1051897}" srcOrd="0" destOrd="0" presId="urn:microsoft.com/office/officeart/2005/8/layout/radial5"/>
    <dgm:cxn modelId="{A54FE85C-7DA0-42DB-819B-83BC668697BF}" type="presParOf" srcId="{5C1C1BC5-9537-43F7-85DB-74AFC7782FA8}" destId="{2523C916-AF94-431D-A90B-5C729277EE78}" srcOrd="1" destOrd="0" presId="urn:microsoft.com/office/officeart/2005/8/layout/radial5"/>
    <dgm:cxn modelId="{97791F5A-D3CB-4B28-A1B6-2BCD079CE2C7}" type="presParOf" srcId="{2523C916-AF94-431D-A90B-5C729277EE78}" destId="{15298077-AC30-4CF3-AB5D-1DB4E671FBCD}" srcOrd="0" destOrd="0" presId="urn:microsoft.com/office/officeart/2005/8/layout/radial5"/>
    <dgm:cxn modelId="{8FB8F5C9-408F-4CB0-AC64-A70F2EF7A506}" type="presParOf" srcId="{5C1C1BC5-9537-43F7-85DB-74AFC7782FA8}" destId="{97815BDA-6E66-4BD7-9590-62F323578711}" srcOrd="2" destOrd="0" presId="urn:microsoft.com/office/officeart/2005/8/layout/radial5"/>
    <dgm:cxn modelId="{FE25FEE2-A55E-49F4-97BB-51E1A62072D3}" type="presParOf" srcId="{5C1C1BC5-9537-43F7-85DB-74AFC7782FA8}" destId="{3CC97A5C-D630-4E7B-B025-1679C4ACEFA6}" srcOrd="3" destOrd="0" presId="urn:microsoft.com/office/officeart/2005/8/layout/radial5"/>
    <dgm:cxn modelId="{B5C58DAD-2457-4FD8-A5AB-FD1DF1DCAC1F}" type="presParOf" srcId="{3CC97A5C-D630-4E7B-B025-1679C4ACEFA6}" destId="{52C58AFF-E444-4D7C-8C0C-EAC4600B075B}" srcOrd="0" destOrd="0" presId="urn:microsoft.com/office/officeart/2005/8/layout/radial5"/>
    <dgm:cxn modelId="{A84BD01F-1B68-4D9F-B418-211EFC0D2750}" type="presParOf" srcId="{5C1C1BC5-9537-43F7-85DB-74AFC7782FA8}" destId="{46340C91-566B-48AF-B789-075A61204A88}" srcOrd="4" destOrd="0" presId="urn:microsoft.com/office/officeart/2005/8/layout/radial5"/>
    <dgm:cxn modelId="{A7884BA1-8E97-425C-9A23-2B4A1EB21473}" type="presParOf" srcId="{5C1C1BC5-9537-43F7-85DB-74AFC7782FA8}" destId="{CAA57381-A6C9-44FB-9322-71D0BCD728DE}" srcOrd="5" destOrd="0" presId="urn:microsoft.com/office/officeart/2005/8/layout/radial5"/>
    <dgm:cxn modelId="{A2BE81C0-E75F-419F-8154-BDFBC3B4A710}" type="presParOf" srcId="{CAA57381-A6C9-44FB-9322-71D0BCD728DE}" destId="{B09D6F55-F982-422A-B5E9-4EA272AE8540}" srcOrd="0" destOrd="0" presId="urn:microsoft.com/office/officeart/2005/8/layout/radial5"/>
    <dgm:cxn modelId="{85D383DC-D938-4A41-BDE8-2F32803D239A}" type="presParOf" srcId="{5C1C1BC5-9537-43F7-85DB-74AFC7782FA8}" destId="{D34252D0-EA1D-4BFF-BE19-FAB0E0F132BC}" srcOrd="6" destOrd="0" presId="urn:microsoft.com/office/officeart/2005/8/layout/radial5"/>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F16A809-1986-44C7-A5F6-8C32809A40E8}" type="doc">
      <dgm:prSet loTypeId="urn:microsoft.com/office/officeart/2005/8/layout/radial5" loCatId="relationship" qsTypeId="urn:microsoft.com/office/officeart/2005/8/quickstyle/3d3" qsCatId="3D" csTypeId="urn:microsoft.com/office/officeart/2005/8/colors/accent2_2" csCatId="accent2" phldr="1"/>
      <dgm:spPr/>
      <dgm:t>
        <a:bodyPr/>
        <a:lstStyle/>
        <a:p>
          <a:endParaRPr lang="en-MY"/>
        </a:p>
      </dgm:t>
    </dgm:pt>
    <dgm:pt modelId="{34F3B7C4-9D68-4A8A-8DC0-6E77DAC59776}">
      <dgm:prSet phldrT="[Text]" custT="1"/>
      <dgm:spPr>
        <a:solidFill>
          <a:srgbClr val="0000FF"/>
        </a:solidFill>
      </dgm:spPr>
      <dgm:t>
        <a:bodyPr/>
        <a:lstStyle/>
        <a:p>
          <a:r>
            <a:rPr lang="ms-MY" sz="1600" b="1" noProof="0" dirty="0" smtClean="0">
              <a:solidFill>
                <a:schemeClr val="bg1"/>
              </a:solidFill>
            </a:rPr>
            <a:t>Syarat menduduki Peperiksaan Subjek Umum dan Subjek Jabatan</a:t>
          </a:r>
          <a:endParaRPr lang="ms-MY" sz="1600" b="1" noProof="0" dirty="0">
            <a:solidFill>
              <a:schemeClr val="bg1"/>
            </a:solidFill>
          </a:endParaRPr>
        </a:p>
      </dgm:t>
    </dgm:pt>
    <dgm:pt modelId="{3FB1E45E-553D-4124-83D7-3EF8EEA85D5E}" type="parTrans" cxnId="{59B7D918-8FAA-4C89-90EE-B63E8B98ECA5}">
      <dgm:prSet/>
      <dgm:spPr/>
      <dgm:t>
        <a:bodyPr/>
        <a:lstStyle/>
        <a:p>
          <a:endParaRPr lang="ms-MY" b="1" noProof="0">
            <a:solidFill>
              <a:schemeClr val="bg2"/>
            </a:solidFill>
          </a:endParaRPr>
        </a:p>
      </dgm:t>
    </dgm:pt>
    <dgm:pt modelId="{C4F04108-AD5D-4F96-81E8-DB4020713193}" type="sibTrans" cxnId="{59B7D918-8FAA-4C89-90EE-B63E8B98ECA5}">
      <dgm:prSet/>
      <dgm:spPr/>
      <dgm:t>
        <a:bodyPr/>
        <a:lstStyle/>
        <a:p>
          <a:endParaRPr lang="ms-MY" b="1" noProof="0">
            <a:solidFill>
              <a:schemeClr val="bg2"/>
            </a:solidFill>
          </a:endParaRPr>
        </a:p>
      </dgm:t>
    </dgm:pt>
    <dgm:pt modelId="{64D8E980-853E-4193-ABDA-BB79BB1BC59C}">
      <dgm:prSet phldrT="[Text]" custT="1"/>
      <dgm:spPr>
        <a:solidFill>
          <a:srgbClr val="FFC000"/>
        </a:solidFill>
      </dgm:spPr>
      <dgm:t>
        <a:bodyPr/>
        <a:lstStyle/>
        <a:p>
          <a:r>
            <a:rPr lang="ms-MY" sz="1600" b="1" noProof="0" dirty="0" smtClean="0">
              <a:solidFill>
                <a:schemeClr val="tx1"/>
              </a:solidFill>
            </a:rPr>
            <a:t>Pegawai yang dilantik secara lateral dikecualikan peperiksaan</a:t>
          </a:r>
          <a:endParaRPr lang="ms-MY" sz="1600" b="1" noProof="0" dirty="0">
            <a:solidFill>
              <a:schemeClr val="tx1"/>
            </a:solidFill>
          </a:endParaRPr>
        </a:p>
      </dgm:t>
    </dgm:pt>
    <dgm:pt modelId="{E2FDE0B0-04C6-45B9-A542-D64256B6E5C0}" type="parTrans" cxnId="{BF1362EA-64DA-443F-99D5-79631386B43E}">
      <dgm:prSet/>
      <dgm:spPr>
        <a:solidFill>
          <a:srgbClr val="C00000"/>
        </a:solidFill>
      </dgm:spPr>
      <dgm:t>
        <a:bodyPr/>
        <a:lstStyle/>
        <a:p>
          <a:endParaRPr lang="ms-MY" b="1" noProof="0">
            <a:solidFill>
              <a:schemeClr val="tx1"/>
            </a:solidFill>
          </a:endParaRPr>
        </a:p>
      </dgm:t>
    </dgm:pt>
    <dgm:pt modelId="{295199E3-3051-4D7D-860C-F306478FD482}" type="sibTrans" cxnId="{BF1362EA-64DA-443F-99D5-79631386B43E}">
      <dgm:prSet/>
      <dgm:spPr/>
      <dgm:t>
        <a:bodyPr/>
        <a:lstStyle/>
        <a:p>
          <a:endParaRPr lang="ms-MY" b="1" noProof="0">
            <a:solidFill>
              <a:schemeClr val="bg2"/>
            </a:solidFill>
          </a:endParaRPr>
        </a:p>
      </dgm:t>
    </dgm:pt>
    <dgm:pt modelId="{E6FE6A92-11A1-493E-B8D4-EB39466B4093}">
      <dgm:prSet phldrT="[Text]" custT="1"/>
      <dgm:spPr>
        <a:solidFill>
          <a:srgbClr val="FFC000"/>
        </a:solidFill>
      </dgm:spPr>
      <dgm:t>
        <a:bodyPr/>
        <a:lstStyle/>
        <a:p>
          <a:pPr>
            <a:lnSpc>
              <a:spcPct val="100000"/>
            </a:lnSpc>
            <a:spcAft>
              <a:spcPts val="0"/>
            </a:spcAft>
          </a:pPr>
          <a:r>
            <a:rPr lang="ms-MY" sz="1600" b="1" noProof="0" dirty="0" smtClean="0">
              <a:solidFill>
                <a:schemeClr val="tx1"/>
              </a:solidFill>
            </a:rPr>
            <a:t>Pegawai dalam tempoh percubaan, tertakluk kepada syarat skim perkhidmatan</a:t>
          </a:r>
          <a:endParaRPr lang="ms-MY" sz="1600" b="1" noProof="0" dirty="0">
            <a:solidFill>
              <a:schemeClr val="tx1"/>
            </a:solidFill>
          </a:endParaRPr>
        </a:p>
      </dgm:t>
    </dgm:pt>
    <dgm:pt modelId="{39B6F0E8-127F-4CD0-8D74-9535E7AA120A}" type="parTrans" cxnId="{4ABBABAB-1C07-4CEC-B891-8A0BF10BE654}">
      <dgm:prSet/>
      <dgm:spPr>
        <a:solidFill>
          <a:srgbClr val="C00000"/>
        </a:solidFill>
      </dgm:spPr>
      <dgm:t>
        <a:bodyPr/>
        <a:lstStyle/>
        <a:p>
          <a:endParaRPr lang="ms-MY" b="1" noProof="0">
            <a:solidFill>
              <a:schemeClr val="tx1"/>
            </a:solidFill>
          </a:endParaRPr>
        </a:p>
      </dgm:t>
    </dgm:pt>
    <dgm:pt modelId="{7CB71AA4-A755-4934-8D38-C8F05DA7713B}" type="sibTrans" cxnId="{4ABBABAB-1C07-4CEC-B891-8A0BF10BE654}">
      <dgm:prSet/>
      <dgm:spPr/>
      <dgm:t>
        <a:bodyPr/>
        <a:lstStyle/>
        <a:p>
          <a:endParaRPr lang="ms-MY" b="1" noProof="0">
            <a:solidFill>
              <a:schemeClr val="bg2"/>
            </a:solidFill>
          </a:endParaRPr>
        </a:p>
      </dgm:t>
    </dgm:pt>
    <dgm:pt modelId="{5C1C1BC5-9537-43F7-85DB-74AFC7782FA8}" type="pres">
      <dgm:prSet presAssocID="{4F16A809-1986-44C7-A5F6-8C32809A40E8}" presName="Name0" presStyleCnt="0">
        <dgm:presLayoutVars>
          <dgm:chMax val="1"/>
          <dgm:dir/>
          <dgm:animLvl val="ctr"/>
          <dgm:resizeHandles val="exact"/>
        </dgm:presLayoutVars>
      </dgm:prSet>
      <dgm:spPr/>
      <dgm:t>
        <a:bodyPr/>
        <a:lstStyle/>
        <a:p>
          <a:endParaRPr lang="en-US"/>
        </a:p>
      </dgm:t>
    </dgm:pt>
    <dgm:pt modelId="{9107F3DA-DD47-4907-85A8-03D7B1051897}" type="pres">
      <dgm:prSet presAssocID="{34F3B7C4-9D68-4A8A-8DC0-6E77DAC59776}" presName="centerShape" presStyleLbl="node0" presStyleIdx="0" presStyleCnt="1" custScaleX="139090" custScaleY="162254" custLinFactNeighborX="626" custLinFactNeighborY="-3640"/>
      <dgm:spPr>
        <a:prstGeom prst="roundRect">
          <a:avLst/>
        </a:prstGeom>
      </dgm:spPr>
      <dgm:t>
        <a:bodyPr/>
        <a:lstStyle/>
        <a:p>
          <a:endParaRPr lang="en-US"/>
        </a:p>
      </dgm:t>
    </dgm:pt>
    <dgm:pt modelId="{3CC97A5C-D630-4E7B-B025-1679C4ACEFA6}" type="pres">
      <dgm:prSet presAssocID="{E2FDE0B0-04C6-45B9-A542-D64256B6E5C0}" presName="parTrans" presStyleLbl="sibTrans2D1" presStyleIdx="0" presStyleCnt="2" custScaleX="59626" custScaleY="102064"/>
      <dgm:spPr/>
      <dgm:t>
        <a:bodyPr/>
        <a:lstStyle/>
        <a:p>
          <a:endParaRPr lang="en-US"/>
        </a:p>
      </dgm:t>
    </dgm:pt>
    <dgm:pt modelId="{52C58AFF-E444-4D7C-8C0C-EAC4600B075B}" type="pres">
      <dgm:prSet presAssocID="{E2FDE0B0-04C6-45B9-A542-D64256B6E5C0}" presName="connectorText" presStyleLbl="sibTrans2D1" presStyleIdx="0" presStyleCnt="2"/>
      <dgm:spPr/>
      <dgm:t>
        <a:bodyPr/>
        <a:lstStyle/>
        <a:p>
          <a:endParaRPr lang="en-US"/>
        </a:p>
      </dgm:t>
    </dgm:pt>
    <dgm:pt modelId="{46340C91-566B-48AF-B789-075A61204A88}" type="pres">
      <dgm:prSet presAssocID="{64D8E980-853E-4193-ABDA-BB79BB1BC59C}" presName="node" presStyleLbl="node1" presStyleIdx="0" presStyleCnt="2" custScaleX="126227" custScaleY="138821" custRadScaleRad="129509" custRadScaleInc="96794">
        <dgm:presLayoutVars>
          <dgm:bulletEnabled val="1"/>
        </dgm:presLayoutVars>
      </dgm:prSet>
      <dgm:spPr>
        <a:prstGeom prst="roundRect">
          <a:avLst/>
        </a:prstGeom>
      </dgm:spPr>
      <dgm:t>
        <a:bodyPr/>
        <a:lstStyle/>
        <a:p>
          <a:endParaRPr lang="en-US"/>
        </a:p>
      </dgm:t>
    </dgm:pt>
    <dgm:pt modelId="{CAA57381-A6C9-44FB-9322-71D0BCD728DE}" type="pres">
      <dgm:prSet presAssocID="{39B6F0E8-127F-4CD0-8D74-9535E7AA120A}" presName="parTrans" presStyleLbl="sibTrans2D1" presStyleIdx="1" presStyleCnt="2" custScaleX="71132"/>
      <dgm:spPr/>
      <dgm:t>
        <a:bodyPr/>
        <a:lstStyle/>
        <a:p>
          <a:endParaRPr lang="en-US"/>
        </a:p>
      </dgm:t>
    </dgm:pt>
    <dgm:pt modelId="{B09D6F55-F982-422A-B5E9-4EA272AE8540}" type="pres">
      <dgm:prSet presAssocID="{39B6F0E8-127F-4CD0-8D74-9535E7AA120A}" presName="connectorText" presStyleLbl="sibTrans2D1" presStyleIdx="1" presStyleCnt="2"/>
      <dgm:spPr/>
      <dgm:t>
        <a:bodyPr/>
        <a:lstStyle/>
        <a:p>
          <a:endParaRPr lang="en-US"/>
        </a:p>
      </dgm:t>
    </dgm:pt>
    <dgm:pt modelId="{D34252D0-EA1D-4BFF-BE19-FAB0E0F132BC}" type="pres">
      <dgm:prSet presAssocID="{E6FE6A92-11A1-493E-B8D4-EB39466B4093}" presName="node" presStyleLbl="node1" presStyleIdx="1" presStyleCnt="2" custScaleX="141133" custScaleY="141131" custRadScaleRad="120441" custRadScaleInc="102476">
        <dgm:presLayoutVars>
          <dgm:bulletEnabled val="1"/>
        </dgm:presLayoutVars>
      </dgm:prSet>
      <dgm:spPr>
        <a:prstGeom prst="roundRect">
          <a:avLst/>
        </a:prstGeom>
      </dgm:spPr>
      <dgm:t>
        <a:bodyPr/>
        <a:lstStyle/>
        <a:p>
          <a:endParaRPr lang="en-MY"/>
        </a:p>
      </dgm:t>
    </dgm:pt>
  </dgm:ptLst>
  <dgm:cxnLst>
    <dgm:cxn modelId="{C9EE3152-47FA-4C9C-97B0-C20C3C44FBBD}" type="presOf" srcId="{34F3B7C4-9D68-4A8A-8DC0-6E77DAC59776}" destId="{9107F3DA-DD47-4907-85A8-03D7B1051897}" srcOrd="0" destOrd="0" presId="urn:microsoft.com/office/officeart/2005/8/layout/radial5"/>
    <dgm:cxn modelId="{31C98E94-5D11-4756-B8AC-E8F41AE051E2}" type="presOf" srcId="{39B6F0E8-127F-4CD0-8D74-9535E7AA120A}" destId="{B09D6F55-F982-422A-B5E9-4EA272AE8540}" srcOrd="1" destOrd="0" presId="urn:microsoft.com/office/officeart/2005/8/layout/radial5"/>
    <dgm:cxn modelId="{93597C9B-15DB-4D6E-AA06-7D99BAE684E7}" type="presOf" srcId="{E2FDE0B0-04C6-45B9-A542-D64256B6E5C0}" destId="{52C58AFF-E444-4D7C-8C0C-EAC4600B075B}" srcOrd="1" destOrd="0" presId="urn:microsoft.com/office/officeart/2005/8/layout/radial5"/>
    <dgm:cxn modelId="{C551F2CC-2700-4DEE-B62C-0CC8C2FCA6F0}" type="presOf" srcId="{39B6F0E8-127F-4CD0-8D74-9535E7AA120A}" destId="{CAA57381-A6C9-44FB-9322-71D0BCD728DE}" srcOrd="0" destOrd="0" presId="urn:microsoft.com/office/officeart/2005/8/layout/radial5"/>
    <dgm:cxn modelId="{59B7D918-8FAA-4C89-90EE-B63E8B98ECA5}" srcId="{4F16A809-1986-44C7-A5F6-8C32809A40E8}" destId="{34F3B7C4-9D68-4A8A-8DC0-6E77DAC59776}" srcOrd="0" destOrd="0" parTransId="{3FB1E45E-553D-4124-83D7-3EF8EEA85D5E}" sibTransId="{C4F04108-AD5D-4F96-81E8-DB4020713193}"/>
    <dgm:cxn modelId="{BF1362EA-64DA-443F-99D5-79631386B43E}" srcId="{34F3B7C4-9D68-4A8A-8DC0-6E77DAC59776}" destId="{64D8E980-853E-4193-ABDA-BB79BB1BC59C}" srcOrd="0" destOrd="0" parTransId="{E2FDE0B0-04C6-45B9-A542-D64256B6E5C0}" sibTransId="{295199E3-3051-4D7D-860C-F306478FD482}"/>
    <dgm:cxn modelId="{0065942A-1919-406F-91F6-D0CDBD229A88}" type="presOf" srcId="{4F16A809-1986-44C7-A5F6-8C32809A40E8}" destId="{5C1C1BC5-9537-43F7-85DB-74AFC7782FA8}" srcOrd="0" destOrd="0" presId="urn:microsoft.com/office/officeart/2005/8/layout/radial5"/>
    <dgm:cxn modelId="{778D5F95-9E9B-403C-9DF6-C1E6EFBD2F1B}" type="presOf" srcId="{64D8E980-853E-4193-ABDA-BB79BB1BC59C}" destId="{46340C91-566B-48AF-B789-075A61204A88}" srcOrd="0" destOrd="0" presId="urn:microsoft.com/office/officeart/2005/8/layout/radial5"/>
    <dgm:cxn modelId="{4ABBABAB-1C07-4CEC-B891-8A0BF10BE654}" srcId="{34F3B7C4-9D68-4A8A-8DC0-6E77DAC59776}" destId="{E6FE6A92-11A1-493E-B8D4-EB39466B4093}" srcOrd="1" destOrd="0" parTransId="{39B6F0E8-127F-4CD0-8D74-9535E7AA120A}" sibTransId="{7CB71AA4-A755-4934-8D38-C8F05DA7713B}"/>
    <dgm:cxn modelId="{EB1FAC4E-9F92-41A4-A38E-1467A1E9EF69}" type="presOf" srcId="{E2FDE0B0-04C6-45B9-A542-D64256B6E5C0}" destId="{3CC97A5C-D630-4E7B-B025-1679C4ACEFA6}" srcOrd="0" destOrd="0" presId="urn:microsoft.com/office/officeart/2005/8/layout/radial5"/>
    <dgm:cxn modelId="{976FD5EE-CD8B-48CF-9301-134DBA14579C}" type="presOf" srcId="{E6FE6A92-11A1-493E-B8D4-EB39466B4093}" destId="{D34252D0-EA1D-4BFF-BE19-FAB0E0F132BC}" srcOrd="0" destOrd="0" presId="urn:microsoft.com/office/officeart/2005/8/layout/radial5"/>
    <dgm:cxn modelId="{90E1B261-3121-4C39-88D1-641777F1E758}" type="presParOf" srcId="{5C1C1BC5-9537-43F7-85DB-74AFC7782FA8}" destId="{9107F3DA-DD47-4907-85A8-03D7B1051897}" srcOrd="0" destOrd="0" presId="urn:microsoft.com/office/officeart/2005/8/layout/radial5"/>
    <dgm:cxn modelId="{BBCEA897-B981-47B7-87D4-184819BA92D6}" type="presParOf" srcId="{5C1C1BC5-9537-43F7-85DB-74AFC7782FA8}" destId="{3CC97A5C-D630-4E7B-B025-1679C4ACEFA6}" srcOrd="1" destOrd="0" presId="urn:microsoft.com/office/officeart/2005/8/layout/radial5"/>
    <dgm:cxn modelId="{7181CCA7-261D-4777-9E67-B3BF6ECC8AF8}" type="presParOf" srcId="{3CC97A5C-D630-4E7B-B025-1679C4ACEFA6}" destId="{52C58AFF-E444-4D7C-8C0C-EAC4600B075B}" srcOrd="0" destOrd="0" presId="urn:microsoft.com/office/officeart/2005/8/layout/radial5"/>
    <dgm:cxn modelId="{6007FB93-8581-495B-BFF9-5BA5DEE67950}" type="presParOf" srcId="{5C1C1BC5-9537-43F7-85DB-74AFC7782FA8}" destId="{46340C91-566B-48AF-B789-075A61204A88}" srcOrd="2" destOrd="0" presId="urn:microsoft.com/office/officeart/2005/8/layout/radial5"/>
    <dgm:cxn modelId="{EEB902BE-A87A-403B-A898-71C35CE3EDFF}" type="presParOf" srcId="{5C1C1BC5-9537-43F7-85DB-74AFC7782FA8}" destId="{CAA57381-A6C9-44FB-9322-71D0BCD728DE}" srcOrd="3" destOrd="0" presId="urn:microsoft.com/office/officeart/2005/8/layout/radial5"/>
    <dgm:cxn modelId="{674DCC94-1E89-4BD8-AA1C-982ACBB2B401}" type="presParOf" srcId="{CAA57381-A6C9-44FB-9322-71D0BCD728DE}" destId="{B09D6F55-F982-422A-B5E9-4EA272AE8540}" srcOrd="0" destOrd="0" presId="urn:microsoft.com/office/officeart/2005/8/layout/radial5"/>
    <dgm:cxn modelId="{E7A00CC9-7D09-4F5B-BC41-83A304695B12}" type="presParOf" srcId="{5C1C1BC5-9537-43F7-85DB-74AFC7782FA8}" destId="{D34252D0-EA1D-4BFF-BE19-FAB0E0F132BC}" srcOrd="4" destOrd="0" presId="urn:microsoft.com/office/officeart/2005/8/layout/radial5"/>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5300" cy="465138"/>
          </a:xfrm>
          <a:prstGeom prst="rect">
            <a:avLst/>
          </a:prstGeom>
        </p:spPr>
        <p:txBody>
          <a:bodyPr vert="horz" lIns="92783" tIns="46392" rIns="92783" bIns="46392"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967163" y="0"/>
            <a:ext cx="3035300" cy="465138"/>
          </a:xfrm>
          <a:prstGeom prst="rect">
            <a:avLst/>
          </a:prstGeom>
        </p:spPr>
        <p:txBody>
          <a:bodyPr vert="horz" lIns="92783" tIns="46392" rIns="92783" bIns="46392" rtlCol="0"/>
          <a:lstStyle>
            <a:lvl1pPr algn="r" fontAlgn="auto">
              <a:spcBef>
                <a:spcPts val="0"/>
              </a:spcBef>
              <a:spcAft>
                <a:spcPts val="0"/>
              </a:spcAft>
              <a:defRPr sz="1200">
                <a:latin typeface="+mn-lt"/>
                <a:cs typeface="+mn-cs"/>
              </a:defRPr>
            </a:lvl1pPr>
          </a:lstStyle>
          <a:p>
            <a:pPr>
              <a:defRPr/>
            </a:pPr>
            <a:fld id="{1150AD00-8246-480F-9544-4394CBBAF8FD}" type="datetimeFigureOut">
              <a:rPr lang="en-US"/>
              <a:pPr>
                <a:defRPr/>
              </a:pPr>
              <a:t>12/17/2011</a:t>
            </a:fld>
            <a:endParaRPr lang="en-US"/>
          </a:p>
        </p:txBody>
      </p:sp>
      <p:sp>
        <p:nvSpPr>
          <p:cNvPr id="4" name="Footer Placeholder 3"/>
          <p:cNvSpPr>
            <a:spLocks noGrp="1"/>
          </p:cNvSpPr>
          <p:nvPr>
            <p:ph type="ftr" sz="quarter" idx="2"/>
          </p:nvPr>
        </p:nvSpPr>
        <p:spPr>
          <a:xfrm>
            <a:off x="0" y="8823325"/>
            <a:ext cx="3035300" cy="465138"/>
          </a:xfrm>
          <a:prstGeom prst="rect">
            <a:avLst/>
          </a:prstGeom>
        </p:spPr>
        <p:txBody>
          <a:bodyPr vert="horz" lIns="92783" tIns="46392" rIns="92783" bIns="46392"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967163" y="8823325"/>
            <a:ext cx="3035300" cy="465138"/>
          </a:xfrm>
          <a:prstGeom prst="rect">
            <a:avLst/>
          </a:prstGeom>
        </p:spPr>
        <p:txBody>
          <a:bodyPr vert="horz" lIns="92783" tIns="46392" rIns="92783" bIns="46392" rtlCol="0" anchor="b"/>
          <a:lstStyle>
            <a:lvl1pPr algn="r" fontAlgn="auto">
              <a:spcBef>
                <a:spcPts val="0"/>
              </a:spcBef>
              <a:spcAft>
                <a:spcPts val="0"/>
              </a:spcAft>
              <a:defRPr sz="1200">
                <a:latin typeface="+mn-lt"/>
                <a:cs typeface="+mn-cs"/>
              </a:defRPr>
            </a:lvl1pPr>
          </a:lstStyle>
          <a:p>
            <a:pPr>
              <a:defRPr/>
            </a:pPr>
            <a:fld id="{97571200-88C0-4147-A877-D0F7EAB43081}"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5300" cy="465138"/>
          </a:xfrm>
          <a:prstGeom prst="rect">
            <a:avLst/>
          </a:prstGeom>
        </p:spPr>
        <p:txBody>
          <a:bodyPr vert="horz" lIns="92783" tIns="46392" rIns="92783" bIns="46392"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67163" y="0"/>
            <a:ext cx="3035300" cy="465138"/>
          </a:xfrm>
          <a:prstGeom prst="rect">
            <a:avLst/>
          </a:prstGeom>
        </p:spPr>
        <p:txBody>
          <a:bodyPr vert="horz" lIns="92783" tIns="46392" rIns="92783" bIns="46392" rtlCol="0"/>
          <a:lstStyle>
            <a:lvl1pPr algn="r" fontAlgn="auto">
              <a:spcBef>
                <a:spcPts val="0"/>
              </a:spcBef>
              <a:spcAft>
                <a:spcPts val="0"/>
              </a:spcAft>
              <a:defRPr sz="1200">
                <a:latin typeface="+mn-lt"/>
                <a:cs typeface="+mn-cs"/>
              </a:defRPr>
            </a:lvl1pPr>
          </a:lstStyle>
          <a:p>
            <a:pPr>
              <a:defRPr/>
            </a:pPr>
            <a:fld id="{B7C06D55-80A5-4FB2-9191-6C468107A5E8}" type="datetimeFigureOut">
              <a:rPr lang="en-US"/>
              <a:pPr>
                <a:defRPr/>
              </a:pPr>
              <a:t>12/17/2011</a:t>
            </a:fld>
            <a:endParaRPr lang="en-US"/>
          </a:p>
        </p:txBody>
      </p:sp>
      <p:sp>
        <p:nvSpPr>
          <p:cNvPr id="4" name="Slide Image Placeholder 3"/>
          <p:cNvSpPr>
            <a:spLocks noGrp="1" noRot="1" noChangeAspect="1"/>
          </p:cNvSpPr>
          <p:nvPr>
            <p:ph type="sldImg" idx="2"/>
          </p:nvPr>
        </p:nvSpPr>
        <p:spPr>
          <a:xfrm>
            <a:off x="1181100" y="698500"/>
            <a:ext cx="4641850" cy="3481388"/>
          </a:xfrm>
          <a:prstGeom prst="rect">
            <a:avLst/>
          </a:prstGeom>
          <a:noFill/>
          <a:ln w="12700">
            <a:solidFill>
              <a:prstClr val="black"/>
            </a:solidFill>
          </a:ln>
        </p:spPr>
        <p:txBody>
          <a:bodyPr vert="horz" lIns="92783" tIns="46392" rIns="92783" bIns="46392" rtlCol="0" anchor="ctr"/>
          <a:lstStyle/>
          <a:p>
            <a:pPr lvl="0"/>
            <a:endParaRPr lang="en-US" noProof="0"/>
          </a:p>
        </p:txBody>
      </p:sp>
      <p:sp>
        <p:nvSpPr>
          <p:cNvPr id="5" name="Notes Placeholder 4"/>
          <p:cNvSpPr>
            <a:spLocks noGrp="1"/>
          </p:cNvSpPr>
          <p:nvPr>
            <p:ph type="body" sz="quarter" idx="3"/>
          </p:nvPr>
        </p:nvSpPr>
        <p:spPr>
          <a:xfrm>
            <a:off x="701675" y="4413250"/>
            <a:ext cx="5600700" cy="4178300"/>
          </a:xfrm>
          <a:prstGeom prst="rect">
            <a:avLst/>
          </a:prstGeom>
        </p:spPr>
        <p:txBody>
          <a:bodyPr vert="horz" lIns="92783" tIns="46392" rIns="92783" bIns="46392"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3325"/>
            <a:ext cx="3035300" cy="465138"/>
          </a:xfrm>
          <a:prstGeom prst="rect">
            <a:avLst/>
          </a:prstGeom>
        </p:spPr>
        <p:txBody>
          <a:bodyPr vert="horz" lIns="92783" tIns="46392" rIns="92783" bIns="46392"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67163" y="8823325"/>
            <a:ext cx="3035300" cy="465138"/>
          </a:xfrm>
          <a:prstGeom prst="rect">
            <a:avLst/>
          </a:prstGeom>
        </p:spPr>
        <p:txBody>
          <a:bodyPr vert="horz" lIns="92783" tIns="46392" rIns="92783" bIns="46392" rtlCol="0" anchor="b"/>
          <a:lstStyle>
            <a:lvl1pPr algn="r" fontAlgn="auto">
              <a:spcBef>
                <a:spcPts val="0"/>
              </a:spcBef>
              <a:spcAft>
                <a:spcPts val="0"/>
              </a:spcAft>
              <a:defRPr sz="1200">
                <a:latin typeface="+mn-lt"/>
                <a:cs typeface="+mn-cs"/>
              </a:defRPr>
            </a:lvl1pPr>
          </a:lstStyle>
          <a:p>
            <a:pPr>
              <a:defRPr/>
            </a:pPr>
            <a:fld id="{0D463E6D-94F8-492D-BF66-3F38D4F0B29F}"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p:spPr>
      </p:sp>
      <p:sp>
        <p:nvSpPr>
          <p:cNvPr id="665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ms-MY" smtClean="0"/>
          </a:p>
        </p:txBody>
      </p:sp>
      <p:sp>
        <p:nvSpPr>
          <p:cNvPr id="2867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351ECF4-4E5E-4277-9B2C-F797AC47A1E5}" type="slidenum">
              <a:rPr lang="en-US" smtClean="0"/>
              <a:pPr fontAlgn="base">
                <a:spcBef>
                  <a:spcPct val="0"/>
                </a:spcBef>
                <a:spcAft>
                  <a:spcPct val="0"/>
                </a:spcAft>
                <a:defRPr/>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noFill/>
          <a:ln>
            <a:solidFill>
              <a:srgbClr val="000000"/>
            </a:solidFill>
            <a:miter lim="800000"/>
            <a:headEnd/>
            <a:tailEnd/>
          </a:ln>
        </p:spPr>
      </p:sp>
      <p:sp>
        <p:nvSpPr>
          <p:cNvPr id="1013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ms-MY" smtClean="0"/>
          </a:p>
        </p:txBody>
      </p:sp>
      <p:sp>
        <p:nvSpPr>
          <p:cNvPr id="4" name="Slide Number Placeholder 3"/>
          <p:cNvSpPr>
            <a:spLocks noGrp="1"/>
          </p:cNvSpPr>
          <p:nvPr>
            <p:ph type="sldNum" sz="quarter" idx="5"/>
          </p:nvPr>
        </p:nvSpPr>
        <p:spPr/>
        <p:txBody>
          <a:bodyPr/>
          <a:lstStyle/>
          <a:p>
            <a:pPr>
              <a:defRPr/>
            </a:pPr>
            <a:fld id="{DE2208DE-D957-4072-B3C8-A8F8C9035EEB}" type="slidenum">
              <a:rPr lang="en-MY" smtClean="0"/>
              <a:pPr>
                <a:defRPr/>
              </a:pPr>
              <a:t>11</a:t>
            </a:fld>
            <a:endParaRPr lang="en-MY"/>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p:spPr>
      </p:sp>
      <p:sp>
        <p:nvSpPr>
          <p:cNvPr id="6963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000" b="1" smtClean="0"/>
              <a:t>PTM</a:t>
            </a:r>
          </a:p>
          <a:p>
            <a:endParaRPr lang="en-US" sz="1000" b="1" smtClean="0"/>
          </a:p>
          <a:p>
            <a:r>
              <a:rPr lang="en-US" sz="1000" smtClean="0"/>
              <a:t>Program selama 5 hari ini diperkenalkan bagi menggantikan kursus induksi.</a:t>
            </a:r>
          </a:p>
          <a:p>
            <a:pPr eaLnBrk="1" hangingPunct="1">
              <a:spcBef>
                <a:spcPct val="0"/>
              </a:spcBef>
            </a:pPr>
            <a:r>
              <a:rPr lang="en-US" sz="1000" smtClean="0"/>
              <a:t>Perubahan minda yang diterapkan akan menggalakkan pemikiran kreatif dan inovatif bagi menghasilkan nilai tambah dalam tugasan serta berkeupayaan menyediakan pegawai yang membudayakan nilai-nilai murni perkhidmatan awam.</a:t>
            </a:r>
          </a:p>
          <a:p>
            <a:pPr eaLnBrk="1" hangingPunct="1">
              <a:spcBef>
                <a:spcPct val="0"/>
              </a:spcBef>
            </a:pPr>
            <a:endParaRPr lang="en-US" sz="1000" smtClean="0"/>
          </a:p>
          <a:p>
            <a:pPr eaLnBrk="1" hangingPunct="1">
              <a:spcBef>
                <a:spcPct val="0"/>
              </a:spcBef>
            </a:pPr>
            <a:r>
              <a:rPr lang="en-US" sz="1000" b="1" smtClean="0"/>
              <a:t>RASIONAL</a:t>
            </a:r>
          </a:p>
          <a:p>
            <a:pPr eaLnBrk="1" hangingPunct="1">
              <a:spcBef>
                <a:spcPct val="0"/>
              </a:spcBef>
            </a:pPr>
            <a:endParaRPr lang="en-US" sz="1000" b="1" smtClean="0"/>
          </a:p>
          <a:p>
            <a:pPr eaLnBrk="1" hangingPunct="1">
              <a:spcBef>
                <a:spcPct val="0"/>
              </a:spcBef>
              <a:buFontTx/>
              <a:buAutoNum type="romanLcParenBoth"/>
            </a:pPr>
            <a:r>
              <a:rPr lang="en-US" sz="1000" smtClean="0"/>
              <a:t>Membangunkan modal insan secara holistik, merangkumi keupayaan sahsiah dan intelektual yang mesti dimiliki oleh pegawai awam bagi memandu pemikiran dan perlakuan dalam rutin seharian;</a:t>
            </a:r>
          </a:p>
          <a:p>
            <a:pPr eaLnBrk="1" hangingPunct="1">
              <a:spcBef>
                <a:spcPct val="0"/>
              </a:spcBef>
              <a:buFontTx/>
              <a:buAutoNum type="romanLcParenBoth"/>
            </a:pPr>
            <a:endParaRPr lang="en-US" sz="1000" smtClean="0"/>
          </a:p>
          <a:p>
            <a:pPr eaLnBrk="1" hangingPunct="1">
              <a:spcBef>
                <a:spcPct val="0"/>
              </a:spcBef>
              <a:buFontTx/>
              <a:buAutoNum type="romanLcParenBoth"/>
            </a:pPr>
            <a:r>
              <a:rPr lang="en-US" sz="1000" smtClean="0"/>
              <a:t>Memberi pendedahan dan penyesuaian minda pegawai di peringkat awal pelantikan</a:t>
            </a:r>
          </a:p>
          <a:p>
            <a:pPr eaLnBrk="1" hangingPunct="1">
              <a:spcBef>
                <a:spcPct val="0"/>
              </a:spcBef>
              <a:buFontTx/>
              <a:buAutoNum type="romanLcParenBoth"/>
            </a:pPr>
            <a:endParaRPr lang="en-US" sz="1000" smtClean="0"/>
          </a:p>
          <a:p>
            <a:pPr eaLnBrk="1" hangingPunct="1">
              <a:spcBef>
                <a:spcPct val="0"/>
              </a:spcBef>
              <a:buFontTx/>
              <a:buAutoNum type="romanLcParenBoth"/>
            </a:pPr>
            <a:r>
              <a:rPr lang="en-US" sz="1000" smtClean="0">
                <a:solidFill>
                  <a:srgbClr val="FF0000"/>
                </a:solidFill>
                <a:latin typeface="Arial" pitchFamily="34" charset="0"/>
                <a:cs typeface="Arial" pitchFamily="34" charset="0"/>
              </a:rPr>
              <a:t>membolehkan pegawai memahami prinsip dan falsafah pembentukan negara, jentera pentadbiran kerajaan dan peraturan –peraturan asas perkhidmatan awam serta jati diri bagi menghadapi cabaran dan ekspektasi pelanggan</a:t>
            </a:r>
          </a:p>
          <a:p>
            <a:pPr eaLnBrk="1" hangingPunct="1">
              <a:spcBef>
                <a:spcPct val="0"/>
              </a:spcBef>
              <a:buFontTx/>
              <a:buAutoNum type="romanLcParenBoth"/>
            </a:pPr>
            <a:endParaRPr lang="en-US" sz="1000" smtClean="0">
              <a:solidFill>
                <a:srgbClr val="FF0000"/>
              </a:solidFill>
              <a:latin typeface="Arial" pitchFamily="34" charset="0"/>
              <a:cs typeface="Arial" pitchFamily="34" charset="0"/>
            </a:endParaRPr>
          </a:p>
          <a:p>
            <a:pPr eaLnBrk="1" hangingPunct="1">
              <a:spcBef>
                <a:spcPct val="0"/>
              </a:spcBef>
            </a:pPr>
            <a:r>
              <a:rPr lang="en-US" sz="1000" b="1" smtClean="0">
                <a:solidFill>
                  <a:srgbClr val="FF0000"/>
                </a:solidFill>
                <a:latin typeface="Arial" pitchFamily="34" charset="0"/>
                <a:cs typeface="Arial" pitchFamily="34" charset="0"/>
              </a:rPr>
              <a:t>PELAN TINDAKAN</a:t>
            </a:r>
          </a:p>
          <a:p>
            <a:pPr eaLnBrk="1" hangingPunct="1">
              <a:spcBef>
                <a:spcPct val="0"/>
              </a:spcBef>
            </a:pPr>
            <a:endParaRPr lang="en-US" sz="1000" b="1" smtClean="0">
              <a:solidFill>
                <a:srgbClr val="FF0000"/>
              </a:solidFill>
              <a:latin typeface="Arial" pitchFamily="34" charset="0"/>
              <a:cs typeface="Arial" pitchFamily="34" charset="0"/>
            </a:endParaRPr>
          </a:p>
          <a:p>
            <a:pPr eaLnBrk="1" hangingPunct="1">
              <a:spcBef>
                <a:spcPct val="0"/>
              </a:spcBef>
            </a:pPr>
            <a:r>
              <a:rPr lang="en-US" sz="1000" smtClean="0">
                <a:solidFill>
                  <a:srgbClr val="FF0000"/>
                </a:solidFill>
                <a:latin typeface="Arial" pitchFamily="34" charset="0"/>
                <a:cs typeface="Arial" pitchFamily="34" charset="0"/>
              </a:rPr>
              <a:t>Menyediakan garis panduan merangkumi matlamat, objektif, syarat kelayakan, kurikulum, pelan pembelajaran, contoh jadual pelaksanaan, </a:t>
            </a:r>
          </a:p>
          <a:p>
            <a:pPr eaLnBrk="1" hangingPunct="1">
              <a:spcBef>
                <a:spcPct val="0"/>
              </a:spcBef>
            </a:pPr>
            <a:r>
              <a:rPr lang="en-US" sz="1000" smtClean="0">
                <a:solidFill>
                  <a:srgbClr val="FF0000"/>
                </a:solidFill>
                <a:latin typeface="Arial" pitchFamily="34" charset="0"/>
                <a:cs typeface="Arial" pitchFamily="34" charset="0"/>
              </a:rPr>
              <a:t>kaedah, kriteria penilaian</a:t>
            </a:r>
          </a:p>
          <a:p>
            <a:pPr eaLnBrk="1" hangingPunct="1">
              <a:spcBef>
                <a:spcPct val="0"/>
              </a:spcBef>
            </a:pPr>
            <a:endParaRPr lang="en-US" sz="1000" smtClean="0">
              <a:solidFill>
                <a:srgbClr val="FF0000"/>
              </a:solidFill>
              <a:latin typeface="Arial" pitchFamily="34" charset="0"/>
              <a:cs typeface="Arial" pitchFamily="34" charset="0"/>
            </a:endParaRPr>
          </a:p>
          <a:p>
            <a:pPr eaLnBrk="1" fontAlgn="t" hangingPunct="1">
              <a:spcBef>
                <a:spcPct val="0"/>
              </a:spcBef>
            </a:pPr>
            <a:r>
              <a:rPr lang="en-US" sz="1000" smtClean="0">
                <a:solidFill>
                  <a:srgbClr val="FF0000"/>
                </a:solidFill>
                <a:latin typeface="Arial" pitchFamily="34" charset="0"/>
                <a:cs typeface="Arial" pitchFamily="34" charset="0"/>
              </a:rPr>
              <a:t>Ketua jabatan digalakkan untuk mengadakan sesi penerangan mengenai Kementerian di mana agensi ditempatkan.</a:t>
            </a:r>
            <a:endParaRPr lang="en-MY" sz="1000" smtClean="0">
              <a:solidFill>
                <a:srgbClr val="FFFFFF"/>
              </a:solidFill>
            </a:endParaRPr>
          </a:p>
          <a:p>
            <a:pPr eaLnBrk="1" fontAlgn="t" hangingPunct="1">
              <a:spcBef>
                <a:spcPct val="0"/>
              </a:spcBef>
            </a:pPr>
            <a:endParaRPr lang="en-MY" sz="1000" b="1" smtClean="0">
              <a:solidFill>
                <a:srgbClr val="FFFFFF"/>
              </a:solidFill>
            </a:endParaRPr>
          </a:p>
          <a:p>
            <a:endParaRPr lang="en-US" sz="1000" smtClean="0"/>
          </a:p>
          <a:p>
            <a:endParaRPr lang="en-US" sz="1000" smtClean="0"/>
          </a:p>
          <a:p>
            <a:endParaRPr lang="en-MY" sz="1000" smtClean="0"/>
          </a:p>
        </p:txBody>
      </p:sp>
      <p:sp>
        <p:nvSpPr>
          <p:cNvPr id="4" name="Slide Number Placeholder 3"/>
          <p:cNvSpPr>
            <a:spLocks noGrp="1"/>
          </p:cNvSpPr>
          <p:nvPr>
            <p:ph type="sldNum" sz="quarter" idx="5"/>
          </p:nvPr>
        </p:nvSpPr>
        <p:spPr/>
        <p:txBody>
          <a:bodyPr/>
          <a:lstStyle/>
          <a:p>
            <a:pPr>
              <a:defRPr/>
            </a:pPr>
            <a:fld id="{24221CEA-D3BE-43E8-9C9E-ACB522502F0D}" type="slidenum">
              <a:rPr lang="en-MY" smtClean="0"/>
              <a:pPr>
                <a:defRPr/>
              </a:pPr>
              <a:t>13</a:t>
            </a:fld>
            <a:endParaRPr lang="en-MY"/>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p:spPr>
      </p:sp>
      <p:sp>
        <p:nvSpPr>
          <p:cNvPr id="12291" name="Notes Placeholder 2"/>
          <p:cNvSpPr>
            <a:spLocks noGrp="1"/>
          </p:cNvSpPr>
          <p:nvPr>
            <p:ph type="body" idx="1"/>
          </p:nvPr>
        </p:nvSpPr>
        <p:spPr>
          <a:ln/>
        </p:spPr>
        <p:txBody>
          <a:bodyPr>
            <a:normAutofit fontScale="40000" lnSpcReduction="20000"/>
          </a:bodyPr>
          <a:lstStyle/>
          <a:p>
            <a:pPr>
              <a:defRPr/>
            </a:pPr>
            <a:r>
              <a:rPr lang="ms-MY" b="1" dirty="0" smtClean="0"/>
              <a:t>Pegawai yang disyaratkan </a:t>
            </a:r>
            <a:r>
              <a:rPr lang="ms-MY" dirty="0" smtClean="0"/>
              <a:t>mengikuti PTM adalah:</a:t>
            </a:r>
          </a:p>
          <a:p>
            <a:pPr>
              <a:defRPr/>
            </a:pPr>
            <a:endParaRPr lang="en-US" dirty="0" smtClean="0"/>
          </a:p>
          <a:p>
            <a:pPr marL="229106" indent="-229106">
              <a:buFontTx/>
              <a:buAutoNum type="alphaLcParenBoth"/>
              <a:defRPr/>
            </a:pPr>
            <a:r>
              <a:rPr lang="ms-MY" b="1" dirty="0" smtClean="0"/>
              <a:t>pegawai lantikan pertama pada atau selepas 1 Januari 2012</a:t>
            </a:r>
            <a:r>
              <a:rPr lang="ms-MY" dirty="0" smtClean="0"/>
              <a:t>  yang berkhidmat secara tetap dalam Perkhidmatan Awam; atau</a:t>
            </a:r>
          </a:p>
          <a:p>
            <a:pPr marL="229106" indent="-229106">
              <a:buFontTx/>
              <a:buAutoNum type="alphaLcParenBoth"/>
              <a:defRPr/>
            </a:pPr>
            <a:endParaRPr lang="ms-MY" dirty="0" smtClean="0"/>
          </a:p>
          <a:p>
            <a:pPr marL="229106" indent="-229106">
              <a:buFontTx/>
              <a:buAutoNum type="alphaLcParenBoth"/>
              <a:defRPr/>
            </a:pPr>
            <a:r>
              <a:rPr lang="ms-MY" b="1" dirty="0" smtClean="0">
                <a:latin typeface="Arial" pitchFamily="34" charset="0"/>
                <a:cs typeface="Arial" pitchFamily="34" charset="0"/>
              </a:rPr>
              <a:t>Pegawai lantikan secara lateral pada atau selepas 1 Januari 2012</a:t>
            </a:r>
            <a:r>
              <a:rPr lang="ms-MY" dirty="0" smtClean="0">
                <a:latin typeface="Arial" pitchFamily="34" charset="0"/>
                <a:cs typeface="Arial" pitchFamily="34" charset="0"/>
              </a:rPr>
              <a:t> kecuali lantikan lateral ke Kump. Pengurusan Tertinggi; atau</a:t>
            </a:r>
          </a:p>
          <a:p>
            <a:pPr marL="229106" indent="-229106">
              <a:buFontTx/>
              <a:buAutoNum type="alphaLcParenBoth"/>
              <a:defRPr/>
            </a:pPr>
            <a:endParaRPr lang="en-US" dirty="0" smtClean="0"/>
          </a:p>
          <a:p>
            <a:pPr>
              <a:defRPr/>
            </a:pPr>
            <a:r>
              <a:rPr lang="ms-MY" b="1" dirty="0" smtClean="0"/>
              <a:t>(c) pegawai dalam tempoh percubaan </a:t>
            </a:r>
            <a:r>
              <a:rPr lang="ms-MY" dirty="0" err="1" smtClean="0"/>
              <a:t> </a:t>
            </a:r>
            <a:r>
              <a:rPr lang="ms-MY" dirty="0" smtClean="0"/>
              <a:t>dan </a:t>
            </a:r>
            <a:r>
              <a:rPr lang="ms-MY" b="1" dirty="0" smtClean="0"/>
              <a:t>belum menghadiri Kursus Induksi - Modul </a:t>
            </a:r>
            <a:r>
              <a:rPr lang="ms-MY" b="1" dirty="0" err="1" smtClean="0"/>
              <a:t>Umum</a:t>
            </a:r>
            <a:r>
              <a:rPr lang="ms-MY" dirty="0" err="1" smtClean="0"/>
              <a:t> </a:t>
            </a:r>
            <a:r>
              <a:rPr lang="ms-MY" dirty="0" smtClean="0"/>
              <a:t>.</a:t>
            </a:r>
            <a:endParaRPr lang="en-US" dirty="0" smtClean="0"/>
          </a:p>
          <a:p>
            <a:pPr>
              <a:defRPr/>
            </a:pPr>
            <a:r>
              <a:rPr lang="ms-MY" b="1" dirty="0" smtClean="0"/>
              <a:t> </a:t>
            </a:r>
            <a:endParaRPr lang="en-US" dirty="0" smtClean="0"/>
          </a:p>
          <a:p>
            <a:pPr>
              <a:defRPr/>
            </a:pPr>
            <a:r>
              <a:rPr lang="ms-MY" dirty="0" smtClean="0"/>
              <a:t>Pegawai yang sedang berkhidmat yang kemudiannya dilantik ke perkhidmatan lain </a:t>
            </a:r>
            <a:r>
              <a:rPr lang="ms-MY" b="1" dirty="0" smtClean="0"/>
              <a:t>dikecualikan</a:t>
            </a:r>
            <a:r>
              <a:rPr lang="ms-MY" dirty="0" smtClean="0"/>
              <a:t> daripada menghadiri PTM dengan syarat:</a:t>
            </a:r>
            <a:endParaRPr lang="en-US" dirty="0" smtClean="0"/>
          </a:p>
          <a:p>
            <a:pPr>
              <a:defRPr/>
            </a:pPr>
            <a:r>
              <a:rPr lang="ms-MY" dirty="0" smtClean="0"/>
              <a:t>- pegawai telah Hadir Dengan Jaya PTM; atau </a:t>
            </a:r>
            <a:endParaRPr lang="en-US" dirty="0" smtClean="0"/>
          </a:p>
          <a:p>
            <a:pPr>
              <a:defRPr/>
            </a:pPr>
            <a:r>
              <a:rPr lang="ms-MY" dirty="0" smtClean="0"/>
              <a:t>- Hadir Dengan Jaya Kursus Induksi - Modul </a:t>
            </a:r>
            <a:r>
              <a:rPr lang="ms-MY" dirty="0" err="1" smtClean="0"/>
              <a:t>Umum </a:t>
            </a:r>
            <a:r>
              <a:rPr lang="ms-MY" dirty="0" smtClean="0"/>
              <a:t>; atau </a:t>
            </a:r>
            <a:endParaRPr lang="en-US" dirty="0" smtClean="0"/>
          </a:p>
          <a:p>
            <a:pPr>
              <a:defRPr/>
            </a:pPr>
            <a:r>
              <a:rPr lang="ms-MY" dirty="0" smtClean="0"/>
              <a:t>- lulus Peperiksaan Am Kerajaan </a:t>
            </a:r>
            <a:r>
              <a:rPr lang="ms-MY" dirty="0" err="1" smtClean="0"/>
              <a:t> </a:t>
            </a:r>
            <a:r>
              <a:rPr lang="ms-MY" dirty="0" smtClean="0"/>
              <a:t>di skim perkhidmatan terdahulu. </a:t>
            </a:r>
            <a:endParaRPr lang="en-US" dirty="0" smtClean="0"/>
          </a:p>
          <a:p>
            <a:pPr>
              <a:defRPr/>
            </a:pPr>
            <a:r>
              <a:rPr lang="ms-MY" dirty="0" smtClean="0"/>
              <a:t> </a:t>
            </a:r>
          </a:p>
          <a:p>
            <a:pPr>
              <a:defRPr/>
            </a:pPr>
            <a:r>
              <a:rPr lang="ms-MY" dirty="0" smtClean="0"/>
              <a:t>Ketua Jabatan boleh memberi pengecualian tanpa perlu merujuk kepada Jabatan Perkhidmatan Awam (JPA).  Ketua Jabatan hendaklah merekodkan pengecualian yang diberikan dalam Rekod Perkhidmatan </a:t>
            </a:r>
            <a:r>
              <a:rPr lang="ms-MY" dirty="0" err="1" smtClean="0"/>
              <a:t> </a:t>
            </a:r>
            <a:r>
              <a:rPr lang="ms-MY" dirty="0" smtClean="0"/>
              <a:t>pegawai bagi memastikan urusan pengesahan dalam perkhidmatan barunya dibuat dengan teratur. </a:t>
            </a:r>
          </a:p>
          <a:p>
            <a:pPr>
              <a:defRPr/>
            </a:pPr>
            <a:endParaRPr lang="ms-MY" dirty="0" smtClean="0"/>
          </a:p>
          <a:p>
            <a:pPr>
              <a:defRPr/>
            </a:pPr>
            <a:r>
              <a:rPr lang="ms-MY" dirty="0" smtClean="0"/>
              <a:t>Pelaksanaan PTM adalah selama </a:t>
            </a:r>
            <a:r>
              <a:rPr lang="ms-MY" b="1" dirty="0" smtClean="0"/>
              <a:t>lima (5) </a:t>
            </a:r>
            <a:r>
              <a:rPr lang="ms-MY" b="1" dirty="0" err="1" smtClean="0"/>
              <a:t>hari</a:t>
            </a:r>
            <a:r>
              <a:rPr lang="ms-MY" dirty="0" err="1" smtClean="0"/>
              <a:t> </a:t>
            </a:r>
            <a:r>
              <a:rPr lang="ms-MY" dirty="0" smtClean="0"/>
              <a:t> dan </a:t>
            </a:r>
            <a:r>
              <a:rPr lang="ms-MY" b="1" dirty="0" smtClean="0"/>
              <a:t>dilaksanakan oleh Kementerian/Negeri/</a:t>
            </a:r>
            <a:r>
              <a:rPr lang="ms-MY" b="1" dirty="0" err="1" smtClean="0"/>
              <a:t>Agensi </a:t>
            </a:r>
            <a:r>
              <a:rPr lang="ms-MY" b="1" dirty="0" smtClean="0"/>
              <a:t> di mana pegawai </a:t>
            </a:r>
            <a:r>
              <a:rPr lang="ms-MY" b="1" dirty="0" err="1" smtClean="0"/>
              <a:t>ditempatkan</a:t>
            </a:r>
            <a:r>
              <a:rPr lang="ms-MY" dirty="0" err="1" smtClean="0"/>
              <a:t> </a:t>
            </a:r>
            <a:r>
              <a:rPr lang="ms-MY" dirty="0" smtClean="0"/>
              <a:t>. </a:t>
            </a:r>
          </a:p>
          <a:p>
            <a:pPr>
              <a:defRPr/>
            </a:pPr>
            <a:endParaRPr lang="ms-MY" dirty="0" smtClean="0"/>
          </a:p>
          <a:p>
            <a:pPr>
              <a:defRPr/>
            </a:pPr>
            <a:r>
              <a:rPr lang="ms-MY" dirty="0" smtClean="0"/>
              <a:t>Pelaksanaan PTM ini </a:t>
            </a:r>
            <a:r>
              <a:rPr lang="ms-MY" b="1" dirty="0" smtClean="0"/>
              <a:t>boleh dibuat tanpa mengira kumpulan perkhidmatan </a:t>
            </a:r>
            <a:r>
              <a:rPr lang="ms-MY" dirty="0" smtClean="0"/>
              <a:t>ataupun </a:t>
            </a:r>
            <a:r>
              <a:rPr lang="ms-MY" b="1" dirty="0" smtClean="0"/>
              <a:t>dibuat secara berasingan mengikut kesesuaian </a:t>
            </a:r>
            <a:r>
              <a:rPr lang="ms-MY" dirty="0" smtClean="0"/>
              <a:t>Kementerian/Negeri/</a:t>
            </a:r>
            <a:r>
              <a:rPr lang="ms-MY" dirty="0" err="1" smtClean="0"/>
              <a:t>Agensi </a:t>
            </a:r>
            <a:r>
              <a:rPr lang="ms-MY" dirty="0" smtClean="0"/>
              <a:t>.</a:t>
            </a:r>
          </a:p>
          <a:p>
            <a:pPr>
              <a:defRPr/>
            </a:pPr>
            <a:endParaRPr lang="ms-MY" dirty="0" smtClean="0"/>
          </a:p>
          <a:p>
            <a:pPr>
              <a:defRPr/>
            </a:pPr>
            <a:r>
              <a:rPr lang="ms-MY" dirty="0" smtClean="0"/>
              <a:t>Skim perkhidmatan yang mensyaratkan Kursus Asas atau </a:t>
            </a:r>
            <a:r>
              <a:rPr lang="ms-MY" dirty="0" err="1" smtClean="0"/>
              <a:t>Pra-Perkhidmatan</a:t>
            </a:r>
            <a:r>
              <a:rPr lang="ms-MY" dirty="0" smtClean="0"/>
              <a:t>  kepada pegawai lantikan baru </a:t>
            </a:r>
            <a:r>
              <a:rPr lang="ms-MY" b="1" dirty="0" smtClean="0"/>
              <a:t>boleh mengintegrasikan kurikulum PTM dalam Kursus Asas atau </a:t>
            </a:r>
            <a:r>
              <a:rPr lang="ms-MY" b="1" dirty="0" err="1" smtClean="0"/>
              <a:t>Pra-Perkhidmatan</a:t>
            </a:r>
            <a:r>
              <a:rPr lang="ms-MY" dirty="0" smtClean="0"/>
              <a:t>.</a:t>
            </a:r>
            <a:r>
              <a:rPr lang="en-US" dirty="0" smtClean="0"/>
              <a:t> </a:t>
            </a:r>
            <a:r>
              <a:rPr lang="ms-MY" dirty="0" smtClean="0"/>
              <a:t>Contoh Kursus Asas : DPA bagi PTD, KPLI bagi guru dan Kursus Asas Polis bagi PDRM. DPI bagi Pegawai Hal Ehwal Islam. Pelatih pra-perkhidmatan Ahli Sains Kesihatan Bersekutu (paramedik, jururawat </a:t>
            </a:r>
            <a:r>
              <a:rPr lang="ms-MY" dirty="0" err="1" smtClean="0"/>
              <a:t>dll</a:t>
            </a:r>
            <a:r>
              <a:rPr lang="ms-MY" dirty="0" smtClean="0"/>
              <a:t>)</a:t>
            </a:r>
          </a:p>
          <a:p>
            <a:pPr>
              <a:defRPr/>
            </a:pPr>
            <a:endParaRPr lang="ms-MY" dirty="0" smtClean="0"/>
          </a:p>
          <a:p>
            <a:pPr>
              <a:defRPr/>
            </a:pPr>
            <a:r>
              <a:rPr lang="ms-MY" dirty="0" smtClean="0"/>
              <a:t>Kementerian/Negeri/Agensi </a:t>
            </a:r>
            <a:r>
              <a:rPr lang="ms-MY" dirty="0" err="1" smtClean="0"/>
              <a:t> </a:t>
            </a:r>
            <a:r>
              <a:rPr lang="ms-MY" dirty="0" smtClean="0"/>
              <a:t>yang tidak mempunyai keupayaan untuk melaksanakan  PTM atas sebab-sebab tertentu (</a:t>
            </a:r>
            <a:r>
              <a:rPr lang="ms-MY" dirty="0" err="1" smtClean="0"/>
              <a:t>cth</a:t>
            </a:r>
            <a:r>
              <a:rPr lang="ms-MY" dirty="0" smtClean="0"/>
              <a:t>: tiada peruntukan, bilangan pegawai lantikan baru terlalu sedikit, tiada kepakaran, tiada kemudahan) </a:t>
            </a:r>
            <a:r>
              <a:rPr lang="ms-MY" b="1" dirty="0" smtClean="0"/>
              <a:t>boleh </a:t>
            </a:r>
            <a:r>
              <a:rPr lang="ms-MY" b="1" dirty="0" err="1" smtClean="0"/>
              <a:t>menumpangkan</a:t>
            </a:r>
            <a:r>
              <a:rPr lang="ms-MY" dirty="0" err="1" smtClean="0"/>
              <a:t> </a:t>
            </a:r>
            <a:r>
              <a:rPr lang="ms-MY" dirty="0" smtClean="0"/>
              <a:t> pegawainya untuk menghadiri PTM di Kementerian/Negeri/Agensi lain dengan syarat-syarat tertentu.</a:t>
            </a:r>
          </a:p>
          <a:p>
            <a:pPr>
              <a:defRPr/>
            </a:pPr>
            <a:endParaRPr lang="ms-MY" dirty="0" smtClean="0"/>
          </a:p>
          <a:p>
            <a:pPr>
              <a:defRPr/>
            </a:pPr>
            <a:r>
              <a:rPr lang="ms-MY" dirty="0" smtClean="0"/>
              <a:t>PTM dilaksanakan melalui pelbagai kaedah seperti latihan dalam kumpulan (LDK), sesi interaktif (contoh: sesi Q&amp;A, forum, debat, ceramah, taklimat.)</a:t>
            </a:r>
            <a:r>
              <a:rPr lang="ms-MY" dirty="0" err="1" smtClean="0"/>
              <a:t> </a:t>
            </a:r>
            <a:r>
              <a:rPr lang="ms-MY" dirty="0" smtClean="0"/>
              <a:t>, perbincangan kumpulan, perbincangan kes, kuiz, ujian </a:t>
            </a:r>
            <a:r>
              <a:rPr lang="ms-MY" dirty="0" err="1" smtClean="0"/>
              <a:t>psikometrik </a:t>
            </a:r>
            <a:r>
              <a:rPr lang="ms-MY" dirty="0" smtClean="0"/>
              <a:t>, </a:t>
            </a:r>
            <a:r>
              <a:rPr lang="ms-MY" dirty="0" err="1" smtClean="0"/>
              <a:t>E-Pembelajaran</a:t>
            </a:r>
            <a:r>
              <a:rPr lang="ms-MY" dirty="0" smtClean="0"/>
              <a:t> atau kaedah lain yang bersesuaian yang dipersetujui oleh Panel Pengurusan PTM </a:t>
            </a:r>
            <a:r>
              <a:rPr lang="ms-MY" dirty="0" err="1" smtClean="0"/>
              <a:t> </a:t>
            </a:r>
            <a:r>
              <a:rPr lang="ms-MY" dirty="0" smtClean="0"/>
              <a:t>di Kementerian/Negeri/Agensi masing-masing. </a:t>
            </a:r>
          </a:p>
          <a:p>
            <a:pPr>
              <a:defRPr/>
            </a:pPr>
            <a:r>
              <a:rPr lang="ms-MY" dirty="0" smtClean="0"/>
              <a:t>- Elakkan elemen ceramah dalam pelaksanaan PTM.</a:t>
            </a:r>
            <a:endParaRPr lang="en-US" dirty="0" smtClean="0"/>
          </a:p>
          <a:p>
            <a:pPr>
              <a:defRPr/>
            </a:pPr>
            <a:endParaRPr lang="en-US" dirty="0" smtClean="0"/>
          </a:p>
          <a:p>
            <a:pPr>
              <a:defRPr/>
            </a:pPr>
            <a:r>
              <a:rPr lang="ms-MY" b="1" dirty="0" smtClean="0"/>
              <a:t>Pegawai yang mengikuti PTM sepenuhnya dan berjaya berasaskan penilaian yang dibuat layak diberikan sijil PTM</a:t>
            </a:r>
            <a:r>
              <a:rPr lang="ms-MY" dirty="0" smtClean="0"/>
              <a:t>. Keputusan “Hadir Dengan Jaya PTM” hendaklah direkodkan dalam Rekod Perkhidmatan </a:t>
            </a:r>
            <a:r>
              <a:rPr lang="ms-MY" dirty="0" err="1" smtClean="0"/>
              <a:t> </a:t>
            </a:r>
            <a:r>
              <a:rPr lang="ms-MY" dirty="0" smtClean="0"/>
              <a:t>pegawai yang berkenaan.  </a:t>
            </a:r>
            <a:endParaRPr lang="en-US" dirty="0" smtClean="0"/>
          </a:p>
          <a:p>
            <a:pPr>
              <a:defRPr/>
            </a:pPr>
            <a:endParaRPr lang="en-US" dirty="0" smtClean="0"/>
          </a:p>
          <a:p>
            <a:pPr>
              <a:defRPr/>
            </a:pPr>
            <a:r>
              <a:rPr lang="ms-MY" b="1" dirty="0" smtClean="0"/>
              <a:t>Garis panduan pelaksanaan PTM akan disediakan oleh JPA</a:t>
            </a:r>
            <a:r>
              <a:rPr lang="ms-MY" dirty="0" smtClean="0"/>
              <a:t>. </a:t>
            </a:r>
          </a:p>
          <a:p>
            <a:pPr>
              <a:defRPr/>
            </a:pPr>
            <a:r>
              <a:rPr lang="ms-MY" dirty="0" smtClean="0"/>
              <a:t>- Garis panduan berkenaan akan merangkumi matlamat, objektif, syarat kelayakan, kurikulum, pelan pembelajaran, contoh jadual pelaksanaan, kaedah, kriteria penilaian dan maklumat-maklumat lain yang berkaitan dengan pelaksanaan PTM.</a:t>
            </a:r>
          </a:p>
          <a:p>
            <a:pPr>
              <a:defRPr/>
            </a:pPr>
            <a:endParaRPr lang="ms-MY" dirty="0" smtClean="0"/>
          </a:p>
          <a:p>
            <a:pPr>
              <a:defRPr/>
            </a:pPr>
            <a:r>
              <a:rPr lang="ms-MY" dirty="0" smtClean="0"/>
              <a:t>Ketua Jabatan adalah digalakkan untuk mengadakan sesi penerangan </a:t>
            </a:r>
            <a:r>
              <a:rPr lang="ms-MY" dirty="0" err="1" smtClean="0"/>
              <a:t> </a:t>
            </a:r>
            <a:r>
              <a:rPr lang="ms-MY" dirty="0" smtClean="0"/>
              <a:t>mengenai Kementerian/Negeri/Agensi di mana pegawai yang ditempatkan </a:t>
            </a:r>
            <a:r>
              <a:rPr lang="ms-MY" dirty="0" err="1" smtClean="0"/>
              <a:t> </a:t>
            </a:r>
            <a:r>
              <a:rPr lang="ms-MY" dirty="0" smtClean="0"/>
              <a:t>memandangkan kurikulum PTM tidak menjurus kepada skop fungsi Kementerian/Negeri/Agensi berkenaan.</a:t>
            </a:r>
            <a:endParaRPr lang="en-US" dirty="0" smtClean="0"/>
          </a:p>
          <a:p>
            <a:pPr>
              <a:defRPr/>
            </a:pPr>
            <a:r>
              <a:rPr lang="ms-MY" dirty="0" smtClean="0"/>
              <a:t> (contoh: Kursus pendek, taklimat, perjumpaan dgn pengurusan, tayangan video korporat, sangkutan </a:t>
            </a:r>
            <a:r>
              <a:rPr lang="ms-MY" dirty="0" err="1" smtClean="0"/>
              <a:t>dll</a:t>
            </a:r>
            <a:r>
              <a:rPr lang="ms-MY" dirty="0" smtClean="0"/>
              <a:t>..)</a:t>
            </a:r>
            <a:endParaRPr lang="en-US" dirty="0" smtClean="0"/>
          </a:p>
          <a:p>
            <a:pPr>
              <a:defRPr/>
            </a:pPr>
            <a:r>
              <a:rPr lang="ms-MY" dirty="0" smtClean="0"/>
              <a:t> </a:t>
            </a:r>
            <a:endParaRPr lang="en-US" dirty="0" smtClean="0"/>
          </a:p>
          <a:p>
            <a:pPr>
              <a:defRPr/>
            </a:pPr>
            <a:r>
              <a:rPr lang="ms-MY" b="1" dirty="0" smtClean="0"/>
              <a:t>Semua Kementerian/Negeri/Agensi hendaklah mematuhi pelaksanaan PTM yang ditetapkan. Sebarang </a:t>
            </a:r>
            <a:r>
              <a:rPr lang="ms-MY" b="1" dirty="0" err="1" smtClean="0"/>
              <a:t>pengubahsuaian </a:t>
            </a:r>
            <a:r>
              <a:rPr lang="ms-MY" b="1" dirty="0" smtClean="0"/>
              <a:t> dari segi tempoh, kurikulum dan penilaian PTM selain daripada yang ditetapkan hendaklah mendapat kelulusan daripada </a:t>
            </a:r>
            <a:r>
              <a:rPr lang="ms-MY" b="1" dirty="0" err="1" smtClean="0"/>
              <a:t>JPA </a:t>
            </a:r>
            <a:r>
              <a:rPr lang="ms-MY" b="1" dirty="0" smtClean="0"/>
              <a:t>.</a:t>
            </a:r>
            <a:endParaRPr lang="en-US" b="1" dirty="0" smtClean="0"/>
          </a:p>
        </p:txBody>
      </p:sp>
      <p:sp>
        <p:nvSpPr>
          <p:cNvPr id="706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0E1159B-AB2D-4E62-B1FF-C9DA5D0FD47F}" type="slidenum">
              <a:rPr lang="en-US" smtClean="0">
                <a:latin typeface="Arial" pitchFamily="34" charset="0"/>
                <a:cs typeface="Arial" pitchFamily="34" charset="0"/>
              </a:rPr>
              <a:pPr fontAlgn="base">
                <a:spcBef>
                  <a:spcPct val="0"/>
                </a:spcBef>
                <a:spcAft>
                  <a:spcPct val="0"/>
                </a:spcAft>
              </a:pPr>
              <a:t>14</a:t>
            </a:fld>
            <a:endParaRPr lang="en-US" smtClean="0">
              <a:latin typeface="Arial" pitchFamily="34" charset="0"/>
              <a:cs typeface="Arial"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pPr marL="464616" indent="-464616">
              <a:spcBef>
                <a:spcPts val="301"/>
              </a:spcBef>
              <a:spcAft>
                <a:spcPts val="301"/>
              </a:spcAft>
              <a:defRPr/>
            </a:pPr>
            <a:r>
              <a:rPr lang="ms-MY" dirty="0" smtClean="0">
                <a:solidFill>
                  <a:schemeClr val="bg1"/>
                </a:solidFill>
                <a:latin typeface="Arial" pitchFamily="34" charset="0"/>
                <a:cs typeface="Arial" pitchFamily="34" charset="0"/>
              </a:rPr>
              <a:t>	Berkuat kuasa mulai 1 Januari 2012, pelaksanaan Peperiksaan Perkhidmatan bagi tujuan pengesahan dalam perkhidmatan dan Peperiksaan Khas PSL adalah  seperti berikut:</a:t>
            </a:r>
          </a:p>
          <a:p>
            <a:pPr marL="464616" indent="-464616">
              <a:spcBef>
                <a:spcPts val="301"/>
              </a:spcBef>
              <a:spcAft>
                <a:spcPts val="301"/>
              </a:spcAft>
              <a:defRPr/>
            </a:pPr>
            <a:endParaRPr lang="ms-MY" dirty="0" smtClean="0">
              <a:solidFill>
                <a:schemeClr val="bg1"/>
              </a:solidFill>
              <a:latin typeface="Arial" pitchFamily="34" charset="0"/>
              <a:cs typeface="Arial" pitchFamily="34" charset="0"/>
            </a:endParaRPr>
          </a:p>
          <a:p>
            <a:pPr marL="464616" indent="-464616">
              <a:spcBef>
                <a:spcPts val="301"/>
              </a:spcBef>
              <a:spcAft>
                <a:spcPts val="301"/>
              </a:spcAft>
              <a:defRPr/>
            </a:pPr>
            <a:r>
              <a:rPr lang="ms-MY" dirty="0" smtClean="0">
                <a:solidFill>
                  <a:schemeClr val="bg1"/>
                </a:solidFill>
                <a:latin typeface="Arial" pitchFamily="34" charset="0"/>
                <a:cs typeface="Arial" pitchFamily="34" charset="0"/>
              </a:rPr>
              <a:t>	a. Peperiksaan Perkhidmatan Subjek Umum dan Subjek Jabatan dilaksanakan oleh Ketua Perkhidmatan;</a:t>
            </a:r>
          </a:p>
          <a:p>
            <a:pPr marL="464616" indent="-464616">
              <a:spcBef>
                <a:spcPts val="301"/>
              </a:spcBef>
              <a:spcAft>
                <a:spcPts val="301"/>
              </a:spcAft>
              <a:defRPr/>
            </a:pPr>
            <a:endParaRPr lang="ms-MY" dirty="0" smtClean="0">
              <a:solidFill>
                <a:schemeClr val="bg1"/>
              </a:solidFill>
              <a:latin typeface="Arial" pitchFamily="34" charset="0"/>
              <a:cs typeface="Arial" pitchFamily="34" charset="0"/>
            </a:endParaRPr>
          </a:p>
          <a:p>
            <a:pPr marL="464616" indent="-464616">
              <a:spcBef>
                <a:spcPts val="301"/>
              </a:spcBef>
              <a:spcAft>
                <a:spcPts val="301"/>
              </a:spcAft>
              <a:defRPr/>
            </a:pPr>
            <a:r>
              <a:rPr lang="ms-MY" dirty="0" smtClean="0">
                <a:solidFill>
                  <a:schemeClr val="bg1"/>
                </a:solidFill>
                <a:latin typeface="Arial" pitchFamily="34" charset="0"/>
                <a:cs typeface="Arial" pitchFamily="34" charset="0"/>
              </a:rPr>
              <a:t>	b. Sukatan dan soalan peperiksaan Subjek Umum disediakan oleh JPA mengikut tiga (3) Tahap Keperluan Penguasaan (TKP) pegawai iaitu:</a:t>
            </a:r>
          </a:p>
          <a:p>
            <a:pPr marL="916503" lvl="1" indent="-451887">
              <a:spcBef>
                <a:spcPts val="301"/>
              </a:spcBef>
              <a:spcAft>
                <a:spcPts val="301"/>
              </a:spcAft>
              <a:defRPr/>
            </a:pPr>
            <a:endParaRPr lang="ms-MY" dirty="0" smtClean="0">
              <a:solidFill>
                <a:schemeClr val="bg1"/>
              </a:solidFill>
              <a:latin typeface="Arial" pitchFamily="34" charset="0"/>
              <a:cs typeface="Arial" pitchFamily="34" charset="0"/>
            </a:endParaRPr>
          </a:p>
          <a:p>
            <a:pPr marL="916503" lvl="1" indent="-451887">
              <a:spcBef>
                <a:spcPts val="301"/>
              </a:spcBef>
              <a:spcAft>
                <a:spcPts val="301"/>
              </a:spcAft>
              <a:defRPr/>
            </a:pPr>
            <a:r>
              <a:rPr lang="ms-MY" dirty="0" smtClean="0">
                <a:solidFill>
                  <a:schemeClr val="bg1"/>
                </a:solidFill>
                <a:latin typeface="Arial" pitchFamily="34" charset="0"/>
                <a:cs typeface="Arial" pitchFamily="34" charset="0"/>
              </a:rPr>
              <a:t>	i)   Tahap Asas;</a:t>
            </a:r>
          </a:p>
          <a:p>
            <a:pPr marL="916503" lvl="1" indent="-451887">
              <a:spcBef>
                <a:spcPts val="301"/>
              </a:spcBef>
              <a:spcAft>
                <a:spcPts val="301"/>
              </a:spcAft>
              <a:defRPr/>
            </a:pPr>
            <a:r>
              <a:rPr lang="ms-MY" dirty="0" smtClean="0">
                <a:solidFill>
                  <a:schemeClr val="bg1"/>
                </a:solidFill>
                <a:latin typeface="Arial" pitchFamily="34" charset="0"/>
                <a:cs typeface="Arial" pitchFamily="34" charset="0"/>
              </a:rPr>
              <a:t>	ii)  Tahap Pertengahan; dan</a:t>
            </a:r>
          </a:p>
          <a:p>
            <a:pPr marL="916503" lvl="1" indent="-451887">
              <a:spcBef>
                <a:spcPts val="301"/>
              </a:spcBef>
              <a:spcAft>
                <a:spcPts val="301"/>
              </a:spcAft>
              <a:defRPr/>
            </a:pPr>
            <a:r>
              <a:rPr lang="ms-MY" dirty="0" smtClean="0">
                <a:solidFill>
                  <a:schemeClr val="bg1"/>
                </a:solidFill>
                <a:latin typeface="Arial" pitchFamily="34" charset="0"/>
                <a:cs typeface="Arial" pitchFamily="34" charset="0"/>
              </a:rPr>
              <a:t>	iii) Tahap Lanjutan.</a:t>
            </a:r>
          </a:p>
          <a:p>
            <a:pPr marL="464616" lvl="1" indent="-464616">
              <a:spcBef>
                <a:spcPts val="301"/>
              </a:spcBef>
              <a:spcAft>
                <a:spcPts val="301"/>
              </a:spcAft>
              <a:defRPr/>
            </a:pPr>
            <a:endParaRPr lang="ms-MY" dirty="0" smtClean="0">
              <a:solidFill>
                <a:schemeClr val="bg1"/>
              </a:solidFill>
              <a:latin typeface="Arial" pitchFamily="34" charset="0"/>
              <a:cs typeface="Arial" pitchFamily="34" charset="0"/>
            </a:endParaRPr>
          </a:p>
          <a:p>
            <a:pPr marL="464616" indent="-464616">
              <a:spcBef>
                <a:spcPts val="301"/>
              </a:spcBef>
              <a:spcAft>
                <a:spcPts val="301"/>
              </a:spcAft>
              <a:defRPr/>
            </a:pPr>
            <a:r>
              <a:rPr lang="ms-MY" dirty="0" smtClean="0">
                <a:solidFill>
                  <a:schemeClr val="bg1"/>
                </a:solidFill>
                <a:latin typeface="Arial" pitchFamily="34" charset="0"/>
                <a:cs typeface="Arial" pitchFamily="34" charset="0"/>
              </a:rPr>
              <a:t>	c. Sukatan dan soalan peperiksaan Subjek Jabatan dan Peperiksaan Khas PSL disediakan oleh Ketua Perkhidmatan.</a:t>
            </a:r>
            <a:endParaRPr lang="en-MY" dirty="0"/>
          </a:p>
        </p:txBody>
      </p:sp>
      <p:sp>
        <p:nvSpPr>
          <p:cNvPr id="716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825E16C-12CB-44D4-9870-3C95AB5232A5}" type="slidenum">
              <a:rPr lang="en-US" smtClean="0">
                <a:latin typeface="Arial" pitchFamily="34" charset="0"/>
                <a:cs typeface="Arial" pitchFamily="34" charset="0"/>
              </a:rPr>
              <a:pPr fontAlgn="base">
                <a:spcBef>
                  <a:spcPct val="0"/>
                </a:spcBef>
                <a:spcAft>
                  <a:spcPct val="0"/>
                </a:spcAft>
              </a:pPr>
              <a:t>15</a:t>
            </a:fld>
            <a:endParaRPr lang="en-US" smtClean="0">
              <a:latin typeface="Arial" pitchFamily="34" charset="0"/>
              <a:cs typeface="Arial"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p:spPr>
      </p:sp>
      <p:sp>
        <p:nvSpPr>
          <p:cNvPr id="72707"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a:buFontTx/>
              <a:buAutoNum type="arabicPeriod"/>
            </a:pPr>
            <a:r>
              <a:rPr lang="ms-MY" smtClean="0"/>
              <a:t>Pegawai yang disyaratkan menduduki Peperiksaan Perkhidmatan Subjek Umum dan Subjek Jabatan adalah pegawai dalam tempoh percubaan tertakluk kepada syarat yang ditetapkan dalam skim perkhidmatan.</a:t>
            </a:r>
          </a:p>
          <a:p>
            <a:pPr marL="228600" indent="-228600">
              <a:buFontTx/>
              <a:buAutoNum type="arabicPeriod"/>
            </a:pPr>
            <a:endParaRPr lang="ms-MY" smtClean="0"/>
          </a:p>
          <a:p>
            <a:pPr marL="228600" indent="-228600">
              <a:buFontTx/>
              <a:buAutoNum type="arabicPeriod"/>
            </a:pPr>
            <a:r>
              <a:rPr lang="ms-MY" smtClean="0"/>
              <a:t>Pegawai yang dilantik secara lateral (pelantikan ke gred kenaikan pangkat) adalah dikecualikan daripada menduduki peperiksaan perkhidmatan ini.</a:t>
            </a:r>
            <a:endParaRPr lang="en-MY" smtClean="0"/>
          </a:p>
        </p:txBody>
      </p:sp>
      <p:sp>
        <p:nvSpPr>
          <p:cNvPr id="727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138BEF5-7048-4843-899B-AF85F127FFCD}" type="slidenum">
              <a:rPr lang="en-US" smtClean="0">
                <a:latin typeface="Arial" pitchFamily="34" charset="0"/>
                <a:cs typeface="Arial" pitchFamily="34" charset="0"/>
              </a:rPr>
              <a:pPr fontAlgn="base">
                <a:spcBef>
                  <a:spcPct val="0"/>
                </a:spcBef>
                <a:spcAft>
                  <a:spcPct val="0"/>
                </a:spcAft>
              </a:pPr>
              <a:t>16</a:t>
            </a:fld>
            <a:endParaRPr lang="en-US" smtClean="0">
              <a:latin typeface="Arial" pitchFamily="34" charset="0"/>
              <a:cs typeface="Arial"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p:spPr>
      </p:sp>
      <p:sp>
        <p:nvSpPr>
          <p:cNvPr id="73731" name="Notes Placeholder 2"/>
          <p:cNvSpPr>
            <a:spLocks noGrp="1"/>
          </p:cNvSpPr>
          <p:nvPr>
            <p:ph type="body" idx="1"/>
          </p:nvPr>
        </p:nvSpPr>
        <p:spPr bwMode="auto">
          <a:xfrm>
            <a:off x="700088" y="4279900"/>
            <a:ext cx="5603875" cy="4827588"/>
          </a:xfrm>
          <a:noFill/>
        </p:spPr>
        <p:txBody>
          <a:bodyPr wrap="square" numCol="1" anchor="t" anchorCtr="0" compatLnSpc="1">
            <a:prstTxWarp prst="textNoShape">
              <a:avLst/>
            </a:prstTxWarp>
          </a:bodyPr>
          <a:lstStyle/>
          <a:p>
            <a:pPr>
              <a:lnSpc>
                <a:spcPct val="80000"/>
              </a:lnSpc>
            </a:pPr>
            <a:r>
              <a:rPr lang="en-US" sz="1100" b="1" smtClean="0"/>
              <a:t>PROSPEK</a:t>
            </a:r>
          </a:p>
          <a:p>
            <a:pPr>
              <a:lnSpc>
                <a:spcPct val="80000"/>
              </a:lnSpc>
            </a:pPr>
            <a:endParaRPr lang="en-US" sz="1100" smtClean="0"/>
          </a:p>
          <a:p>
            <a:pPr>
              <a:lnSpc>
                <a:spcPct val="80000"/>
              </a:lnSpc>
            </a:pPr>
            <a:r>
              <a:rPr lang="en-US" sz="1100" smtClean="0"/>
              <a:t>PROSPEK merupakan kaedah penilaian bagi </a:t>
            </a:r>
            <a:r>
              <a:rPr lang="en-US" sz="1100" b="1" smtClean="0"/>
              <a:t>pegawai memenuhi syarat kenaikan pangkat</a:t>
            </a:r>
          </a:p>
          <a:p>
            <a:pPr>
              <a:lnSpc>
                <a:spcPct val="80000"/>
              </a:lnSpc>
            </a:pPr>
            <a:endParaRPr lang="en-US" sz="1100" smtClean="0"/>
          </a:p>
          <a:p>
            <a:pPr>
              <a:lnSpc>
                <a:spcPct val="80000"/>
              </a:lnSpc>
            </a:pPr>
            <a:r>
              <a:rPr lang="en-US" sz="1100" b="1" smtClean="0"/>
              <a:t>pegawai P&amp;P </a:t>
            </a:r>
            <a:r>
              <a:rPr lang="en-US" sz="1100" smtClean="0"/>
              <a:t>akan melalui 2 jenis penilalain iaitu:</a:t>
            </a:r>
          </a:p>
          <a:p>
            <a:pPr>
              <a:lnSpc>
                <a:spcPct val="80000"/>
              </a:lnSpc>
            </a:pPr>
            <a:r>
              <a:rPr lang="en-US" sz="1100" b="1" smtClean="0"/>
              <a:t>(i)Penilaian Kompetensi dan Potensi </a:t>
            </a:r>
            <a:r>
              <a:rPr lang="en-US" sz="1100" smtClean="0"/>
              <a:t>(PKP) penilaian melalui borang oleh penyelia dan</a:t>
            </a:r>
          </a:p>
          <a:p>
            <a:pPr>
              <a:lnSpc>
                <a:spcPct val="80000"/>
              </a:lnSpc>
            </a:pPr>
            <a:endParaRPr lang="en-US" sz="1100" smtClean="0"/>
          </a:p>
          <a:p>
            <a:pPr>
              <a:lnSpc>
                <a:spcPct val="80000"/>
              </a:lnSpc>
            </a:pPr>
            <a:r>
              <a:rPr lang="en-US" sz="1100" smtClean="0"/>
              <a:t>(ii)</a:t>
            </a:r>
            <a:r>
              <a:rPr lang="en-US" sz="1100" b="1" smtClean="0"/>
              <a:t>Pembangunan Kompetensi dan potensi </a:t>
            </a:r>
            <a:r>
              <a:rPr lang="en-US" sz="1100" smtClean="0"/>
              <a:t>(BKP).</a:t>
            </a:r>
          </a:p>
          <a:p>
            <a:pPr>
              <a:lnSpc>
                <a:spcPct val="80000"/>
              </a:lnSpc>
            </a:pPr>
            <a:endParaRPr lang="en-US" sz="1100" smtClean="0"/>
          </a:p>
          <a:p>
            <a:pPr eaLnBrk="1" hangingPunct="1">
              <a:lnSpc>
                <a:spcPct val="80000"/>
              </a:lnSpc>
              <a:spcBef>
                <a:spcPct val="0"/>
              </a:spcBef>
            </a:pPr>
            <a:r>
              <a:rPr lang="en-US" sz="1100" smtClean="0"/>
              <a:t>Manakala </a:t>
            </a:r>
            <a:r>
              <a:rPr lang="en-US" sz="1100" b="1" smtClean="0"/>
              <a:t>Sokongan </a:t>
            </a:r>
            <a:r>
              <a:rPr lang="en-US" sz="1100" smtClean="0"/>
              <a:t>: Pembangunan Kompetensi dan potensi. (PKP), penilaian oleh pegawai penyelia</a:t>
            </a:r>
          </a:p>
          <a:p>
            <a:pPr eaLnBrk="1" hangingPunct="1">
              <a:lnSpc>
                <a:spcPct val="80000"/>
              </a:lnSpc>
              <a:spcBef>
                <a:spcPct val="0"/>
              </a:spcBef>
            </a:pPr>
            <a:endParaRPr lang="en-US" sz="1100" smtClean="0"/>
          </a:p>
          <a:p>
            <a:pPr eaLnBrk="1" hangingPunct="1">
              <a:lnSpc>
                <a:spcPct val="80000"/>
              </a:lnSpc>
              <a:spcBef>
                <a:spcPct val="0"/>
              </a:spcBef>
            </a:pPr>
            <a:r>
              <a:rPr lang="en-US" sz="1100" b="1" smtClean="0"/>
              <a:t>RASIONAL</a:t>
            </a:r>
          </a:p>
          <a:p>
            <a:pPr eaLnBrk="1" hangingPunct="1">
              <a:lnSpc>
                <a:spcPct val="80000"/>
              </a:lnSpc>
              <a:spcBef>
                <a:spcPct val="0"/>
              </a:spcBef>
            </a:pPr>
            <a:endParaRPr lang="en-US" sz="1100" b="1" smtClean="0"/>
          </a:p>
          <a:p>
            <a:pPr algn="just" eaLnBrk="1" hangingPunct="1">
              <a:lnSpc>
                <a:spcPct val="80000"/>
              </a:lnSpc>
              <a:spcBef>
                <a:spcPct val="20000"/>
              </a:spcBef>
              <a:buFontTx/>
              <a:buChar char="•"/>
            </a:pPr>
            <a:r>
              <a:rPr lang="en-US" sz="1100" smtClean="0">
                <a:solidFill>
                  <a:srgbClr val="FF0000"/>
                </a:solidFill>
                <a:latin typeface="Arial" pitchFamily="34" charset="0"/>
                <a:cs typeface="Arial" pitchFamily="34" charset="0"/>
              </a:rPr>
              <a:t>menilai kompetensi &amp; mengenal pasti potensi pegawai</a:t>
            </a:r>
          </a:p>
          <a:p>
            <a:pPr algn="just" eaLnBrk="1" hangingPunct="1">
              <a:lnSpc>
                <a:spcPct val="80000"/>
              </a:lnSpc>
              <a:spcBef>
                <a:spcPct val="20000"/>
              </a:spcBef>
              <a:buFontTx/>
              <a:buChar char="•"/>
            </a:pPr>
            <a:r>
              <a:rPr lang="en-US" sz="1100" smtClean="0">
                <a:solidFill>
                  <a:srgbClr val="FF0000"/>
                </a:solidFill>
                <a:latin typeface="Arial" pitchFamily="34" charset="0"/>
                <a:cs typeface="Arial" pitchFamily="34" charset="0"/>
              </a:rPr>
              <a:t>membangunakan kompetensi &amp; potensi pegawai di sesuatu gred jawatan</a:t>
            </a:r>
          </a:p>
          <a:p>
            <a:pPr algn="just" eaLnBrk="1" hangingPunct="1">
              <a:lnSpc>
                <a:spcPct val="80000"/>
              </a:lnSpc>
              <a:spcBef>
                <a:spcPct val="20000"/>
              </a:spcBef>
              <a:buFontTx/>
              <a:buChar char="•"/>
            </a:pPr>
            <a:r>
              <a:rPr lang="en-US" sz="1100" smtClean="0">
                <a:solidFill>
                  <a:srgbClr val="FF0000"/>
                </a:solidFill>
                <a:latin typeface="Arial" pitchFamily="34" charset="0"/>
                <a:cs typeface="Arial" pitchFamily="34" charset="0"/>
              </a:rPr>
              <a:t>meningkatkan pembangunan diri &amp; peluang kemajuan kerjaya pegawai</a:t>
            </a:r>
          </a:p>
          <a:p>
            <a:pPr algn="just" eaLnBrk="1" hangingPunct="1">
              <a:lnSpc>
                <a:spcPct val="80000"/>
              </a:lnSpc>
              <a:spcBef>
                <a:spcPct val="20000"/>
              </a:spcBef>
              <a:buFontTx/>
              <a:buChar char="•"/>
            </a:pPr>
            <a:r>
              <a:rPr lang="en-US" sz="1100" smtClean="0">
                <a:solidFill>
                  <a:srgbClr val="FF0000"/>
                </a:solidFill>
                <a:latin typeface="Arial" pitchFamily="34" charset="0"/>
                <a:cs typeface="Arial" pitchFamily="34" charset="0"/>
              </a:rPr>
              <a:t>melahirkan pegawai berprestasi tinggi  </a:t>
            </a:r>
          </a:p>
          <a:p>
            <a:pPr eaLnBrk="1" hangingPunct="1">
              <a:lnSpc>
                <a:spcPct val="80000"/>
              </a:lnSpc>
              <a:spcBef>
                <a:spcPct val="0"/>
              </a:spcBef>
            </a:pPr>
            <a:endParaRPr lang="en-US" sz="1100" b="1" smtClean="0"/>
          </a:p>
          <a:p>
            <a:pPr eaLnBrk="1" hangingPunct="1">
              <a:lnSpc>
                <a:spcPct val="80000"/>
              </a:lnSpc>
              <a:spcBef>
                <a:spcPct val="0"/>
              </a:spcBef>
            </a:pPr>
            <a:r>
              <a:rPr lang="en-US" sz="1100" b="1" smtClean="0"/>
              <a:t>PELAN TINDAKAN</a:t>
            </a:r>
          </a:p>
          <a:p>
            <a:pPr eaLnBrk="1" hangingPunct="1">
              <a:lnSpc>
                <a:spcPct val="80000"/>
              </a:lnSpc>
              <a:spcBef>
                <a:spcPct val="0"/>
              </a:spcBef>
            </a:pPr>
            <a:endParaRPr lang="en-US" sz="1100" smtClean="0"/>
          </a:p>
          <a:p>
            <a:pPr eaLnBrk="1" hangingPunct="1">
              <a:lnSpc>
                <a:spcPct val="80000"/>
              </a:lnSpc>
              <a:spcBef>
                <a:spcPct val="0"/>
              </a:spcBef>
              <a:buFontTx/>
              <a:buChar char="•"/>
            </a:pPr>
            <a:r>
              <a:rPr lang="en-US" sz="1100" smtClean="0"/>
              <a:t> Taklimat SPP kepada pegawai CPK / BK</a:t>
            </a:r>
          </a:p>
          <a:p>
            <a:pPr eaLnBrk="1" hangingPunct="1">
              <a:lnSpc>
                <a:spcPct val="80000"/>
              </a:lnSpc>
              <a:spcBef>
                <a:spcPct val="0"/>
              </a:spcBef>
              <a:buFontTx/>
              <a:buChar char="•"/>
            </a:pPr>
            <a:r>
              <a:rPr lang="en-US" sz="1100" smtClean="0"/>
              <a:t> Taklimat SPP (semasa taklimat SBPA) kepada agensi / pegawai</a:t>
            </a:r>
          </a:p>
          <a:p>
            <a:pPr eaLnBrk="1" hangingPunct="1">
              <a:lnSpc>
                <a:spcPct val="80000"/>
              </a:lnSpc>
              <a:spcBef>
                <a:spcPct val="0"/>
              </a:spcBef>
              <a:buFontTx/>
              <a:buChar char="•"/>
            </a:pPr>
            <a:r>
              <a:rPr lang="en-US" sz="1100" smtClean="0"/>
              <a:t> Perbincangan pelaksanaan &amp; pengurusan PROSPEK dengan pihak INTAN &amp; CPPG</a:t>
            </a:r>
          </a:p>
          <a:p>
            <a:pPr eaLnBrk="1" hangingPunct="1">
              <a:lnSpc>
                <a:spcPct val="80000"/>
              </a:lnSpc>
              <a:spcBef>
                <a:spcPct val="0"/>
              </a:spcBef>
              <a:buFontTx/>
              <a:buChar char="•"/>
            </a:pPr>
            <a:r>
              <a:rPr lang="en-US" sz="1100" smtClean="0"/>
              <a:t> Pemurnian Manual Pembangunan Kompetensi &amp; Potensi (BKP) – Modul BKP, Aktiviti Penilaian BKP &amp; Borang Penilaian</a:t>
            </a:r>
          </a:p>
          <a:p>
            <a:pPr eaLnBrk="1" hangingPunct="1">
              <a:lnSpc>
                <a:spcPct val="80000"/>
              </a:lnSpc>
              <a:spcBef>
                <a:spcPct val="0"/>
              </a:spcBef>
              <a:buFontTx/>
              <a:buChar char="•"/>
            </a:pPr>
            <a:r>
              <a:rPr lang="en-US" sz="1100" smtClean="0"/>
              <a:t> Pembentangan Manual Pembangunan Kompetensi &amp; Potensi (BKP) kepada LKP Perkhidmatan Gunasama</a:t>
            </a:r>
          </a:p>
          <a:p>
            <a:pPr eaLnBrk="1" hangingPunct="1">
              <a:lnSpc>
                <a:spcPct val="80000"/>
              </a:lnSpc>
              <a:spcBef>
                <a:spcPct val="0"/>
              </a:spcBef>
            </a:pPr>
            <a:endParaRPr lang="en-US" sz="1100" smtClean="0"/>
          </a:p>
          <a:p>
            <a:pPr>
              <a:lnSpc>
                <a:spcPct val="80000"/>
              </a:lnSpc>
            </a:pPr>
            <a:endParaRPr lang="en-MY" sz="1100" smtClean="0"/>
          </a:p>
        </p:txBody>
      </p:sp>
      <p:sp>
        <p:nvSpPr>
          <p:cNvPr id="4" name="Slide Number Placeholder 3"/>
          <p:cNvSpPr>
            <a:spLocks noGrp="1"/>
          </p:cNvSpPr>
          <p:nvPr>
            <p:ph type="sldNum" sz="quarter" idx="5"/>
          </p:nvPr>
        </p:nvSpPr>
        <p:spPr/>
        <p:txBody>
          <a:bodyPr/>
          <a:lstStyle/>
          <a:p>
            <a:pPr>
              <a:defRPr/>
            </a:pPr>
            <a:fld id="{DEDBB5A2-0E19-4112-9F66-1A474512C224}" type="slidenum">
              <a:rPr lang="en-MY" smtClean="0"/>
              <a:pPr>
                <a:defRPr/>
              </a:pPr>
              <a:t>17</a:t>
            </a:fld>
            <a:endParaRPr lang="en-MY"/>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p:spPr>
      </p:sp>
      <p:sp>
        <p:nvSpPr>
          <p:cNvPr id="74755" name="Notes Placeholder 2"/>
          <p:cNvSpPr>
            <a:spLocks noGrp="1"/>
          </p:cNvSpPr>
          <p:nvPr>
            <p:ph type="body" idx="1"/>
          </p:nvPr>
        </p:nvSpPr>
        <p:spPr bwMode="auto">
          <a:xfrm>
            <a:off x="700088" y="4279900"/>
            <a:ext cx="5603875" cy="4827588"/>
          </a:xfrm>
          <a:noFill/>
        </p:spPr>
        <p:txBody>
          <a:bodyPr wrap="square" numCol="1" anchor="t" anchorCtr="0" compatLnSpc="1">
            <a:prstTxWarp prst="textNoShape">
              <a:avLst/>
            </a:prstTxWarp>
          </a:bodyPr>
          <a:lstStyle/>
          <a:p>
            <a:pPr>
              <a:lnSpc>
                <a:spcPct val="80000"/>
              </a:lnSpc>
            </a:pPr>
            <a:r>
              <a:rPr lang="en-US" sz="1100" b="1" smtClean="0"/>
              <a:t>PROSPEK</a:t>
            </a:r>
          </a:p>
          <a:p>
            <a:pPr>
              <a:lnSpc>
                <a:spcPct val="80000"/>
              </a:lnSpc>
            </a:pPr>
            <a:endParaRPr lang="en-US" sz="1100" smtClean="0"/>
          </a:p>
          <a:p>
            <a:pPr>
              <a:lnSpc>
                <a:spcPct val="80000"/>
              </a:lnSpc>
            </a:pPr>
            <a:r>
              <a:rPr lang="en-US" sz="1100" smtClean="0"/>
              <a:t>PROSPEK merupakan kaedah penilaian bagi </a:t>
            </a:r>
            <a:r>
              <a:rPr lang="en-US" sz="1100" b="1" smtClean="0"/>
              <a:t>pegawai memenuhi syarat kenaikan pangkat</a:t>
            </a:r>
          </a:p>
          <a:p>
            <a:pPr>
              <a:lnSpc>
                <a:spcPct val="80000"/>
              </a:lnSpc>
            </a:pPr>
            <a:endParaRPr lang="en-US" sz="1100" smtClean="0"/>
          </a:p>
          <a:p>
            <a:pPr>
              <a:lnSpc>
                <a:spcPct val="80000"/>
              </a:lnSpc>
            </a:pPr>
            <a:r>
              <a:rPr lang="en-US" sz="1100" b="1" smtClean="0"/>
              <a:t>pegawai P&amp;P </a:t>
            </a:r>
            <a:r>
              <a:rPr lang="en-US" sz="1100" smtClean="0"/>
              <a:t>akan melalui 2 jenis penilalain iaitu:</a:t>
            </a:r>
          </a:p>
          <a:p>
            <a:pPr>
              <a:lnSpc>
                <a:spcPct val="80000"/>
              </a:lnSpc>
            </a:pPr>
            <a:r>
              <a:rPr lang="en-US" sz="1100" b="1" smtClean="0"/>
              <a:t>(i)Penilaian Kompetensi dan Potensi </a:t>
            </a:r>
            <a:r>
              <a:rPr lang="en-US" sz="1100" smtClean="0"/>
              <a:t>(PKP) penilaian melalui borang oleh penyelia dan</a:t>
            </a:r>
          </a:p>
          <a:p>
            <a:pPr>
              <a:lnSpc>
                <a:spcPct val="80000"/>
              </a:lnSpc>
            </a:pPr>
            <a:endParaRPr lang="en-US" sz="1100" smtClean="0"/>
          </a:p>
          <a:p>
            <a:pPr>
              <a:lnSpc>
                <a:spcPct val="80000"/>
              </a:lnSpc>
            </a:pPr>
            <a:r>
              <a:rPr lang="en-US" sz="1100" smtClean="0"/>
              <a:t>(ii)</a:t>
            </a:r>
            <a:r>
              <a:rPr lang="en-US" sz="1100" b="1" smtClean="0"/>
              <a:t>Pembangunan Kompetensi dan potensi </a:t>
            </a:r>
            <a:r>
              <a:rPr lang="en-US" sz="1100" smtClean="0"/>
              <a:t>(BKP).</a:t>
            </a:r>
          </a:p>
          <a:p>
            <a:pPr>
              <a:lnSpc>
                <a:spcPct val="80000"/>
              </a:lnSpc>
            </a:pPr>
            <a:endParaRPr lang="en-US" sz="1100" smtClean="0"/>
          </a:p>
          <a:p>
            <a:pPr eaLnBrk="1" hangingPunct="1">
              <a:lnSpc>
                <a:spcPct val="80000"/>
              </a:lnSpc>
              <a:spcBef>
                <a:spcPct val="0"/>
              </a:spcBef>
            </a:pPr>
            <a:r>
              <a:rPr lang="en-US" sz="1100" smtClean="0"/>
              <a:t>Manakala </a:t>
            </a:r>
            <a:r>
              <a:rPr lang="en-US" sz="1100" b="1" smtClean="0"/>
              <a:t>Sokongan </a:t>
            </a:r>
            <a:r>
              <a:rPr lang="en-US" sz="1100" smtClean="0"/>
              <a:t>: Pembangunan Kompetensi dan potensi. (PKP), penilaian oleh pegawai penyelia</a:t>
            </a:r>
          </a:p>
          <a:p>
            <a:pPr eaLnBrk="1" hangingPunct="1">
              <a:lnSpc>
                <a:spcPct val="80000"/>
              </a:lnSpc>
              <a:spcBef>
                <a:spcPct val="0"/>
              </a:spcBef>
            </a:pPr>
            <a:endParaRPr lang="en-US" sz="1100" smtClean="0"/>
          </a:p>
          <a:p>
            <a:pPr eaLnBrk="1" hangingPunct="1">
              <a:lnSpc>
                <a:spcPct val="80000"/>
              </a:lnSpc>
              <a:spcBef>
                <a:spcPct val="0"/>
              </a:spcBef>
            </a:pPr>
            <a:r>
              <a:rPr lang="en-US" sz="1100" b="1" smtClean="0"/>
              <a:t>RASIONAL</a:t>
            </a:r>
          </a:p>
          <a:p>
            <a:pPr eaLnBrk="1" hangingPunct="1">
              <a:lnSpc>
                <a:spcPct val="80000"/>
              </a:lnSpc>
              <a:spcBef>
                <a:spcPct val="0"/>
              </a:spcBef>
            </a:pPr>
            <a:endParaRPr lang="en-US" sz="1100" b="1" smtClean="0"/>
          </a:p>
          <a:p>
            <a:pPr algn="just" eaLnBrk="1" hangingPunct="1">
              <a:lnSpc>
                <a:spcPct val="80000"/>
              </a:lnSpc>
              <a:spcBef>
                <a:spcPct val="20000"/>
              </a:spcBef>
              <a:buFontTx/>
              <a:buChar char="•"/>
            </a:pPr>
            <a:r>
              <a:rPr lang="en-US" sz="1100" smtClean="0">
                <a:solidFill>
                  <a:srgbClr val="FF0000"/>
                </a:solidFill>
                <a:latin typeface="Arial" pitchFamily="34" charset="0"/>
                <a:cs typeface="Arial" pitchFamily="34" charset="0"/>
              </a:rPr>
              <a:t>menilai kompetensi &amp; mengenal pasti potensi pegawai</a:t>
            </a:r>
          </a:p>
          <a:p>
            <a:pPr algn="just" eaLnBrk="1" hangingPunct="1">
              <a:lnSpc>
                <a:spcPct val="80000"/>
              </a:lnSpc>
              <a:spcBef>
                <a:spcPct val="20000"/>
              </a:spcBef>
              <a:buFontTx/>
              <a:buChar char="•"/>
            </a:pPr>
            <a:r>
              <a:rPr lang="en-US" sz="1100" smtClean="0">
                <a:solidFill>
                  <a:srgbClr val="FF0000"/>
                </a:solidFill>
                <a:latin typeface="Arial" pitchFamily="34" charset="0"/>
                <a:cs typeface="Arial" pitchFamily="34" charset="0"/>
              </a:rPr>
              <a:t>membangunakan kompetensi &amp; potensi pegawai di sesuatu gred jawatan</a:t>
            </a:r>
          </a:p>
          <a:p>
            <a:pPr algn="just" eaLnBrk="1" hangingPunct="1">
              <a:lnSpc>
                <a:spcPct val="80000"/>
              </a:lnSpc>
              <a:spcBef>
                <a:spcPct val="20000"/>
              </a:spcBef>
              <a:buFontTx/>
              <a:buChar char="•"/>
            </a:pPr>
            <a:r>
              <a:rPr lang="en-US" sz="1100" smtClean="0">
                <a:solidFill>
                  <a:srgbClr val="FF0000"/>
                </a:solidFill>
                <a:latin typeface="Arial" pitchFamily="34" charset="0"/>
                <a:cs typeface="Arial" pitchFamily="34" charset="0"/>
              </a:rPr>
              <a:t>meningkatkan pembangunan diri &amp; peluang kemajuan kerjaya pegawai</a:t>
            </a:r>
          </a:p>
          <a:p>
            <a:pPr algn="just" eaLnBrk="1" hangingPunct="1">
              <a:lnSpc>
                <a:spcPct val="80000"/>
              </a:lnSpc>
              <a:spcBef>
                <a:spcPct val="20000"/>
              </a:spcBef>
              <a:buFontTx/>
              <a:buChar char="•"/>
            </a:pPr>
            <a:r>
              <a:rPr lang="en-US" sz="1100" smtClean="0">
                <a:solidFill>
                  <a:srgbClr val="FF0000"/>
                </a:solidFill>
                <a:latin typeface="Arial" pitchFamily="34" charset="0"/>
                <a:cs typeface="Arial" pitchFamily="34" charset="0"/>
              </a:rPr>
              <a:t>melahirkan pegawai berprestasi tinggi  </a:t>
            </a:r>
          </a:p>
          <a:p>
            <a:pPr eaLnBrk="1" hangingPunct="1">
              <a:lnSpc>
                <a:spcPct val="80000"/>
              </a:lnSpc>
              <a:spcBef>
                <a:spcPct val="0"/>
              </a:spcBef>
            </a:pPr>
            <a:endParaRPr lang="en-US" sz="1100" b="1" smtClean="0"/>
          </a:p>
          <a:p>
            <a:pPr eaLnBrk="1" hangingPunct="1">
              <a:lnSpc>
                <a:spcPct val="80000"/>
              </a:lnSpc>
              <a:spcBef>
                <a:spcPct val="0"/>
              </a:spcBef>
            </a:pPr>
            <a:r>
              <a:rPr lang="en-US" sz="1100" b="1" smtClean="0"/>
              <a:t>PELAN TINDAKAN</a:t>
            </a:r>
          </a:p>
          <a:p>
            <a:pPr eaLnBrk="1" hangingPunct="1">
              <a:lnSpc>
                <a:spcPct val="80000"/>
              </a:lnSpc>
              <a:spcBef>
                <a:spcPct val="0"/>
              </a:spcBef>
            </a:pPr>
            <a:endParaRPr lang="en-US" sz="1100" smtClean="0"/>
          </a:p>
          <a:p>
            <a:pPr eaLnBrk="1" hangingPunct="1">
              <a:lnSpc>
                <a:spcPct val="80000"/>
              </a:lnSpc>
              <a:spcBef>
                <a:spcPct val="0"/>
              </a:spcBef>
              <a:buFontTx/>
              <a:buChar char="•"/>
            </a:pPr>
            <a:r>
              <a:rPr lang="en-US" sz="1100" smtClean="0"/>
              <a:t> Taklimat SPP kepada pegawai CPK / BK</a:t>
            </a:r>
          </a:p>
          <a:p>
            <a:pPr eaLnBrk="1" hangingPunct="1">
              <a:lnSpc>
                <a:spcPct val="80000"/>
              </a:lnSpc>
              <a:spcBef>
                <a:spcPct val="0"/>
              </a:spcBef>
              <a:buFontTx/>
              <a:buChar char="•"/>
            </a:pPr>
            <a:r>
              <a:rPr lang="en-US" sz="1100" smtClean="0"/>
              <a:t> Taklimat SPP (semasa taklimat SBPA) kepada agensi / pegawai</a:t>
            </a:r>
          </a:p>
          <a:p>
            <a:pPr eaLnBrk="1" hangingPunct="1">
              <a:lnSpc>
                <a:spcPct val="80000"/>
              </a:lnSpc>
              <a:spcBef>
                <a:spcPct val="0"/>
              </a:spcBef>
              <a:buFontTx/>
              <a:buChar char="•"/>
            </a:pPr>
            <a:r>
              <a:rPr lang="en-US" sz="1100" smtClean="0"/>
              <a:t> Perbincangan pelaksanaan &amp; pengurusan PROSPEK dengan pihak INTAN &amp; CPPG</a:t>
            </a:r>
          </a:p>
          <a:p>
            <a:pPr eaLnBrk="1" hangingPunct="1">
              <a:lnSpc>
                <a:spcPct val="80000"/>
              </a:lnSpc>
              <a:spcBef>
                <a:spcPct val="0"/>
              </a:spcBef>
              <a:buFontTx/>
              <a:buChar char="•"/>
            </a:pPr>
            <a:r>
              <a:rPr lang="en-US" sz="1100" smtClean="0"/>
              <a:t> Pemurnian Manual Pembangunan Kompetensi &amp; Potensi (BKP) – Modul BKP, Aktiviti Penilaian BKP &amp; Borang Penilaian</a:t>
            </a:r>
          </a:p>
          <a:p>
            <a:pPr eaLnBrk="1" hangingPunct="1">
              <a:lnSpc>
                <a:spcPct val="80000"/>
              </a:lnSpc>
              <a:spcBef>
                <a:spcPct val="0"/>
              </a:spcBef>
              <a:buFontTx/>
              <a:buChar char="•"/>
            </a:pPr>
            <a:r>
              <a:rPr lang="en-US" sz="1100" smtClean="0"/>
              <a:t> Pembentangan Manual Pembangunan Kompetensi &amp; Potensi (BKP) kepada LKP Perkhidmatan Gunasama</a:t>
            </a:r>
          </a:p>
          <a:p>
            <a:pPr eaLnBrk="1" hangingPunct="1">
              <a:lnSpc>
                <a:spcPct val="80000"/>
              </a:lnSpc>
              <a:spcBef>
                <a:spcPct val="0"/>
              </a:spcBef>
            </a:pPr>
            <a:endParaRPr lang="en-US" sz="1100" smtClean="0"/>
          </a:p>
          <a:p>
            <a:pPr>
              <a:lnSpc>
                <a:spcPct val="80000"/>
              </a:lnSpc>
            </a:pPr>
            <a:endParaRPr lang="en-MY" sz="1100" smtClean="0"/>
          </a:p>
        </p:txBody>
      </p:sp>
      <p:sp>
        <p:nvSpPr>
          <p:cNvPr id="4" name="Slide Number Placeholder 3"/>
          <p:cNvSpPr>
            <a:spLocks noGrp="1"/>
          </p:cNvSpPr>
          <p:nvPr>
            <p:ph type="sldNum" sz="quarter" idx="5"/>
          </p:nvPr>
        </p:nvSpPr>
        <p:spPr/>
        <p:txBody>
          <a:bodyPr/>
          <a:lstStyle/>
          <a:p>
            <a:pPr>
              <a:defRPr/>
            </a:pPr>
            <a:fld id="{027085E3-A0D8-4386-B79A-6142B6D176E7}" type="slidenum">
              <a:rPr lang="en-MY" smtClean="0"/>
              <a:pPr>
                <a:defRPr/>
              </a:pPr>
              <a:t>18</a:t>
            </a:fld>
            <a:endParaRPr lang="en-MY"/>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p:spPr>
      </p:sp>
      <p:sp>
        <p:nvSpPr>
          <p:cNvPr id="757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ms-MY" smtClean="0"/>
          </a:p>
        </p:txBody>
      </p:sp>
      <p:sp>
        <p:nvSpPr>
          <p:cNvPr id="757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C488E24-802E-4DB8-8121-EB69FF1F80DC}" type="slidenum">
              <a:rPr lang="en-US" smtClean="0">
                <a:latin typeface="Arial" pitchFamily="34" charset="0"/>
                <a:cs typeface="Arial" pitchFamily="34" charset="0"/>
              </a:rPr>
              <a:pPr fontAlgn="base">
                <a:spcBef>
                  <a:spcPct val="0"/>
                </a:spcBef>
                <a:spcAft>
                  <a:spcPct val="0"/>
                </a:spcAft>
              </a:pPr>
              <a:t>19</a:t>
            </a:fld>
            <a:endParaRPr lang="en-US" smtClean="0">
              <a:latin typeface="Arial" pitchFamily="34" charset="0"/>
              <a:cs typeface="Arial"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p:spPr>
      </p:sp>
      <p:sp>
        <p:nvSpPr>
          <p:cNvPr id="76803" name="Notes Placeholder 2"/>
          <p:cNvSpPr>
            <a:spLocks noGrp="1"/>
          </p:cNvSpPr>
          <p:nvPr>
            <p:ph type="body" idx="1"/>
          </p:nvPr>
        </p:nvSpPr>
        <p:spPr bwMode="auto">
          <a:xfrm>
            <a:off x="700088" y="4413250"/>
            <a:ext cx="5603875" cy="4548188"/>
          </a:xfrm>
          <a:noFill/>
        </p:spPr>
        <p:txBody>
          <a:bodyPr wrap="square" numCol="1" anchor="t" anchorCtr="0" compatLnSpc="1">
            <a:prstTxWarp prst="textNoShape">
              <a:avLst/>
            </a:prstTxWarp>
          </a:bodyPr>
          <a:lstStyle/>
          <a:p>
            <a:pPr marL="290513" indent="-290513"/>
            <a:endParaRPr lang="en-MY" sz="800" smtClean="0"/>
          </a:p>
        </p:txBody>
      </p:sp>
      <p:sp>
        <p:nvSpPr>
          <p:cNvPr id="4" name="Slide Number Placeholder 3"/>
          <p:cNvSpPr>
            <a:spLocks noGrp="1"/>
          </p:cNvSpPr>
          <p:nvPr>
            <p:ph type="sldNum" sz="quarter" idx="5"/>
          </p:nvPr>
        </p:nvSpPr>
        <p:spPr/>
        <p:txBody>
          <a:bodyPr/>
          <a:lstStyle/>
          <a:p>
            <a:pPr>
              <a:defRPr/>
            </a:pPr>
            <a:fld id="{E6B7DD97-A819-43CC-AC85-94EB6D80FE9D}" type="slidenum">
              <a:rPr lang="en-MY" smtClean="0"/>
              <a:pPr>
                <a:defRPr/>
              </a:pPr>
              <a:t>20</a:t>
            </a:fld>
            <a:endParaRPr lang="en-MY"/>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bwMode="auto">
          <a:noFill/>
          <a:ln>
            <a:solidFill>
              <a:srgbClr val="000000"/>
            </a:solidFill>
            <a:miter lim="800000"/>
            <a:headEnd/>
            <a:tailEnd/>
          </a:ln>
        </p:spPr>
      </p:sp>
      <p:sp>
        <p:nvSpPr>
          <p:cNvPr id="7782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Berdasarkan tujuan dan implikasi, penilaian prestasi yang adil dan telus – amat penting.  Sehubungan itu, beberapa penambahbaikan kepada ciri-ciri penilaian prestasi diperkenalkan di bawah SBPA</a:t>
            </a:r>
          </a:p>
          <a:p>
            <a:endParaRPr lang="en-US" smtClean="0"/>
          </a:p>
          <a:p>
            <a:r>
              <a:rPr lang="en-US" smtClean="0"/>
              <a:t>Peranan PPSM amat penting – mengesahkan markah PYD, ada keraguan/asas kukuh boleh ubah markah</a:t>
            </a:r>
            <a:endParaRPr lang="ms-MY" smtClean="0"/>
          </a:p>
        </p:txBody>
      </p:sp>
      <p:sp>
        <p:nvSpPr>
          <p:cNvPr id="4" name="Slide Number Placeholder 3"/>
          <p:cNvSpPr>
            <a:spLocks noGrp="1"/>
          </p:cNvSpPr>
          <p:nvPr>
            <p:ph type="sldNum" sz="quarter" idx="5"/>
          </p:nvPr>
        </p:nvSpPr>
        <p:spPr/>
        <p:txBody>
          <a:bodyPr/>
          <a:lstStyle/>
          <a:p>
            <a:pPr>
              <a:defRPr/>
            </a:pPr>
            <a:fld id="{C6C4794A-6003-4253-8F75-6AE97801C189}" type="slidenum">
              <a:rPr lang="en-MY" smtClean="0"/>
              <a:pPr>
                <a:defRPr/>
              </a:pPr>
              <a:t>22</a:t>
            </a:fld>
            <a:endParaRPr lang="en-MY"/>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62500" lnSpcReduction="20000"/>
          </a:bodyPr>
          <a:lstStyle/>
          <a:p>
            <a:pPr>
              <a:defRPr/>
            </a:pPr>
            <a:r>
              <a:rPr lang="ms-MY" sz="1000" b="1" dirty="0" smtClean="0"/>
              <a:t>PROGRAM BERSEPADU PEMBANGUNAN KOMPETENSI (PROSPEK)</a:t>
            </a:r>
            <a:endParaRPr lang="en-US" sz="1000" dirty="0" smtClean="0"/>
          </a:p>
          <a:p>
            <a:pPr marL="228417" indent="-228417">
              <a:buFont typeface="+mj-lt"/>
              <a:buAutoNum type="arabicPeriod"/>
              <a:defRPr/>
            </a:pPr>
            <a:r>
              <a:rPr lang="en-US" sz="1000" b="1" dirty="0" smtClean="0"/>
              <a:t>PROSPEK</a:t>
            </a:r>
            <a:r>
              <a:rPr lang="en-US" sz="1000" dirty="0" smtClean="0"/>
              <a:t> adalah sebagai salah satu syarat kenaikan pangkat dan terdiri daripada dua kaedah penilaian iaitu Penilaian Kompetensi &amp; Potensi (</a:t>
            </a:r>
            <a:r>
              <a:rPr lang="en-US" sz="1000" dirty="0" err="1" smtClean="0"/>
              <a:t>PKP</a:t>
            </a:r>
            <a:r>
              <a:rPr lang="en-US" sz="1000" dirty="0" smtClean="0"/>
              <a:t>) dan Pembangunan Kompetensi &amp; Potensi (</a:t>
            </a:r>
            <a:r>
              <a:rPr lang="en-US" sz="1000" dirty="0" err="1" smtClean="0"/>
              <a:t>BKP</a:t>
            </a:r>
            <a:r>
              <a:rPr lang="en-US" sz="1000" dirty="0" smtClean="0"/>
              <a:t>) </a:t>
            </a:r>
          </a:p>
          <a:p>
            <a:pPr marL="228417" indent="-228417">
              <a:buFont typeface="+mj-lt"/>
              <a:buAutoNum type="arabicPeriod"/>
              <a:defRPr/>
            </a:pPr>
            <a:r>
              <a:rPr lang="ms-MY" sz="1000" dirty="0" err="1" smtClean="0"/>
              <a:t>PKP</a:t>
            </a:r>
            <a:r>
              <a:rPr lang="ms-MY" sz="1000" dirty="0" smtClean="0"/>
              <a:t> bertujuan untuk mengenal pasti kompetensi dan potensi pegawai.</a:t>
            </a:r>
            <a:endParaRPr lang="en-US" sz="1000" dirty="0" smtClean="0"/>
          </a:p>
          <a:p>
            <a:pPr marL="228417" indent="-228417">
              <a:buFont typeface="+mj-lt"/>
              <a:buAutoNum type="arabicPeriod"/>
              <a:defRPr/>
            </a:pPr>
            <a:r>
              <a:rPr lang="ms-MY" sz="1000" dirty="0" err="1" smtClean="0"/>
              <a:t>BKP</a:t>
            </a:r>
            <a:r>
              <a:rPr lang="ms-MY" sz="1000" dirty="0" smtClean="0"/>
              <a:t> bertujuan membangun dan menilai kompetensi dan potensi pegawai untuk menyandang gred jawatan lebih tinggi.</a:t>
            </a:r>
            <a:endParaRPr lang="en-US" sz="1000" dirty="0" smtClean="0"/>
          </a:p>
          <a:p>
            <a:pPr marL="228417" indent="-228417">
              <a:buFont typeface="+mj-lt"/>
              <a:buAutoNum type="arabicPeriod"/>
              <a:defRPr/>
            </a:pPr>
            <a:r>
              <a:rPr lang="ms-MY" sz="1000" dirty="0" smtClean="0"/>
              <a:t>Tapisan awal (merujuk kepada tapisan berasaskan merit yang meliputi kekananan, LNPT, wajaran latihan, tapisan keutuhan dan perakuan Ketua Jabatan) akan dibuat kepada semua pegawai yang layak dipertimbangkan untuk mengisi jawatan kenaikan pangkat. </a:t>
            </a:r>
            <a:endParaRPr lang="en-US" sz="1000" dirty="0" smtClean="0"/>
          </a:p>
          <a:p>
            <a:pPr marL="228417" indent="-228417">
              <a:buFont typeface="+mj-lt"/>
              <a:buAutoNum type="arabicPeriod"/>
              <a:defRPr/>
            </a:pPr>
            <a:r>
              <a:rPr lang="ms-MY" sz="1000" dirty="0" smtClean="0"/>
              <a:t>Pegawai Kumpulan P &amp; P yang telah melepasi tapisan awal dan terlibat dengan pentadbiran, pengurusan dan penyeliaan, perlu mengikuti </a:t>
            </a:r>
            <a:r>
              <a:rPr lang="ms-MY" sz="1000" dirty="0" err="1" smtClean="0"/>
              <a:t>PKP</a:t>
            </a:r>
            <a:r>
              <a:rPr lang="ms-MY" sz="1000" dirty="0" smtClean="0"/>
              <a:t> dan </a:t>
            </a:r>
            <a:r>
              <a:rPr lang="ms-MY" sz="1000" dirty="0" err="1" smtClean="0"/>
              <a:t>BKP</a:t>
            </a:r>
            <a:r>
              <a:rPr lang="ms-MY" sz="1000" dirty="0" smtClean="0"/>
              <a:t> sebelum dipertimbangkan kenaikan pangkat. Sebaliknya, pegawai yang tidak terlibat dengan tugas-tugas pentadbiran, pengurusan dan penyeliaan, pegawai akan dinilai melalui </a:t>
            </a:r>
            <a:r>
              <a:rPr lang="ms-MY" sz="1000" dirty="0" err="1" smtClean="0"/>
              <a:t>PKP</a:t>
            </a:r>
            <a:r>
              <a:rPr lang="ms-MY" sz="1000" dirty="0" smtClean="0"/>
              <a:t> sahaja. </a:t>
            </a:r>
            <a:endParaRPr lang="en-US" sz="1000" dirty="0" smtClean="0"/>
          </a:p>
          <a:p>
            <a:pPr marL="228417" indent="-228417">
              <a:buFont typeface="+mj-lt"/>
              <a:buAutoNum type="arabicPeriod"/>
              <a:defRPr/>
            </a:pPr>
            <a:r>
              <a:rPr lang="ms-MY" sz="1000" dirty="0" smtClean="0"/>
              <a:t>Pegawai Kumpulan Pelaksana yang telah melepasi tapisan awal disyaratkan melalui </a:t>
            </a:r>
            <a:r>
              <a:rPr lang="ms-MY" sz="1000" dirty="0" err="1" smtClean="0"/>
              <a:t>PKP</a:t>
            </a:r>
            <a:r>
              <a:rPr lang="ms-MY" sz="1000" dirty="0" smtClean="0"/>
              <a:t> untuk dinaikkan pangkat. </a:t>
            </a:r>
            <a:endParaRPr lang="en-US" sz="1000" dirty="0" smtClean="0"/>
          </a:p>
          <a:p>
            <a:pPr>
              <a:defRPr/>
            </a:pPr>
            <a:r>
              <a:rPr lang="ms-MY" sz="1000" dirty="0" smtClean="0"/>
              <a:t> </a:t>
            </a:r>
            <a:endParaRPr lang="en-US" sz="1000" dirty="0" smtClean="0"/>
          </a:p>
          <a:p>
            <a:pPr>
              <a:defRPr/>
            </a:pPr>
            <a:r>
              <a:rPr lang="ms-MY" sz="1000" b="1" dirty="0" smtClean="0"/>
              <a:t>Penilaian Prestasi</a:t>
            </a:r>
          </a:p>
          <a:p>
            <a:pPr marL="228417" indent="-228417">
              <a:buFontTx/>
              <a:buAutoNum type="arabicPeriod"/>
              <a:defRPr/>
            </a:pPr>
            <a:r>
              <a:rPr lang="en-US" sz="1000" dirty="0" smtClean="0">
                <a:latin typeface="Arial" pitchFamily="34" charset="0"/>
                <a:cs typeface="Arial" pitchFamily="34" charset="0"/>
              </a:rPr>
              <a:t>Sistem Penilaian Prestasi yang sedia ada diperbaharui dengan beberapa penambahbaikan yang meliputi kaedah, proses dan item penilaian.</a:t>
            </a:r>
            <a:endParaRPr lang="en-US" sz="1000" dirty="0" smtClean="0"/>
          </a:p>
          <a:p>
            <a:pPr marL="228417" indent="-228417">
              <a:buFontTx/>
              <a:buAutoNum type="arabicPeriod"/>
              <a:defRPr/>
            </a:pPr>
            <a:r>
              <a:rPr lang="ms-MY" sz="1000" dirty="0" smtClean="0"/>
              <a:t>Penilaian </a:t>
            </a:r>
            <a:r>
              <a:rPr lang="en-US" sz="1000" dirty="0" smtClean="0"/>
              <a:t>prestasi bagi Kumpulan  Premier dan Kumpulan Pengurusan Tertinggi menggunakan pengukuran berasaskan </a:t>
            </a:r>
            <a:r>
              <a:rPr lang="en-US" sz="1000" dirty="0" err="1" smtClean="0"/>
              <a:t>KPI</a:t>
            </a:r>
            <a:r>
              <a:rPr lang="en-US" sz="1000" dirty="0" smtClean="0"/>
              <a:t> bagi digabungkan dengan LNPT atau kaedah lain yang tentukan.</a:t>
            </a:r>
          </a:p>
          <a:p>
            <a:pPr>
              <a:defRPr/>
            </a:pPr>
            <a:r>
              <a:rPr lang="ms-MY" sz="1000" dirty="0" smtClean="0"/>
              <a:t> </a:t>
            </a:r>
            <a:endParaRPr lang="en-US" sz="1000" dirty="0" smtClean="0"/>
          </a:p>
          <a:p>
            <a:pPr>
              <a:defRPr/>
            </a:pPr>
            <a:r>
              <a:rPr lang="ms-MY" sz="1000" b="1" dirty="0" smtClean="0"/>
              <a:t>PPC (Pingat Perkhidmatan Cemerlang)</a:t>
            </a:r>
          </a:p>
          <a:p>
            <a:pPr marL="233176" lvl="1" indent="-223659">
              <a:buFont typeface="+mj-lt"/>
              <a:buAutoNum type="arabicPeriod"/>
              <a:defRPr/>
            </a:pPr>
            <a:r>
              <a:rPr lang="en-US" sz="1000" dirty="0" err="1" smtClean="0"/>
              <a:t>P.P.C.</a:t>
            </a:r>
            <a:r>
              <a:rPr lang="en-US" sz="1000" dirty="0" smtClean="0"/>
              <a:t> bertujuan untuk:-</a:t>
            </a:r>
          </a:p>
          <a:p>
            <a:pPr marL="456834" lvl="2" indent="-223659">
              <a:buFont typeface="Arial" pitchFamily="34" charset="0"/>
              <a:buChar char="•"/>
              <a:defRPr/>
            </a:pPr>
            <a:r>
              <a:rPr lang="en-US" sz="1000" dirty="0" smtClean="0"/>
              <a:t>memberikan pengiktirafan kepada pegawai sektor awam yang menunjukkan  kecemerlangan luar biasa dalam aktiviti tugas rasmi dan di luar tugas rasmi.</a:t>
            </a:r>
          </a:p>
          <a:p>
            <a:pPr marL="456834" lvl="2" indent="-223659">
              <a:buFont typeface="Arial" pitchFamily="34" charset="0"/>
              <a:buChar char="•"/>
              <a:defRPr/>
            </a:pPr>
            <a:r>
              <a:rPr lang="en-US" sz="1000" dirty="0" smtClean="0"/>
              <a:t>memberi pengiktirafan kepada hasil sumbangan kreativiti dan inovasi pegawai.</a:t>
            </a:r>
          </a:p>
          <a:p>
            <a:pPr marL="456834" lvl="2" indent="-223659">
              <a:buFont typeface="Arial" pitchFamily="34" charset="0"/>
              <a:buChar char="•"/>
              <a:defRPr/>
            </a:pPr>
            <a:r>
              <a:rPr lang="en-US" sz="1000" dirty="0" smtClean="0"/>
              <a:t>menggalakkan pegawai sektor awam melibatkan diri dalam aktiviti </a:t>
            </a:r>
            <a:r>
              <a:rPr lang="en-US" sz="1000" dirty="0" err="1" smtClean="0"/>
              <a:t>kesukarelaan</a:t>
            </a:r>
            <a:r>
              <a:rPr lang="en-US" sz="1000" dirty="0" smtClean="0"/>
              <a:t>, kemasyarakatan, sukan, kebudayaan dan sebagainya; dan</a:t>
            </a:r>
          </a:p>
          <a:p>
            <a:pPr marL="456834" lvl="2" indent="-223659">
              <a:buFont typeface="Arial" pitchFamily="34" charset="0"/>
              <a:buChar char="•"/>
              <a:defRPr/>
            </a:pPr>
            <a:r>
              <a:rPr lang="en-US" sz="1000" dirty="0" smtClean="0"/>
              <a:t>meningkatkan motivasi pegawai sektor awam untuk membudayakan kecemerlangan </a:t>
            </a:r>
            <a:r>
              <a:rPr lang="en-US" sz="1000" dirty="0" err="1" smtClean="0"/>
              <a:t>dipelbagai</a:t>
            </a:r>
            <a:r>
              <a:rPr lang="en-US" sz="1000" dirty="0" smtClean="0"/>
              <a:t> bidang tugas rasmi mahupun di luar tugas rasmi. </a:t>
            </a:r>
          </a:p>
          <a:p>
            <a:pPr marL="236349" lvl="1" indent="-228417">
              <a:buFont typeface="+mj-lt"/>
              <a:buAutoNum type="arabicPeriod"/>
              <a:defRPr/>
            </a:pPr>
            <a:r>
              <a:rPr lang="en-US" sz="1000" dirty="0" smtClean="0"/>
              <a:t>Had maksimum penerima </a:t>
            </a:r>
            <a:r>
              <a:rPr lang="en-US" sz="1000" dirty="0" err="1" smtClean="0"/>
              <a:t>P.P.C.</a:t>
            </a:r>
            <a:r>
              <a:rPr lang="en-US" sz="1000" dirty="0" smtClean="0"/>
              <a:t> tidak boleh melebihi 3 peratus dari jumlah penerima </a:t>
            </a:r>
            <a:r>
              <a:rPr lang="en-US" sz="1000" dirty="0" err="1" smtClean="0"/>
              <a:t>APC</a:t>
            </a:r>
            <a:r>
              <a:rPr lang="en-US" sz="1000" dirty="0" smtClean="0"/>
              <a:t> yang merupakan 8 peratus dari jumlah keseluruhan pegawai.</a:t>
            </a:r>
          </a:p>
          <a:p>
            <a:pPr marL="236349" lvl="1" indent="-228417">
              <a:defRPr/>
            </a:pPr>
            <a:endParaRPr lang="en-US" sz="1000" dirty="0" smtClean="0"/>
          </a:p>
          <a:p>
            <a:pPr marL="236349" lvl="1" indent="-228417">
              <a:defRPr/>
            </a:pPr>
            <a:r>
              <a:rPr lang="en-US" sz="1000" b="1" dirty="0" smtClean="0"/>
              <a:t>Laluan Kerjaya</a:t>
            </a:r>
          </a:p>
          <a:p>
            <a:pPr marL="236349" lvl="1" indent="-228417">
              <a:buFont typeface="+mj-lt"/>
              <a:buAutoNum type="arabicPeriod"/>
              <a:defRPr/>
            </a:pPr>
            <a:r>
              <a:rPr lang="en-US" sz="1000" dirty="0" smtClean="0"/>
              <a:t>Fast tract bermaksud </a:t>
            </a:r>
            <a:r>
              <a:rPr lang="ms-MY" sz="1000" dirty="0" smtClean="0"/>
              <a:t>pegawai dinaikkan pangkat bagi mengisi jawatan kosong dalam tempoh yang lebih singkat daripada pegawai lain sama ada ke satu gred yang lebih tinggi atau secara </a:t>
            </a:r>
            <a:r>
              <a:rPr lang="ms-MY" sz="1000" dirty="0" err="1" smtClean="0"/>
              <a:t>pelangkauan</a:t>
            </a:r>
            <a:r>
              <a:rPr lang="ms-MY" sz="1000" dirty="0" smtClean="0"/>
              <a:t> gred</a:t>
            </a:r>
          </a:p>
          <a:p>
            <a:pPr marL="236349" lvl="1" indent="-228417">
              <a:buFont typeface="+mj-lt"/>
              <a:buAutoNum type="arabicPeriod"/>
              <a:defRPr/>
            </a:pPr>
            <a:r>
              <a:rPr lang="ms-MY" sz="1000" dirty="0" smtClean="0"/>
              <a:t>Pegawai </a:t>
            </a:r>
            <a:r>
              <a:rPr lang="ms-MY" sz="1000" dirty="0" err="1" smtClean="0"/>
              <a:t>Subject</a:t>
            </a:r>
            <a:r>
              <a:rPr lang="ms-MY" sz="1000" dirty="0" smtClean="0"/>
              <a:t> </a:t>
            </a:r>
            <a:r>
              <a:rPr lang="ms-MY" sz="1000" dirty="0" err="1" smtClean="0"/>
              <a:t>Matter</a:t>
            </a:r>
            <a:r>
              <a:rPr lang="ms-MY" sz="1000" dirty="0" smtClean="0"/>
              <a:t> </a:t>
            </a:r>
            <a:r>
              <a:rPr lang="ms-MY" sz="1000" dirty="0" err="1" smtClean="0"/>
              <a:t>Expert</a:t>
            </a:r>
            <a:r>
              <a:rPr lang="ms-MY" sz="1000" dirty="0" smtClean="0"/>
              <a:t> (</a:t>
            </a:r>
            <a:r>
              <a:rPr lang="ms-MY" sz="1000" dirty="0" err="1" smtClean="0"/>
              <a:t>SME</a:t>
            </a:r>
            <a:r>
              <a:rPr lang="ms-MY" sz="1000" dirty="0" smtClean="0"/>
              <a:t>) merujuk kepada pegawai yang mempunyai pengetahuan dan kemahiran yang tinggi serta pengalaman yang luas dalam sesuatu bidang khusus sebagai kepakaran khusus individu yang memenuhi kriteria-kriteria yang ditetapkan dan boleh dijadikan sumber rujukan kepada pegawai dari dalam/luar organisasinya.</a:t>
            </a:r>
          </a:p>
          <a:p>
            <a:pPr marL="236349" lvl="1" indent="-228417">
              <a:buFont typeface="+mj-lt"/>
              <a:buAutoNum type="arabicPeriod"/>
              <a:defRPr/>
            </a:pPr>
            <a:r>
              <a:rPr lang="ms-MY" sz="1000" dirty="0" err="1" smtClean="0"/>
              <a:t>Time</a:t>
            </a:r>
            <a:r>
              <a:rPr lang="ms-MY" sz="1000" dirty="0" smtClean="0"/>
              <a:t> </a:t>
            </a:r>
            <a:r>
              <a:rPr lang="ms-MY" sz="1000" dirty="0" err="1" smtClean="0"/>
              <a:t>based</a:t>
            </a:r>
            <a:r>
              <a:rPr lang="ms-MY" sz="1000" dirty="0" smtClean="0"/>
              <a:t> adalah k</a:t>
            </a:r>
            <a:r>
              <a:rPr lang="ms-MY" dirty="0" smtClean="0"/>
              <a:t>enaikan pangkat pegawai Kumpulan Pelaksana yang telah berkhidmat 15 tahun dan lebih dan masih berada di gred lantikan dalam skim perkhidmatan semasa layak dipertimbangkan kenaikan pangkat mengikut syarat yang ditetapkan dalam skim perkhidmatannya secara KUP. </a:t>
            </a:r>
            <a:endParaRPr lang="en-US" sz="1000" dirty="0" smtClean="0"/>
          </a:p>
          <a:p>
            <a:pPr marL="236349" lvl="1" indent="-228417">
              <a:buFont typeface="+mj-lt"/>
              <a:buAutoNum type="arabicPeriod"/>
              <a:defRPr/>
            </a:pPr>
            <a:endParaRPr lang="ms-MY" sz="1000" dirty="0" smtClean="0"/>
          </a:p>
          <a:p>
            <a:pPr marL="236349" lvl="1" indent="-228417">
              <a:defRPr/>
            </a:pPr>
            <a:r>
              <a:rPr lang="ms-MY" sz="1000" b="1" dirty="0" smtClean="0"/>
              <a:t>Program Transformasi Minda (PTM)</a:t>
            </a:r>
          </a:p>
          <a:p>
            <a:pPr marL="236349" lvl="1" indent="-228417">
              <a:buFont typeface="+mj-lt"/>
              <a:buAutoNum type="arabicPeriod"/>
              <a:defRPr/>
            </a:pPr>
            <a:r>
              <a:rPr lang="ms-MY" sz="1000" dirty="0" smtClean="0"/>
              <a:t>Program Transformasi Minda (PTM) diperkenalkan sebagai satu pendekatan untuk memberi pendedahan dan penyesuaian minda pegawai di peringkat awal pelantikan dalam perkhidmatan awam. </a:t>
            </a:r>
          </a:p>
          <a:p>
            <a:pPr marL="236349" lvl="1" indent="-228417">
              <a:buFont typeface="+mj-lt"/>
              <a:buAutoNum type="arabicPeriod"/>
              <a:defRPr/>
            </a:pPr>
            <a:r>
              <a:rPr lang="ms-MY" sz="1000" dirty="0" smtClean="0"/>
              <a:t>Program ini dibentuk bagi membolehkan pegawai memahami prinsip dan falsafah pembentukan negara, jentera pentadbiran kerajaan dan peraturan-peraturan asas perkhidmatan awam serta pembentukan jati diri bagi menghadapi cabaran dan ekspektasi pelanggan. </a:t>
            </a:r>
          </a:p>
        </p:txBody>
      </p:sp>
      <p:sp>
        <p:nvSpPr>
          <p:cNvPr id="4" name="Slide Number Placeholder 3"/>
          <p:cNvSpPr>
            <a:spLocks noGrp="1"/>
          </p:cNvSpPr>
          <p:nvPr>
            <p:ph type="sldNum" sz="quarter" idx="5"/>
          </p:nvPr>
        </p:nvSpPr>
        <p:spPr/>
        <p:txBody>
          <a:bodyPr/>
          <a:lstStyle/>
          <a:p>
            <a:pPr>
              <a:defRPr/>
            </a:pPr>
            <a:fld id="{06DA4443-8866-4C3B-92E6-B80828A4BF1C}" type="slidenum">
              <a:rPr lang="en-US" smtClean="0"/>
              <a:pPr>
                <a:defRPr/>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noFill/>
          <a:ln>
            <a:solidFill>
              <a:srgbClr val="000000"/>
            </a:solidFill>
            <a:miter lim="800000"/>
            <a:headEnd/>
            <a:tailEnd/>
          </a:ln>
        </p:spPr>
      </p:sp>
      <p:sp>
        <p:nvSpPr>
          <p:cNvPr id="788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ms-MY" smtClean="0"/>
          </a:p>
        </p:txBody>
      </p:sp>
      <p:sp>
        <p:nvSpPr>
          <p:cNvPr id="2355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92500"/>
          </a:bodyPr>
          <a:lstStyle/>
          <a:p>
            <a:pPr>
              <a:defRPr/>
            </a:pPr>
            <a:r>
              <a:rPr lang="en-US" sz="900" b="1" dirty="0" smtClean="0"/>
              <a:t>TEMPOH PENGESAHAN</a:t>
            </a:r>
          </a:p>
          <a:p>
            <a:pPr>
              <a:defRPr/>
            </a:pPr>
            <a:endParaRPr lang="en-US" sz="900" dirty="0" smtClean="0"/>
          </a:p>
          <a:p>
            <a:pPr>
              <a:defRPr/>
            </a:pPr>
            <a:r>
              <a:rPr lang="en-US" sz="900" dirty="0" err="1" smtClean="0"/>
              <a:t>Peraturan</a:t>
            </a:r>
            <a:r>
              <a:rPr lang="en-US" sz="900" dirty="0" smtClean="0"/>
              <a:t> </a:t>
            </a:r>
            <a:r>
              <a:rPr lang="en-US" sz="900" dirty="0" err="1" smtClean="0"/>
              <a:t>semasa</a:t>
            </a:r>
            <a:r>
              <a:rPr lang="en-US" sz="900" dirty="0" smtClean="0"/>
              <a:t> </a:t>
            </a:r>
            <a:r>
              <a:rPr lang="en-US" sz="900" dirty="0" err="1" smtClean="0"/>
              <a:t>mengkehendaki</a:t>
            </a:r>
            <a:r>
              <a:rPr lang="en-US" sz="900" dirty="0" smtClean="0"/>
              <a:t> </a:t>
            </a:r>
            <a:r>
              <a:rPr lang="en-US" sz="900" dirty="0" err="1" smtClean="0"/>
              <a:t>seseorang</a:t>
            </a:r>
            <a:r>
              <a:rPr lang="en-US" sz="900" dirty="0" smtClean="0"/>
              <a:t> </a:t>
            </a:r>
            <a:r>
              <a:rPr lang="en-US" sz="900" dirty="0" err="1" smtClean="0"/>
              <a:t>pegawai</a:t>
            </a:r>
            <a:r>
              <a:rPr lang="en-US" sz="900" dirty="0" smtClean="0"/>
              <a:t> </a:t>
            </a:r>
            <a:r>
              <a:rPr lang="en-US" sz="900" dirty="0" err="1" smtClean="0"/>
              <a:t>untuk</a:t>
            </a:r>
            <a:r>
              <a:rPr lang="en-US" sz="900" dirty="0" smtClean="0"/>
              <a:t> </a:t>
            </a:r>
            <a:r>
              <a:rPr lang="en-US" sz="900" dirty="0" err="1" smtClean="0"/>
              <a:t>mnjalani</a:t>
            </a:r>
            <a:r>
              <a:rPr lang="en-US" sz="900" dirty="0" smtClean="0"/>
              <a:t> </a:t>
            </a:r>
            <a:r>
              <a:rPr lang="en-US" sz="900" dirty="0" err="1" smtClean="0"/>
              <a:t>tempoh</a:t>
            </a:r>
            <a:r>
              <a:rPr lang="en-US" sz="900" dirty="0" smtClean="0"/>
              <a:t> </a:t>
            </a:r>
            <a:r>
              <a:rPr lang="en-US" sz="900" dirty="0" err="1" smtClean="0"/>
              <a:t>percubaan</a:t>
            </a:r>
            <a:r>
              <a:rPr lang="en-US" sz="900" dirty="0" smtClean="0"/>
              <a:t> </a:t>
            </a:r>
            <a:r>
              <a:rPr lang="en-US" sz="900" dirty="0" err="1" smtClean="0"/>
              <a:t>bagi</a:t>
            </a:r>
            <a:r>
              <a:rPr lang="en-US" sz="900" dirty="0" smtClean="0"/>
              <a:t> </a:t>
            </a:r>
            <a:r>
              <a:rPr lang="en-US" sz="900" dirty="0" err="1" smtClean="0"/>
              <a:t>tempoh</a:t>
            </a:r>
            <a:r>
              <a:rPr lang="en-US" sz="900" dirty="0" smtClean="0"/>
              <a:t> 1 </a:t>
            </a:r>
            <a:r>
              <a:rPr lang="en-US" sz="900" dirty="0" err="1" smtClean="0"/>
              <a:t>hingga</a:t>
            </a:r>
            <a:r>
              <a:rPr lang="en-US" sz="900" dirty="0" smtClean="0"/>
              <a:t> 3 </a:t>
            </a:r>
            <a:r>
              <a:rPr lang="en-US" sz="900" dirty="0" err="1" smtClean="0"/>
              <a:t>tahun</a:t>
            </a:r>
            <a:r>
              <a:rPr lang="en-US" sz="900" dirty="0" smtClean="0"/>
              <a:t>.  </a:t>
            </a:r>
            <a:r>
              <a:rPr lang="en-US" sz="900" dirty="0" err="1" smtClean="0"/>
              <a:t>Manakala</a:t>
            </a:r>
            <a:r>
              <a:rPr lang="en-US" sz="900" dirty="0" smtClean="0"/>
              <a:t> </a:t>
            </a:r>
            <a:r>
              <a:rPr lang="en-US" sz="900" dirty="0" err="1" smtClean="0"/>
              <a:t>tempoh</a:t>
            </a:r>
            <a:r>
              <a:rPr lang="en-US" sz="900" dirty="0" smtClean="0"/>
              <a:t> </a:t>
            </a:r>
            <a:r>
              <a:rPr lang="en-US" sz="900" dirty="0" err="1" smtClean="0"/>
              <a:t>pelanjutan</a:t>
            </a:r>
            <a:r>
              <a:rPr lang="en-US" sz="900" dirty="0" smtClean="0"/>
              <a:t> </a:t>
            </a:r>
            <a:r>
              <a:rPr lang="en-US" sz="900" dirty="0" err="1" smtClean="0"/>
              <a:t>bagi</a:t>
            </a:r>
            <a:r>
              <a:rPr lang="en-US" sz="900" dirty="0" smtClean="0"/>
              <a:t> </a:t>
            </a:r>
            <a:r>
              <a:rPr lang="en-US" sz="900" dirty="0" err="1" smtClean="0"/>
              <a:t>pegawai</a:t>
            </a:r>
            <a:r>
              <a:rPr lang="en-US" sz="900" dirty="0" smtClean="0"/>
              <a:t> yang </a:t>
            </a:r>
            <a:r>
              <a:rPr lang="en-US" sz="900" dirty="0" err="1" smtClean="0"/>
              <a:t>telah</a:t>
            </a:r>
            <a:r>
              <a:rPr lang="en-US" sz="900" dirty="0" smtClean="0"/>
              <a:t> </a:t>
            </a:r>
            <a:r>
              <a:rPr lang="en-US" sz="900" dirty="0" err="1" smtClean="0"/>
              <a:t>melalui</a:t>
            </a:r>
            <a:r>
              <a:rPr lang="en-US" sz="900" dirty="0" smtClean="0"/>
              <a:t> </a:t>
            </a:r>
            <a:r>
              <a:rPr lang="en-US" sz="900" dirty="0" err="1" smtClean="0"/>
              <a:t>tempoh</a:t>
            </a:r>
            <a:r>
              <a:rPr lang="en-US" sz="900" dirty="0" smtClean="0"/>
              <a:t> </a:t>
            </a:r>
            <a:r>
              <a:rPr lang="en-US" sz="900" dirty="0" err="1" smtClean="0"/>
              <a:t>percubaan</a:t>
            </a:r>
            <a:r>
              <a:rPr lang="en-US" sz="900" dirty="0" smtClean="0"/>
              <a:t> </a:t>
            </a:r>
            <a:r>
              <a:rPr lang="en-US" sz="900" dirty="0" err="1" smtClean="0"/>
              <a:t>asal</a:t>
            </a:r>
            <a:r>
              <a:rPr lang="en-US" sz="900" dirty="0" smtClean="0"/>
              <a:t> </a:t>
            </a:r>
            <a:r>
              <a:rPr lang="en-US" sz="900" dirty="0" err="1" smtClean="0"/>
              <a:t>adalah</a:t>
            </a:r>
            <a:r>
              <a:rPr lang="en-US" sz="900" dirty="0" smtClean="0"/>
              <a:t> </a:t>
            </a:r>
            <a:r>
              <a:rPr lang="en-US" sz="900" dirty="0" err="1" smtClean="0"/>
              <a:t>sehingga</a:t>
            </a:r>
            <a:r>
              <a:rPr lang="en-US" sz="900" dirty="0" smtClean="0"/>
              <a:t> 2 </a:t>
            </a:r>
            <a:r>
              <a:rPr lang="en-US" sz="900" dirty="0" err="1" smtClean="0"/>
              <a:t>tahun</a:t>
            </a:r>
            <a:r>
              <a:rPr lang="en-US" sz="900" dirty="0" smtClean="0"/>
              <a:t>.</a:t>
            </a:r>
          </a:p>
          <a:p>
            <a:pPr>
              <a:defRPr/>
            </a:pPr>
            <a:endParaRPr lang="en-US" sz="900" dirty="0" smtClean="0"/>
          </a:p>
          <a:p>
            <a:pPr>
              <a:defRPr/>
            </a:pPr>
            <a:r>
              <a:rPr lang="en-US" sz="900" dirty="0" err="1" smtClean="0"/>
              <a:t>Peraturan</a:t>
            </a:r>
            <a:r>
              <a:rPr lang="en-US" sz="900" dirty="0" smtClean="0"/>
              <a:t> </a:t>
            </a:r>
            <a:r>
              <a:rPr lang="en-US" sz="900" dirty="0" err="1" smtClean="0"/>
              <a:t>baru</a:t>
            </a:r>
            <a:r>
              <a:rPr lang="en-US" sz="900" dirty="0" smtClean="0"/>
              <a:t> yang </a:t>
            </a:r>
            <a:r>
              <a:rPr lang="en-US" sz="900" dirty="0" err="1" smtClean="0"/>
              <a:t>diperkenalkan</a:t>
            </a:r>
            <a:r>
              <a:rPr lang="en-US" sz="900" dirty="0" smtClean="0"/>
              <a:t> </a:t>
            </a:r>
            <a:r>
              <a:rPr lang="en-US" sz="900" dirty="0" err="1" smtClean="0"/>
              <a:t>adalah</a:t>
            </a:r>
            <a:r>
              <a:rPr lang="en-US" sz="900" dirty="0" smtClean="0"/>
              <a:t> </a:t>
            </a:r>
            <a:r>
              <a:rPr lang="en-US" sz="900" dirty="0" err="1" smtClean="0"/>
              <a:t>lebih</a:t>
            </a:r>
            <a:r>
              <a:rPr lang="en-US" sz="900" dirty="0" smtClean="0"/>
              <a:t> </a:t>
            </a:r>
            <a:r>
              <a:rPr lang="en-US" sz="900" dirty="0" err="1" smtClean="0"/>
              <a:t>pendek</a:t>
            </a:r>
            <a:r>
              <a:rPr lang="en-US" sz="900" dirty="0" smtClean="0"/>
              <a:t> </a:t>
            </a:r>
            <a:r>
              <a:rPr lang="en-US" sz="900" dirty="0" err="1" smtClean="0"/>
              <a:t>iaitu</a:t>
            </a:r>
            <a:r>
              <a:rPr lang="en-US" sz="900" dirty="0" smtClean="0"/>
              <a:t> 6 </a:t>
            </a:r>
            <a:r>
              <a:rPr lang="en-US" sz="900" dirty="0" err="1" smtClean="0"/>
              <a:t>bulan</a:t>
            </a:r>
            <a:r>
              <a:rPr lang="en-US" sz="900" dirty="0" smtClean="0"/>
              <a:t> </a:t>
            </a:r>
            <a:r>
              <a:rPr lang="en-US" sz="900" dirty="0" err="1" smtClean="0"/>
              <a:t>hingga</a:t>
            </a:r>
            <a:r>
              <a:rPr lang="en-US" sz="900" dirty="0" smtClean="0"/>
              <a:t> 24 </a:t>
            </a:r>
            <a:r>
              <a:rPr lang="en-US" sz="900" dirty="0" err="1" smtClean="0"/>
              <a:t>bulan</a:t>
            </a:r>
            <a:r>
              <a:rPr lang="en-US" sz="900" dirty="0" smtClean="0"/>
              <a:t>. </a:t>
            </a:r>
            <a:r>
              <a:rPr lang="en-US" sz="900" dirty="0" err="1" smtClean="0"/>
              <a:t>Tempoh</a:t>
            </a:r>
            <a:r>
              <a:rPr lang="en-US" sz="900" dirty="0" smtClean="0"/>
              <a:t> </a:t>
            </a:r>
            <a:r>
              <a:rPr lang="en-US" sz="900" dirty="0" err="1" smtClean="0"/>
              <a:t>pelanjutan</a:t>
            </a:r>
            <a:r>
              <a:rPr lang="en-US" sz="900" dirty="0" smtClean="0"/>
              <a:t> pula </a:t>
            </a:r>
            <a:r>
              <a:rPr lang="en-US" sz="900" dirty="0" err="1" smtClean="0"/>
              <a:t>adalah</a:t>
            </a:r>
            <a:r>
              <a:rPr lang="en-US" sz="900" dirty="0" smtClean="0"/>
              <a:t>  </a:t>
            </a:r>
            <a:r>
              <a:rPr lang="en-US" sz="900" dirty="0" err="1" smtClean="0"/>
              <a:t>sehingga</a:t>
            </a:r>
            <a:r>
              <a:rPr lang="en-US" sz="900" dirty="0" smtClean="0"/>
              <a:t> 12 </a:t>
            </a:r>
            <a:r>
              <a:rPr lang="en-US" sz="900" dirty="0" err="1" smtClean="0"/>
              <a:t>bulan</a:t>
            </a:r>
            <a:r>
              <a:rPr lang="en-US" sz="900" dirty="0" smtClean="0"/>
              <a:t>.</a:t>
            </a:r>
          </a:p>
          <a:p>
            <a:pPr>
              <a:defRPr/>
            </a:pPr>
            <a:endParaRPr lang="en-US" sz="900" dirty="0" smtClean="0"/>
          </a:p>
          <a:p>
            <a:pPr>
              <a:defRPr/>
            </a:pPr>
            <a:r>
              <a:rPr lang="en-US" sz="900" b="1" dirty="0" smtClean="0"/>
              <a:t>RASIONAL</a:t>
            </a:r>
          </a:p>
          <a:p>
            <a:pPr>
              <a:defRPr/>
            </a:pPr>
            <a:endParaRPr lang="en-US" sz="900" b="1" dirty="0" smtClean="0"/>
          </a:p>
          <a:p>
            <a:pPr>
              <a:defRPr/>
            </a:pPr>
            <a:r>
              <a:rPr lang="en-US" sz="900" dirty="0" err="1" smtClean="0"/>
              <a:t>Tempoh</a:t>
            </a:r>
            <a:r>
              <a:rPr lang="en-US" sz="900" dirty="0" smtClean="0"/>
              <a:t> </a:t>
            </a:r>
            <a:r>
              <a:rPr lang="en-US" sz="900" dirty="0" err="1" smtClean="0"/>
              <a:t>percubaan</a:t>
            </a:r>
            <a:r>
              <a:rPr lang="en-US" sz="900" dirty="0" smtClean="0"/>
              <a:t> </a:t>
            </a:r>
            <a:r>
              <a:rPr lang="en-US" sz="900" dirty="0" err="1" smtClean="0"/>
              <a:t>adalah</a:t>
            </a:r>
            <a:r>
              <a:rPr lang="en-US" sz="900" dirty="0" smtClean="0"/>
              <a:t> </a:t>
            </a:r>
            <a:r>
              <a:rPr lang="en-US" sz="900" dirty="0" err="1" smtClean="0"/>
              <a:t>suatu</a:t>
            </a:r>
            <a:r>
              <a:rPr lang="en-US" sz="900" dirty="0" smtClean="0"/>
              <a:t> </a:t>
            </a:r>
            <a:r>
              <a:rPr lang="en-US" sz="900" dirty="0" err="1" smtClean="0"/>
              <a:t>tempoh</a:t>
            </a:r>
            <a:r>
              <a:rPr lang="en-US" sz="900" dirty="0" smtClean="0"/>
              <a:t> </a:t>
            </a:r>
            <a:r>
              <a:rPr lang="en-US" sz="900" dirty="0" err="1" smtClean="0"/>
              <a:t>bagi</a:t>
            </a:r>
            <a:r>
              <a:rPr lang="en-US" sz="900" dirty="0" smtClean="0"/>
              <a:t> </a:t>
            </a:r>
            <a:r>
              <a:rPr lang="en-US" sz="900" dirty="0" err="1" smtClean="0"/>
              <a:t>menilai</a:t>
            </a:r>
            <a:r>
              <a:rPr lang="en-US" sz="900" dirty="0" smtClean="0"/>
              <a:t> </a:t>
            </a:r>
            <a:r>
              <a:rPr lang="en-US" sz="900" dirty="0" err="1" smtClean="0"/>
              <a:t>pegawai</a:t>
            </a:r>
            <a:r>
              <a:rPr lang="en-US" sz="900" dirty="0" smtClean="0"/>
              <a:t> </a:t>
            </a:r>
            <a:r>
              <a:rPr lang="en-US" sz="900" dirty="0" err="1" smtClean="0"/>
              <a:t>sama</a:t>
            </a:r>
            <a:r>
              <a:rPr lang="en-US" sz="900" dirty="0" smtClean="0"/>
              <a:t> </a:t>
            </a:r>
            <a:r>
              <a:rPr lang="en-US" sz="900" dirty="0" err="1" smtClean="0"/>
              <a:t>ada</a:t>
            </a:r>
            <a:r>
              <a:rPr lang="en-US" sz="900" dirty="0" smtClean="0"/>
              <a:t> </a:t>
            </a:r>
            <a:r>
              <a:rPr lang="en-US" sz="900" dirty="0" err="1" smtClean="0"/>
              <a:t>sesuai</a:t>
            </a:r>
            <a:r>
              <a:rPr lang="en-US" sz="900" dirty="0" smtClean="0"/>
              <a:t> </a:t>
            </a:r>
            <a:r>
              <a:rPr lang="en-US" sz="900" dirty="0" err="1" smtClean="0"/>
              <a:t>dengan</a:t>
            </a:r>
            <a:r>
              <a:rPr lang="en-US" sz="900" dirty="0" smtClean="0"/>
              <a:t> </a:t>
            </a:r>
            <a:r>
              <a:rPr lang="en-US" sz="900" dirty="0" err="1" smtClean="0"/>
              <a:t>jawatan</a:t>
            </a:r>
            <a:r>
              <a:rPr lang="en-US" sz="900" dirty="0" smtClean="0"/>
              <a:t> yang </a:t>
            </a:r>
            <a:r>
              <a:rPr lang="en-US" sz="900" dirty="0" err="1" smtClean="0"/>
              <a:t>disandang</a:t>
            </a:r>
            <a:r>
              <a:rPr lang="en-US" sz="900" dirty="0" smtClean="0"/>
              <a:t> </a:t>
            </a:r>
            <a:r>
              <a:rPr lang="en-US" sz="900" dirty="0" err="1" smtClean="0"/>
              <a:t>atau</a:t>
            </a:r>
            <a:r>
              <a:rPr lang="en-US" sz="900" dirty="0" smtClean="0"/>
              <a:t> </a:t>
            </a:r>
            <a:r>
              <a:rPr lang="en-US" sz="900" dirty="0" err="1" smtClean="0"/>
              <a:t>sebaliknya</a:t>
            </a:r>
            <a:r>
              <a:rPr lang="en-US" sz="900" dirty="0" smtClean="0"/>
              <a:t>.</a:t>
            </a:r>
          </a:p>
          <a:p>
            <a:pPr>
              <a:defRPr/>
            </a:pPr>
            <a:endParaRPr lang="en-US" sz="900" dirty="0" smtClean="0"/>
          </a:p>
          <a:p>
            <a:pPr>
              <a:defRPr/>
            </a:pPr>
            <a:r>
              <a:rPr lang="en-US" sz="900" dirty="0" err="1" smtClean="0"/>
              <a:t>Sekiranya</a:t>
            </a:r>
            <a:r>
              <a:rPr lang="en-US" sz="900" dirty="0" smtClean="0"/>
              <a:t> </a:t>
            </a:r>
            <a:r>
              <a:rPr lang="en-US" sz="900" dirty="0" err="1" smtClean="0"/>
              <a:t>sesuai</a:t>
            </a:r>
            <a:r>
              <a:rPr lang="en-US" sz="900" dirty="0" smtClean="0"/>
              <a:t> </a:t>
            </a:r>
            <a:r>
              <a:rPr lang="en-US" sz="900" dirty="0" err="1" smtClean="0"/>
              <a:t>Ketua</a:t>
            </a:r>
            <a:r>
              <a:rPr lang="en-US" sz="900" dirty="0" smtClean="0"/>
              <a:t> </a:t>
            </a:r>
            <a:r>
              <a:rPr lang="en-US" sz="900" dirty="0" err="1" smtClean="0"/>
              <a:t>Jabatan</a:t>
            </a:r>
            <a:r>
              <a:rPr lang="en-US" sz="900" dirty="0" smtClean="0"/>
              <a:t> </a:t>
            </a:r>
            <a:r>
              <a:rPr lang="en-US" sz="900" dirty="0" err="1" smtClean="0"/>
              <a:t>boleh</a:t>
            </a:r>
            <a:r>
              <a:rPr lang="en-US" sz="900" dirty="0" smtClean="0"/>
              <a:t> </a:t>
            </a:r>
            <a:r>
              <a:rPr lang="en-US" sz="900" dirty="0" err="1" smtClean="0"/>
              <a:t>terus</a:t>
            </a:r>
            <a:r>
              <a:rPr lang="en-US" sz="900" dirty="0" smtClean="0"/>
              <a:t> </a:t>
            </a:r>
            <a:r>
              <a:rPr lang="en-US" sz="900" dirty="0" err="1" smtClean="0"/>
              <a:t>memperakukan</a:t>
            </a:r>
            <a:r>
              <a:rPr lang="en-US" sz="900" dirty="0" smtClean="0"/>
              <a:t> </a:t>
            </a:r>
            <a:r>
              <a:rPr lang="en-US" sz="900" dirty="0" err="1" smtClean="0"/>
              <a:t>pegawai</a:t>
            </a:r>
            <a:r>
              <a:rPr lang="en-US" sz="900" dirty="0" smtClean="0"/>
              <a:t> </a:t>
            </a:r>
            <a:r>
              <a:rPr lang="en-US" sz="900" dirty="0" err="1" smtClean="0"/>
              <a:t>selepas</a:t>
            </a:r>
            <a:r>
              <a:rPr lang="en-US" sz="900" dirty="0" smtClean="0"/>
              <a:t> </a:t>
            </a:r>
            <a:r>
              <a:rPr lang="en-US" sz="900" dirty="0" err="1" smtClean="0"/>
              <a:t>memenuhi</a:t>
            </a:r>
            <a:r>
              <a:rPr lang="en-US" sz="900" dirty="0" smtClean="0"/>
              <a:t> </a:t>
            </a:r>
            <a:r>
              <a:rPr lang="en-US" sz="900" dirty="0" err="1" smtClean="0"/>
              <a:t>tempoh</a:t>
            </a:r>
            <a:r>
              <a:rPr lang="en-US" sz="900" dirty="0" smtClean="0"/>
              <a:t> </a:t>
            </a:r>
            <a:r>
              <a:rPr lang="en-US" sz="900" dirty="0" err="1" smtClean="0"/>
              <a:t>enam</a:t>
            </a:r>
            <a:r>
              <a:rPr lang="en-US" sz="900" dirty="0" smtClean="0"/>
              <a:t> </a:t>
            </a:r>
            <a:r>
              <a:rPr lang="en-US" sz="900" dirty="0" err="1" smtClean="0"/>
              <a:t>bualan</a:t>
            </a:r>
            <a:r>
              <a:rPr lang="en-US" sz="900" dirty="0" smtClean="0"/>
              <a:t>, </a:t>
            </a:r>
            <a:r>
              <a:rPr lang="en-US" sz="900" dirty="0" err="1" smtClean="0"/>
              <a:t>Sebaliknya</a:t>
            </a:r>
            <a:r>
              <a:rPr lang="en-US" sz="900" dirty="0" smtClean="0"/>
              <a:t> </a:t>
            </a:r>
            <a:r>
              <a:rPr lang="en-US" sz="900" dirty="0" err="1" smtClean="0"/>
              <a:t>sekiraya</a:t>
            </a:r>
            <a:r>
              <a:rPr lang="en-US" sz="900" dirty="0" smtClean="0"/>
              <a:t> </a:t>
            </a:r>
            <a:r>
              <a:rPr lang="en-US" sz="900" dirty="0" err="1" smtClean="0"/>
              <a:t>kurang</a:t>
            </a:r>
            <a:r>
              <a:rPr lang="en-US" sz="900" dirty="0" smtClean="0"/>
              <a:t> </a:t>
            </a:r>
            <a:r>
              <a:rPr lang="en-US" sz="900" dirty="0" err="1" smtClean="0"/>
              <a:t>sesuai</a:t>
            </a:r>
            <a:r>
              <a:rPr lang="en-US" sz="900" dirty="0" smtClean="0"/>
              <a:t>, </a:t>
            </a:r>
            <a:r>
              <a:rPr lang="en-US" sz="900" dirty="0" err="1" smtClean="0"/>
              <a:t>Ketua</a:t>
            </a:r>
            <a:r>
              <a:rPr lang="en-US" sz="900" dirty="0" smtClean="0"/>
              <a:t> </a:t>
            </a:r>
            <a:r>
              <a:rPr lang="en-US" sz="900" dirty="0" err="1" smtClean="0"/>
              <a:t>jabatan</a:t>
            </a:r>
            <a:r>
              <a:rPr lang="en-US" sz="900" dirty="0" smtClean="0"/>
              <a:t> </a:t>
            </a:r>
            <a:r>
              <a:rPr lang="en-US" sz="900" dirty="0" err="1" smtClean="0"/>
              <a:t>boleh</a:t>
            </a:r>
            <a:r>
              <a:rPr lang="en-US" sz="900" dirty="0" smtClean="0"/>
              <a:t> </a:t>
            </a:r>
            <a:r>
              <a:rPr lang="en-US" sz="900" dirty="0" err="1" smtClean="0"/>
              <a:t>memperakukan</a:t>
            </a:r>
            <a:r>
              <a:rPr lang="en-US" sz="900" dirty="0" smtClean="0"/>
              <a:t> </a:t>
            </a:r>
            <a:r>
              <a:rPr lang="en-US" sz="900" dirty="0" err="1" smtClean="0"/>
              <a:t>penamatan</a:t>
            </a:r>
            <a:r>
              <a:rPr lang="en-US" sz="900" dirty="0" smtClean="0"/>
              <a:t> </a:t>
            </a:r>
            <a:r>
              <a:rPr lang="en-US" sz="900" dirty="0" err="1" smtClean="0"/>
              <a:t>pegawai</a:t>
            </a:r>
            <a:r>
              <a:rPr lang="en-US" sz="900" dirty="0" smtClean="0"/>
              <a:t> </a:t>
            </a:r>
            <a:r>
              <a:rPr lang="en-US" sz="900" dirty="0" err="1" smtClean="0"/>
              <a:t>bagi</a:t>
            </a:r>
            <a:r>
              <a:rPr lang="en-US" sz="900" dirty="0" smtClean="0"/>
              <a:t> </a:t>
            </a:r>
            <a:r>
              <a:rPr lang="en-US" sz="900" dirty="0" err="1" smtClean="0"/>
              <a:t>membolehkan</a:t>
            </a:r>
            <a:r>
              <a:rPr lang="en-US" sz="900" dirty="0" smtClean="0"/>
              <a:t> </a:t>
            </a:r>
            <a:r>
              <a:rPr lang="en-US" sz="900" dirty="0" err="1" smtClean="0"/>
              <a:t>pegawai</a:t>
            </a:r>
            <a:r>
              <a:rPr lang="en-US" sz="900" dirty="0" smtClean="0"/>
              <a:t> </a:t>
            </a:r>
            <a:r>
              <a:rPr lang="en-US" sz="900" dirty="0" err="1" smtClean="0"/>
              <a:t>mendapatkan</a:t>
            </a:r>
            <a:r>
              <a:rPr lang="en-US" sz="900" dirty="0" smtClean="0"/>
              <a:t> </a:t>
            </a:r>
            <a:r>
              <a:rPr lang="en-US" sz="900" dirty="0" err="1" smtClean="0"/>
              <a:t>peluang</a:t>
            </a:r>
            <a:r>
              <a:rPr lang="en-US" sz="900" dirty="0" smtClean="0"/>
              <a:t> </a:t>
            </a:r>
            <a:r>
              <a:rPr lang="en-US" sz="900" dirty="0" err="1" smtClean="0"/>
              <a:t>pekerjaan</a:t>
            </a:r>
            <a:r>
              <a:rPr lang="en-US" sz="900" dirty="0" smtClean="0"/>
              <a:t> yang lain, </a:t>
            </a:r>
            <a:r>
              <a:rPr lang="en-US" sz="900" dirty="0" err="1" smtClean="0"/>
              <a:t>ia</a:t>
            </a:r>
            <a:r>
              <a:rPr lang="en-US" sz="900" dirty="0" smtClean="0"/>
              <a:t> </a:t>
            </a:r>
            <a:r>
              <a:rPr lang="en-US" sz="900" dirty="0" err="1" smtClean="0"/>
              <a:t>juga</a:t>
            </a:r>
            <a:r>
              <a:rPr lang="en-US" sz="900" dirty="0" smtClean="0"/>
              <a:t> </a:t>
            </a:r>
            <a:r>
              <a:rPr lang="en-US" sz="900" dirty="0" err="1" smtClean="0"/>
              <a:t>sebagai</a:t>
            </a:r>
            <a:r>
              <a:rPr lang="en-US" sz="900" dirty="0" smtClean="0"/>
              <a:t> exit policy </a:t>
            </a:r>
            <a:r>
              <a:rPr lang="en-US" sz="900" dirty="0" err="1" smtClean="0"/>
              <a:t>bagi</a:t>
            </a:r>
            <a:r>
              <a:rPr lang="en-US" sz="900" dirty="0" smtClean="0"/>
              <a:t> </a:t>
            </a:r>
            <a:r>
              <a:rPr lang="en-US" sz="900" dirty="0" err="1" smtClean="0"/>
              <a:t>pegawai</a:t>
            </a:r>
            <a:r>
              <a:rPr lang="en-US" sz="900" dirty="0" smtClean="0"/>
              <a:t> yang </a:t>
            </a:r>
            <a:r>
              <a:rPr lang="en-US" sz="900" dirty="0" err="1" smtClean="0"/>
              <a:t>tidak</a:t>
            </a:r>
            <a:r>
              <a:rPr lang="en-US" sz="900" dirty="0" smtClean="0"/>
              <a:t> </a:t>
            </a:r>
            <a:r>
              <a:rPr lang="en-US" sz="900" dirty="0" err="1" smtClean="0"/>
              <a:t>berprestasi</a:t>
            </a:r>
            <a:r>
              <a:rPr lang="en-US" sz="900" dirty="0" smtClean="0"/>
              <a:t> </a:t>
            </a:r>
            <a:r>
              <a:rPr lang="en-US" sz="900" dirty="0" err="1" smtClean="0"/>
              <a:t>atau</a:t>
            </a:r>
            <a:r>
              <a:rPr lang="en-US" sz="900" dirty="0" smtClean="0"/>
              <a:t> </a:t>
            </a:r>
            <a:r>
              <a:rPr lang="en-US" sz="900" dirty="0" err="1" smtClean="0"/>
              <a:t>mempunyai</a:t>
            </a:r>
            <a:r>
              <a:rPr lang="en-US" sz="900" dirty="0" smtClean="0"/>
              <a:t> </a:t>
            </a:r>
            <a:r>
              <a:rPr lang="en-US" sz="900" dirty="0" err="1" smtClean="0"/>
              <a:t>masalah</a:t>
            </a:r>
            <a:r>
              <a:rPr lang="en-US" sz="900" dirty="0" smtClean="0"/>
              <a:t> </a:t>
            </a:r>
            <a:r>
              <a:rPr lang="en-US" sz="900" dirty="0" err="1" smtClean="0"/>
              <a:t>disiplin</a:t>
            </a:r>
            <a:r>
              <a:rPr lang="en-US" sz="900" dirty="0" smtClean="0"/>
              <a:t>.</a:t>
            </a:r>
          </a:p>
          <a:p>
            <a:pPr>
              <a:defRPr/>
            </a:pPr>
            <a:endParaRPr lang="en-US" sz="900" dirty="0" smtClean="0"/>
          </a:p>
          <a:p>
            <a:pPr>
              <a:defRPr/>
            </a:pPr>
            <a:r>
              <a:rPr lang="en-US" sz="900" dirty="0" err="1" smtClean="0"/>
              <a:t>Tempoh</a:t>
            </a:r>
            <a:r>
              <a:rPr lang="en-US" sz="900" dirty="0" smtClean="0"/>
              <a:t> </a:t>
            </a:r>
            <a:r>
              <a:rPr lang="en-US" sz="900" dirty="0" err="1" smtClean="0"/>
              <a:t>pelanjutan</a:t>
            </a:r>
            <a:r>
              <a:rPr lang="en-US" sz="900" dirty="0" smtClean="0"/>
              <a:t> </a:t>
            </a:r>
            <a:r>
              <a:rPr lang="en-US" sz="900" dirty="0" err="1" smtClean="0"/>
              <a:t>berkait</a:t>
            </a:r>
            <a:r>
              <a:rPr lang="en-US" sz="900" dirty="0" smtClean="0"/>
              <a:t> </a:t>
            </a:r>
            <a:r>
              <a:rPr lang="en-US" sz="900" dirty="0" err="1" smtClean="0"/>
              <a:t>rapat</a:t>
            </a:r>
            <a:r>
              <a:rPr lang="en-US" sz="900" dirty="0" smtClean="0"/>
              <a:t> </a:t>
            </a:r>
            <a:r>
              <a:rPr lang="en-US" sz="900" dirty="0" err="1" smtClean="0"/>
              <a:t>dengan</a:t>
            </a:r>
            <a:r>
              <a:rPr lang="en-US" sz="900" dirty="0" smtClean="0"/>
              <a:t> </a:t>
            </a:r>
            <a:r>
              <a:rPr lang="en-US" sz="900" dirty="0" err="1" smtClean="0"/>
              <a:t>prosedur</a:t>
            </a:r>
            <a:r>
              <a:rPr lang="en-US" sz="900" dirty="0" smtClean="0"/>
              <a:t> </a:t>
            </a:r>
            <a:r>
              <a:rPr lang="en-US" sz="900" dirty="0" err="1" smtClean="0"/>
              <a:t>penilalain</a:t>
            </a:r>
            <a:r>
              <a:rPr lang="en-US" sz="900" dirty="0" smtClean="0"/>
              <a:t> </a:t>
            </a:r>
            <a:r>
              <a:rPr lang="en-US" sz="900" dirty="0" err="1" smtClean="0"/>
              <a:t>pengambilan</a:t>
            </a:r>
            <a:r>
              <a:rPr lang="en-US" sz="900" dirty="0" smtClean="0"/>
              <a:t> yang </a:t>
            </a:r>
            <a:r>
              <a:rPr lang="en-US" sz="900" dirty="0" err="1" smtClean="0"/>
              <a:t>menyeluruh</a:t>
            </a:r>
            <a:r>
              <a:rPr lang="en-US" sz="900" dirty="0" smtClean="0"/>
              <a:t>, </a:t>
            </a:r>
            <a:r>
              <a:rPr lang="en-US" sz="900" dirty="0" err="1" smtClean="0"/>
              <a:t>dengan</a:t>
            </a:r>
            <a:r>
              <a:rPr lang="en-US" sz="900" dirty="0" smtClean="0"/>
              <a:t> </a:t>
            </a:r>
            <a:r>
              <a:rPr lang="en-US" sz="900" dirty="0" err="1" smtClean="0"/>
              <a:t>ini</a:t>
            </a:r>
            <a:r>
              <a:rPr lang="en-US" sz="900" dirty="0" smtClean="0"/>
              <a:t> </a:t>
            </a:r>
            <a:r>
              <a:rPr lang="en-US" sz="900" dirty="0" err="1" smtClean="0"/>
              <a:t>calon</a:t>
            </a:r>
            <a:r>
              <a:rPr lang="en-US" sz="900" dirty="0" smtClean="0"/>
              <a:t> yang </a:t>
            </a:r>
            <a:r>
              <a:rPr lang="en-US" sz="900" dirty="0" err="1" smtClean="0"/>
              <a:t>sedia</a:t>
            </a:r>
            <a:r>
              <a:rPr lang="en-US" sz="900" dirty="0" smtClean="0"/>
              <a:t> </a:t>
            </a:r>
            <a:r>
              <a:rPr lang="en-US" sz="900" dirty="0" err="1" smtClean="0"/>
              <a:t>berpotensi</a:t>
            </a:r>
            <a:r>
              <a:rPr lang="en-US" sz="900" dirty="0" smtClean="0"/>
              <a:t> </a:t>
            </a:r>
            <a:r>
              <a:rPr lang="en-US" sz="900" dirty="0" err="1" smtClean="0"/>
              <a:t>boleh</a:t>
            </a:r>
            <a:r>
              <a:rPr lang="en-US" sz="900" dirty="0" smtClean="0"/>
              <a:t> </a:t>
            </a:r>
            <a:r>
              <a:rPr lang="en-US" sz="900" dirty="0" err="1" smtClean="0"/>
              <a:t>disahkan</a:t>
            </a:r>
            <a:r>
              <a:rPr lang="en-US" sz="900" dirty="0" smtClean="0"/>
              <a:t> </a:t>
            </a:r>
            <a:r>
              <a:rPr lang="en-US" sz="900" dirty="0" err="1" smtClean="0"/>
              <a:t>perkhidamatannya</a:t>
            </a:r>
            <a:r>
              <a:rPr lang="en-US" sz="900" dirty="0" smtClean="0"/>
              <a:t> </a:t>
            </a:r>
            <a:r>
              <a:rPr lang="en-US" sz="900" dirty="0" err="1" smtClean="0"/>
              <a:t>dalam</a:t>
            </a:r>
            <a:r>
              <a:rPr lang="en-US" sz="900" dirty="0" smtClean="0"/>
              <a:t> </a:t>
            </a:r>
            <a:r>
              <a:rPr lang="en-US" sz="900" dirty="0" err="1" smtClean="0"/>
              <a:t>tempoh</a:t>
            </a:r>
            <a:r>
              <a:rPr lang="en-US" sz="900" dirty="0" smtClean="0"/>
              <a:t> minimum.</a:t>
            </a:r>
          </a:p>
          <a:p>
            <a:pPr>
              <a:defRPr/>
            </a:pPr>
            <a:endParaRPr lang="en-US" sz="900" dirty="0" smtClean="0"/>
          </a:p>
          <a:p>
            <a:pPr>
              <a:defRPr/>
            </a:pPr>
            <a:endParaRPr lang="en-US" sz="900" dirty="0" smtClean="0"/>
          </a:p>
          <a:p>
            <a:pPr>
              <a:defRPr/>
            </a:pPr>
            <a:r>
              <a:rPr lang="en-US" sz="900" b="1" dirty="0" smtClean="0"/>
              <a:t>PELAN TINDAKAN</a:t>
            </a:r>
          </a:p>
          <a:p>
            <a:pPr>
              <a:defRPr/>
            </a:pPr>
            <a:endParaRPr lang="en-US" sz="900" b="1" dirty="0" smtClean="0"/>
          </a:p>
          <a:p>
            <a:pPr>
              <a:defRPr/>
            </a:pPr>
            <a:r>
              <a:rPr lang="en-US" sz="900" dirty="0" err="1" smtClean="0"/>
              <a:t>Tempoh</a:t>
            </a:r>
            <a:r>
              <a:rPr lang="en-US" sz="900" dirty="0" smtClean="0"/>
              <a:t> </a:t>
            </a:r>
            <a:r>
              <a:rPr lang="en-US" sz="900" dirty="0" err="1" smtClean="0"/>
              <a:t>pengesahan</a:t>
            </a:r>
            <a:r>
              <a:rPr lang="en-US" sz="900" dirty="0" smtClean="0"/>
              <a:t> </a:t>
            </a:r>
            <a:r>
              <a:rPr lang="en-US" sz="900" dirty="0" err="1" smtClean="0"/>
              <a:t>baru</a:t>
            </a:r>
            <a:r>
              <a:rPr lang="en-US" sz="900" dirty="0" smtClean="0"/>
              <a:t> </a:t>
            </a:r>
            <a:r>
              <a:rPr lang="en-US" sz="900" dirty="0" err="1" smtClean="0"/>
              <a:t>telah</a:t>
            </a:r>
            <a:r>
              <a:rPr lang="en-US" sz="900" dirty="0" smtClean="0"/>
              <a:t> </a:t>
            </a:r>
            <a:r>
              <a:rPr lang="en-US" sz="900" dirty="0" err="1" smtClean="0"/>
              <a:t>dimasukkan</a:t>
            </a:r>
            <a:r>
              <a:rPr lang="en-US" sz="900" dirty="0" smtClean="0"/>
              <a:t> </a:t>
            </a:r>
            <a:r>
              <a:rPr lang="en-US" sz="900" dirty="0" err="1" smtClean="0"/>
              <a:t>dalam</a:t>
            </a:r>
            <a:r>
              <a:rPr lang="en-US" sz="900" dirty="0" smtClean="0"/>
              <a:t> </a:t>
            </a:r>
            <a:r>
              <a:rPr lang="en-US" sz="900" dirty="0" err="1" smtClean="0"/>
              <a:t>Peraturan</a:t>
            </a:r>
            <a:r>
              <a:rPr lang="en-US" sz="900" dirty="0" smtClean="0"/>
              <a:t> </a:t>
            </a:r>
            <a:r>
              <a:rPr lang="en-US" sz="900" dirty="0" err="1" smtClean="0"/>
              <a:t>Pegawai</a:t>
            </a:r>
            <a:r>
              <a:rPr lang="en-US" sz="900" dirty="0" smtClean="0"/>
              <a:t> </a:t>
            </a:r>
            <a:r>
              <a:rPr lang="en-US" sz="900" dirty="0" err="1" smtClean="0"/>
              <a:t>Awam</a:t>
            </a:r>
            <a:r>
              <a:rPr lang="en-US" sz="900" dirty="0" smtClean="0"/>
              <a:t> yang </a:t>
            </a:r>
            <a:r>
              <a:rPr lang="en-US" sz="900" dirty="0" err="1" smtClean="0"/>
              <a:t>baru</a:t>
            </a:r>
            <a:r>
              <a:rPr lang="en-US" sz="900" dirty="0" smtClean="0"/>
              <a:t>. </a:t>
            </a:r>
            <a:r>
              <a:rPr lang="en-US" sz="900" dirty="0" err="1" smtClean="0"/>
              <a:t>Peraturan</a:t>
            </a:r>
            <a:r>
              <a:rPr lang="en-US" sz="900" dirty="0" smtClean="0"/>
              <a:t> </a:t>
            </a:r>
            <a:r>
              <a:rPr lang="en-US" sz="900" dirty="0" err="1" smtClean="0"/>
              <a:t>juga</a:t>
            </a:r>
            <a:r>
              <a:rPr lang="en-US" sz="900" dirty="0" smtClean="0"/>
              <a:t> </a:t>
            </a:r>
            <a:r>
              <a:rPr lang="en-US" sz="900" dirty="0" err="1" smtClean="0"/>
              <a:t>turut</a:t>
            </a:r>
            <a:r>
              <a:rPr lang="en-US" sz="900" dirty="0" smtClean="0"/>
              <a:t> </a:t>
            </a:r>
            <a:r>
              <a:rPr lang="en-US" sz="900" dirty="0" err="1" smtClean="0"/>
              <a:t>memperkenalkan</a:t>
            </a:r>
            <a:r>
              <a:rPr lang="en-US" sz="900" dirty="0" smtClean="0"/>
              <a:t> </a:t>
            </a:r>
            <a:r>
              <a:rPr lang="en-US" sz="900" dirty="0" err="1" smtClean="0"/>
              <a:t>borang</a:t>
            </a:r>
            <a:r>
              <a:rPr lang="en-US" sz="900" dirty="0" smtClean="0"/>
              <a:t> </a:t>
            </a:r>
            <a:r>
              <a:rPr lang="en-US" sz="900" dirty="0" err="1" smtClean="0"/>
              <a:t>bagi</a:t>
            </a:r>
            <a:r>
              <a:rPr lang="en-US" sz="900" dirty="0" smtClean="0"/>
              <a:t> </a:t>
            </a:r>
            <a:r>
              <a:rPr lang="en-US" sz="900" dirty="0" err="1" smtClean="0"/>
              <a:t>Ketua</a:t>
            </a:r>
            <a:r>
              <a:rPr lang="en-US" sz="900" dirty="0" smtClean="0"/>
              <a:t> </a:t>
            </a:r>
            <a:r>
              <a:rPr lang="en-US" sz="900" dirty="0" err="1" smtClean="0"/>
              <a:t>Jabatan</a:t>
            </a:r>
            <a:r>
              <a:rPr lang="en-US" sz="900" dirty="0" smtClean="0"/>
              <a:t> </a:t>
            </a:r>
            <a:r>
              <a:rPr lang="en-US" sz="900" dirty="0" err="1" smtClean="0"/>
              <a:t>untuk</a:t>
            </a:r>
            <a:r>
              <a:rPr lang="en-US" sz="900" dirty="0" smtClean="0"/>
              <a:t> </a:t>
            </a:r>
            <a:r>
              <a:rPr lang="en-US" sz="900" dirty="0" err="1" smtClean="0"/>
              <a:t>tidak</a:t>
            </a:r>
            <a:r>
              <a:rPr lang="en-US" sz="900" dirty="0" smtClean="0"/>
              <a:t> </a:t>
            </a:r>
            <a:r>
              <a:rPr lang="en-US" sz="900" dirty="0" err="1" smtClean="0"/>
              <a:t>memperakukan</a:t>
            </a:r>
            <a:r>
              <a:rPr lang="en-US" sz="900" dirty="0" smtClean="0"/>
              <a:t> </a:t>
            </a:r>
            <a:r>
              <a:rPr lang="en-US" sz="900" dirty="0" err="1" smtClean="0"/>
              <a:t>pegawai</a:t>
            </a:r>
            <a:r>
              <a:rPr lang="en-US" sz="900" dirty="0" smtClean="0"/>
              <a:t>. </a:t>
            </a:r>
            <a:r>
              <a:rPr lang="en-US" sz="900" dirty="0" err="1" smtClean="0"/>
              <a:t>Pada</a:t>
            </a:r>
            <a:r>
              <a:rPr lang="en-US" sz="900" dirty="0" smtClean="0"/>
              <a:t> </a:t>
            </a:r>
            <a:r>
              <a:rPr lang="en-US" sz="900" dirty="0" err="1" smtClean="0"/>
              <a:t>sebelum</a:t>
            </a:r>
            <a:r>
              <a:rPr lang="en-US" sz="900" dirty="0" smtClean="0"/>
              <a:t> </a:t>
            </a:r>
            <a:r>
              <a:rPr lang="en-US" sz="900" dirty="0" err="1" smtClean="0"/>
              <a:t>ini</a:t>
            </a:r>
            <a:r>
              <a:rPr lang="en-US" sz="900" dirty="0" smtClean="0"/>
              <a:t>, </a:t>
            </a:r>
            <a:r>
              <a:rPr lang="en-US" sz="900" dirty="0" err="1" smtClean="0"/>
              <a:t>hanya</a:t>
            </a:r>
            <a:r>
              <a:rPr lang="en-US" sz="900" dirty="0" smtClean="0"/>
              <a:t> </a:t>
            </a:r>
            <a:r>
              <a:rPr lang="en-US" sz="900" dirty="0" err="1" smtClean="0"/>
              <a:t>borang</a:t>
            </a:r>
            <a:r>
              <a:rPr lang="en-US" sz="900" dirty="0" smtClean="0"/>
              <a:t> </a:t>
            </a:r>
            <a:r>
              <a:rPr lang="en-US" sz="900" dirty="0" err="1" smtClean="0"/>
              <a:t>perakuan</a:t>
            </a:r>
            <a:r>
              <a:rPr lang="en-US" sz="900" dirty="0" smtClean="0"/>
              <a:t> </a:t>
            </a:r>
            <a:r>
              <a:rPr lang="en-US" sz="900" dirty="0" err="1" smtClean="0"/>
              <a:t>disediakan</a:t>
            </a:r>
            <a:r>
              <a:rPr lang="en-US" sz="900" dirty="0" smtClean="0"/>
              <a:t>.</a:t>
            </a:r>
          </a:p>
          <a:p>
            <a:pPr>
              <a:defRPr/>
            </a:pPr>
            <a:endParaRPr lang="en-US" sz="900" dirty="0" smtClean="0"/>
          </a:p>
          <a:p>
            <a:pPr>
              <a:defRPr/>
            </a:pPr>
            <a:endParaRPr lang="en-US" sz="900" dirty="0" smtClean="0"/>
          </a:p>
          <a:p>
            <a:pPr>
              <a:defRPr/>
            </a:pPr>
            <a:endParaRPr lang="en-US" sz="900" dirty="0" smtClean="0"/>
          </a:p>
          <a:p>
            <a:pPr>
              <a:defRPr/>
            </a:pPr>
            <a:endParaRPr lang="en-US" sz="900" dirty="0" smtClean="0"/>
          </a:p>
          <a:p>
            <a:pPr>
              <a:defRPr/>
            </a:pPr>
            <a:endParaRPr lang="en-US" sz="900" dirty="0" smtClean="0"/>
          </a:p>
          <a:p>
            <a:pPr>
              <a:defRPr/>
            </a:pPr>
            <a:endParaRPr lang="en-US" sz="900" b="1" dirty="0" smtClean="0"/>
          </a:p>
          <a:p>
            <a:pPr>
              <a:defRPr/>
            </a:pPr>
            <a:endParaRPr lang="en-MY" sz="900" b="1" dirty="0"/>
          </a:p>
        </p:txBody>
      </p:sp>
      <p:sp>
        <p:nvSpPr>
          <p:cNvPr id="4" name="Slide Number Placeholder 3"/>
          <p:cNvSpPr>
            <a:spLocks noGrp="1"/>
          </p:cNvSpPr>
          <p:nvPr>
            <p:ph type="sldNum" sz="quarter" idx="5"/>
          </p:nvPr>
        </p:nvSpPr>
        <p:spPr/>
        <p:txBody>
          <a:bodyPr/>
          <a:lstStyle/>
          <a:p>
            <a:pPr>
              <a:defRPr/>
            </a:pPr>
            <a:fld id="{FD4A49C0-5FC4-4BE8-84CC-423FF9A0D669}" type="slidenum">
              <a:rPr lang="en-MY" smtClean="0"/>
              <a:pPr>
                <a:defRPr/>
              </a:pPr>
              <a:t>24</a:t>
            </a:fld>
            <a:endParaRPr lang="en-MY"/>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92500"/>
          </a:bodyPr>
          <a:lstStyle/>
          <a:p>
            <a:pPr>
              <a:defRPr/>
            </a:pPr>
            <a:r>
              <a:rPr lang="en-US" sz="900" b="1" dirty="0" smtClean="0"/>
              <a:t>TEMPOH PENGESAHAN</a:t>
            </a:r>
          </a:p>
          <a:p>
            <a:pPr>
              <a:defRPr/>
            </a:pPr>
            <a:endParaRPr lang="en-US" sz="900" dirty="0" smtClean="0"/>
          </a:p>
          <a:p>
            <a:pPr>
              <a:defRPr/>
            </a:pPr>
            <a:r>
              <a:rPr lang="en-US" sz="900" dirty="0" err="1" smtClean="0"/>
              <a:t>Peraturan</a:t>
            </a:r>
            <a:r>
              <a:rPr lang="en-US" sz="900" dirty="0" smtClean="0"/>
              <a:t> </a:t>
            </a:r>
            <a:r>
              <a:rPr lang="en-US" sz="900" dirty="0" err="1" smtClean="0"/>
              <a:t>semasa</a:t>
            </a:r>
            <a:r>
              <a:rPr lang="en-US" sz="900" dirty="0" smtClean="0"/>
              <a:t> </a:t>
            </a:r>
            <a:r>
              <a:rPr lang="en-US" sz="900" dirty="0" err="1" smtClean="0"/>
              <a:t>mengkehendaki</a:t>
            </a:r>
            <a:r>
              <a:rPr lang="en-US" sz="900" dirty="0" smtClean="0"/>
              <a:t> </a:t>
            </a:r>
            <a:r>
              <a:rPr lang="en-US" sz="900" dirty="0" err="1" smtClean="0"/>
              <a:t>seseorang</a:t>
            </a:r>
            <a:r>
              <a:rPr lang="en-US" sz="900" dirty="0" smtClean="0"/>
              <a:t> </a:t>
            </a:r>
            <a:r>
              <a:rPr lang="en-US" sz="900" dirty="0" err="1" smtClean="0"/>
              <a:t>pegawai</a:t>
            </a:r>
            <a:r>
              <a:rPr lang="en-US" sz="900" dirty="0" smtClean="0"/>
              <a:t> </a:t>
            </a:r>
            <a:r>
              <a:rPr lang="en-US" sz="900" dirty="0" err="1" smtClean="0"/>
              <a:t>untuk</a:t>
            </a:r>
            <a:r>
              <a:rPr lang="en-US" sz="900" dirty="0" smtClean="0"/>
              <a:t> </a:t>
            </a:r>
            <a:r>
              <a:rPr lang="en-US" sz="900" dirty="0" err="1" smtClean="0"/>
              <a:t>mnjalani</a:t>
            </a:r>
            <a:r>
              <a:rPr lang="en-US" sz="900" dirty="0" smtClean="0"/>
              <a:t> </a:t>
            </a:r>
            <a:r>
              <a:rPr lang="en-US" sz="900" dirty="0" err="1" smtClean="0"/>
              <a:t>tempoh</a:t>
            </a:r>
            <a:r>
              <a:rPr lang="en-US" sz="900" dirty="0" smtClean="0"/>
              <a:t> </a:t>
            </a:r>
            <a:r>
              <a:rPr lang="en-US" sz="900" dirty="0" err="1" smtClean="0"/>
              <a:t>percubaan</a:t>
            </a:r>
            <a:r>
              <a:rPr lang="en-US" sz="900" dirty="0" smtClean="0"/>
              <a:t> </a:t>
            </a:r>
            <a:r>
              <a:rPr lang="en-US" sz="900" dirty="0" err="1" smtClean="0"/>
              <a:t>bagi</a:t>
            </a:r>
            <a:r>
              <a:rPr lang="en-US" sz="900" dirty="0" smtClean="0"/>
              <a:t> </a:t>
            </a:r>
            <a:r>
              <a:rPr lang="en-US" sz="900" dirty="0" err="1" smtClean="0"/>
              <a:t>tempoh</a:t>
            </a:r>
            <a:r>
              <a:rPr lang="en-US" sz="900" dirty="0" smtClean="0"/>
              <a:t> 1 </a:t>
            </a:r>
            <a:r>
              <a:rPr lang="en-US" sz="900" dirty="0" err="1" smtClean="0"/>
              <a:t>hingga</a:t>
            </a:r>
            <a:r>
              <a:rPr lang="en-US" sz="900" dirty="0" smtClean="0"/>
              <a:t> 3 </a:t>
            </a:r>
            <a:r>
              <a:rPr lang="en-US" sz="900" dirty="0" err="1" smtClean="0"/>
              <a:t>tahun</a:t>
            </a:r>
            <a:r>
              <a:rPr lang="en-US" sz="900" dirty="0" smtClean="0"/>
              <a:t>.  </a:t>
            </a:r>
            <a:r>
              <a:rPr lang="en-US" sz="900" dirty="0" err="1" smtClean="0"/>
              <a:t>Manakala</a:t>
            </a:r>
            <a:r>
              <a:rPr lang="en-US" sz="900" dirty="0" smtClean="0"/>
              <a:t> </a:t>
            </a:r>
            <a:r>
              <a:rPr lang="en-US" sz="900" dirty="0" err="1" smtClean="0"/>
              <a:t>tempoh</a:t>
            </a:r>
            <a:r>
              <a:rPr lang="en-US" sz="900" dirty="0" smtClean="0"/>
              <a:t> </a:t>
            </a:r>
            <a:r>
              <a:rPr lang="en-US" sz="900" dirty="0" err="1" smtClean="0"/>
              <a:t>pelanjutan</a:t>
            </a:r>
            <a:r>
              <a:rPr lang="en-US" sz="900" dirty="0" smtClean="0"/>
              <a:t> </a:t>
            </a:r>
            <a:r>
              <a:rPr lang="en-US" sz="900" dirty="0" err="1" smtClean="0"/>
              <a:t>bagi</a:t>
            </a:r>
            <a:r>
              <a:rPr lang="en-US" sz="900" dirty="0" smtClean="0"/>
              <a:t> </a:t>
            </a:r>
            <a:r>
              <a:rPr lang="en-US" sz="900" dirty="0" err="1" smtClean="0"/>
              <a:t>pegawai</a:t>
            </a:r>
            <a:r>
              <a:rPr lang="en-US" sz="900" dirty="0" smtClean="0"/>
              <a:t> yang </a:t>
            </a:r>
            <a:r>
              <a:rPr lang="en-US" sz="900" dirty="0" err="1" smtClean="0"/>
              <a:t>telah</a:t>
            </a:r>
            <a:r>
              <a:rPr lang="en-US" sz="900" dirty="0" smtClean="0"/>
              <a:t> </a:t>
            </a:r>
            <a:r>
              <a:rPr lang="en-US" sz="900" dirty="0" err="1" smtClean="0"/>
              <a:t>melalui</a:t>
            </a:r>
            <a:r>
              <a:rPr lang="en-US" sz="900" dirty="0" smtClean="0"/>
              <a:t> </a:t>
            </a:r>
            <a:r>
              <a:rPr lang="en-US" sz="900" dirty="0" err="1" smtClean="0"/>
              <a:t>tempoh</a:t>
            </a:r>
            <a:r>
              <a:rPr lang="en-US" sz="900" dirty="0" smtClean="0"/>
              <a:t> </a:t>
            </a:r>
            <a:r>
              <a:rPr lang="en-US" sz="900" dirty="0" err="1" smtClean="0"/>
              <a:t>percubaan</a:t>
            </a:r>
            <a:r>
              <a:rPr lang="en-US" sz="900" dirty="0" smtClean="0"/>
              <a:t> </a:t>
            </a:r>
            <a:r>
              <a:rPr lang="en-US" sz="900" dirty="0" err="1" smtClean="0"/>
              <a:t>asal</a:t>
            </a:r>
            <a:r>
              <a:rPr lang="en-US" sz="900" dirty="0" smtClean="0"/>
              <a:t> </a:t>
            </a:r>
            <a:r>
              <a:rPr lang="en-US" sz="900" dirty="0" err="1" smtClean="0"/>
              <a:t>adalah</a:t>
            </a:r>
            <a:r>
              <a:rPr lang="en-US" sz="900" dirty="0" smtClean="0"/>
              <a:t> </a:t>
            </a:r>
            <a:r>
              <a:rPr lang="en-US" sz="900" dirty="0" err="1" smtClean="0"/>
              <a:t>sehingga</a:t>
            </a:r>
            <a:r>
              <a:rPr lang="en-US" sz="900" dirty="0" smtClean="0"/>
              <a:t> 2 </a:t>
            </a:r>
            <a:r>
              <a:rPr lang="en-US" sz="900" dirty="0" err="1" smtClean="0"/>
              <a:t>tahun</a:t>
            </a:r>
            <a:r>
              <a:rPr lang="en-US" sz="900" dirty="0" smtClean="0"/>
              <a:t>.</a:t>
            </a:r>
          </a:p>
          <a:p>
            <a:pPr>
              <a:defRPr/>
            </a:pPr>
            <a:endParaRPr lang="en-US" sz="900" dirty="0" smtClean="0"/>
          </a:p>
          <a:p>
            <a:pPr>
              <a:defRPr/>
            </a:pPr>
            <a:r>
              <a:rPr lang="en-US" sz="900" dirty="0" err="1" smtClean="0"/>
              <a:t>Peraturan</a:t>
            </a:r>
            <a:r>
              <a:rPr lang="en-US" sz="900" dirty="0" smtClean="0"/>
              <a:t> </a:t>
            </a:r>
            <a:r>
              <a:rPr lang="en-US" sz="900" dirty="0" err="1" smtClean="0"/>
              <a:t>baru</a:t>
            </a:r>
            <a:r>
              <a:rPr lang="en-US" sz="900" dirty="0" smtClean="0"/>
              <a:t> yang </a:t>
            </a:r>
            <a:r>
              <a:rPr lang="en-US" sz="900" dirty="0" err="1" smtClean="0"/>
              <a:t>diperkenalkan</a:t>
            </a:r>
            <a:r>
              <a:rPr lang="en-US" sz="900" dirty="0" smtClean="0"/>
              <a:t> </a:t>
            </a:r>
            <a:r>
              <a:rPr lang="en-US" sz="900" dirty="0" err="1" smtClean="0"/>
              <a:t>adalah</a:t>
            </a:r>
            <a:r>
              <a:rPr lang="en-US" sz="900" dirty="0" smtClean="0"/>
              <a:t> </a:t>
            </a:r>
            <a:r>
              <a:rPr lang="en-US" sz="900" dirty="0" err="1" smtClean="0"/>
              <a:t>lebih</a:t>
            </a:r>
            <a:r>
              <a:rPr lang="en-US" sz="900" dirty="0" smtClean="0"/>
              <a:t> </a:t>
            </a:r>
            <a:r>
              <a:rPr lang="en-US" sz="900" dirty="0" err="1" smtClean="0"/>
              <a:t>pendek</a:t>
            </a:r>
            <a:r>
              <a:rPr lang="en-US" sz="900" dirty="0" smtClean="0"/>
              <a:t> </a:t>
            </a:r>
            <a:r>
              <a:rPr lang="en-US" sz="900" dirty="0" err="1" smtClean="0"/>
              <a:t>iaitu</a:t>
            </a:r>
            <a:r>
              <a:rPr lang="en-US" sz="900" dirty="0" smtClean="0"/>
              <a:t> 6 </a:t>
            </a:r>
            <a:r>
              <a:rPr lang="en-US" sz="900" dirty="0" err="1" smtClean="0"/>
              <a:t>bulan</a:t>
            </a:r>
            <a:r>
              <a:rPr lang="en-US" sz="900" dirty="0" smtClean="0"/>
              <a:t> </a:t>
            </a:r>
            <a:r>
              <a:rPr lang="en-US" sz="900" dirty="0" err="1" smtClean="0"/>
              <a:t>hingga</a:t>
            </a:r>
            <a:r>
              <a:rPr lang="en-US" sz="900" dirty="0" smtClean="0"/>
              <a:t> 24 </a:t>
            </a:r>
            <a:r>
              <a:rPr lang="en-US" sz="900" dirty="0" err="1" smtClean="0"/>
              <a:t>bulan</a:t>
            </a:r>
            <a:r>
              <a:rPr lang="en-US" sz="900" dirty="0" smtClean="0"/>
              <a:t>. </a:t>
            </a:r>
            <a:r>
              <a:rPr lang="en-US" sz="900" dirty="0" err="1" smtClean="0"/>
              <a:t>Tempoh</a:t>
            </a:r>
            <a:r>
              <a:rPr lang="en-US" sz="900" dirty="0" smtClean="0"/>
              <a:t> </a:t>
            </a:r>
            <a:r>
              <a:rPr lang="en-US" sz="900" dirty="0" err="1" smtClean="0"/>
              <a:t>pelanjutan</a:t>
            </a:r>
            <a:r>
              <a:rPr lang="en-US" sz="900" dirty="0" smtClean="0"/>
              <a:t> pula </a:t>
            </a:r>
            <a:r>
              <a:rPr lang="en-US" sz="900" dirty="0" err="1" smtClean="0"/>
              <a:t>adalah</a:t>
            </a:r>
            <a:r>
              <a:rPr lang="en-US" sz="900" dirty="0" smtClean="0"/>
              <a:t>  </a:t>
            </a:r>
            <a:r>
              <a:rPr lang="en-US" sz="900" dirty="0" err="1" smtClean="0"/>
              <a:t>sehingga</a:t>
            </a:r>
            <a:r>
              <a:rPr lang="en-US" sz="900" dirty="0" smtClean="0"/>
              <a:t> 12 </a:t>
            </a:r>
            <a:r>
              <a:rPr lang="en-US" sz="900" dirty="0" err="1" smtClean="0"/>
              <a:t>bulan</a:t>
            </a:r>
            <a:r>
              <a:rPr lang="en-US" sz="900" dirty="0" smtClean="0"/>
              <a:t>.</a:t>
            </a:r>
          </a:p>
          <a:p>
            <a:pPr>
              <a:defRPr/>
            </a:pPr>
            <a:endParaRPr lang="en-US" sz="900" dirty="0" smtClean="0"/>
          </a:p>
          <a:p>
            <a:pPr>
              <a:defRPr/>
            </a:pPr>
            <a:r>
              <a:rPr lang="en-US" sz="900" b="1" dirty="0" smtClean="0"/>
              <a:t>RASIONAL</a:t>
            </a:r>
          </a:p>
          <a:p>
            <a:pPr>
              <a:defRPr/>
            </a:pPr>
            <a:endParaRPr lang="en-US" sz="900" b="1" dirty="0" smtClean="0"/>
          </a:p>
          <a:p>
            <a:pPr>
              <a:defRPr/>
            </a:pPr>
            <a:r>
              <a:rPr lang="en-US" sz="900" dirty="0" err="1" smtClean="0"/>
              <a:t>Tempoh</a:t>
            </a:r>
            <a:r>
              <a:rPr lang="en-US" sz="900" dirty="0" smtClean="0"/>
              <a:t> </a:t>
            </a:r>
            <a:r>
              <a:rPr lang="en-US" sz="900" dirty="0" err="1" smtClean="0"/>
              <a:t>percubaan</a:t>
            </a:r>
            <a:r>
              <a:rPr lang="en-US" sz="900" dirty="0" smtClean="0"/>
              <a:t> </a:t>
            </a:r>
            <a:r>
              <a:rPr lang="en-US" sz="900" dirty="0" err="1" smtClean="0"/>
              <a:t>adalah</a:t>
            </a:r>
            <a:r>
              <a:rPr lang="en-US" sz="900" dirty="0" smtClean="0"/>
              <a:t> </a:t>
            </a:r>
            <a:r>
              <a:rPr lang="en-US" sz="900" dirty="0" err="1" smtClean="0"/>
              <a:t>suatu</a:t>
            </a:r>
            <a:r>
              <a:rPr lang="en-US" sz="900" dirty="0" smtClean="0"/>
              <a:t> </a:t>
            </a:r>
            <a:r>
              <a:rPr lang="en-US" sz="900" dirty="0" err="1" smtClean="0"/>
              <a:t>tempoh</a:t>
            </a:r>
            <a:r>
              <a:rPr lang="en-US" sz="900" dirty="0" smtClean="0"/>
              <a:t> </a:t>
            </a:r>
            <a:r>
              <a:rPr lang="en-US" sz="900" dirty="0" err="1" smtClean="0"/>
              <a:t>bagi</a:t>
            </a:r>
            <a:r>
              <a:rPr lang="en-US" sz="900" dirty="0" smtClean="0"/>
              <a:t> </a:t>
            </a:r>
            <a:r>
              <a:rPr lang="en-US" sz="900" dirty="0" err="1" smtClean="0"/>
              <a:t>menilai</a:t>
            </a:r>
            <a:r>
              <a:rPr lang="en-US" sz="900" dirty="0" smtClean="0"/>
              <a:t> </a:t>
            </a:r>
            <a:r>
              <a:rPr lang="en-US" sz="900" dirty="0" err="1" smtClean="0"/>
              <a:t>pegawai</a:t>
            </a:r>
            <a:r>
              <a:rPr lang="en-US" sz="900" dirty="0" smtClean="0"/>
              <a:t> </a:t>
            </a:r>
            <a:r>
              <a:rPr lang="en-US" sz="900" dirty="0" err="1" smtClean="0"/>
              <a:t>sama</a:t>
            </a:r>
            <a:r>
              <a:rPr lang="en-US" sz="900" dirty="0" smtClean="0"/>
              <a:t> </a:t>
            </a:r>
            <a:r>
              <a:rPr lang="en-US" sz="900" dirty="0" err="1" smtClean="0"/>
              <a:t>ada</a:t>
            </a:r>
            <a:r>
              <a:rPr lang="en-US" sz="900" dirty="0" smtClean="0"/>
              <a:t> </a:t>
            </a:r>
            <a:r>
              <a:rPr lang="en-US" sz="900" dirty="0" err="1" smtClean="0"/>
              <a:t>sesuai</a:t>
            </a:r>
            <a:r>
              <a:rPr lang="en-US" sz="900" dirty="0" smtClean="0"/>
              <a:t> </a:t>
            </a:r>
            <a:r>
              <a:rPr lang="en-US" sz="900" dirty="0" err="1" smtClean="0"/>
              <a:t>dengan</a:t>
            </a:r>
            <a:r>
              <a:rPr lang="en-US" sz="900" dirty="0" smtClean="0"/>
              <a:t> </a:t>
            </a:r>
            <a:r>
              <a:rPr lang="en-US" sz="900" dirty="0" err="1" smtClean="0"/>
              <a:t>jawatan</a:t>
            </a:r>
            <a:r>
              <a:rPr lang="en-US" sz="900" dirty="0" smtClean="0"/>
              <a:t> yang </a:t>
            </a:r>
            <a:r>
              <a:rPr lang="en-US" sz="900" dirty="0" err="1" smtClean="0"/>
              <a:t>disandang</a:t>
            </a:r>
            <a:r>
              <a:rPr lang="en-US" sz="900" dirty="0" smtClean="0"/>
              <a:t> </a:t>
            </a:r>
            <a:r>
              <a:rPr lang="en-US" sz="900" dirty="0" err="1" smtClean="0"/>
              <a:t>atau</a:t>
            </a:r>
            <a:r>
              <a:rPr lang="en-US" sz="900" dirty="0" smtClean="0"/>
              <a:t> </a:t>
            </a:r>
            <a:r>
              <a:rPr lang="en-US" sz="900" dirty="0" err="1" smtClean="0"/>
              <a:t>sebaliknya</a:t>
            </a:r>
            <a:r>
              <a:rPr lang="en-US" sz="900" dirty="0" smtClean="0"/>
              <a:t>.</a:t>
            </a:r>
          </a:p>
          <a:p>
            <a:pPr>
              <a:defRPr/>
            </a:pPr>
            <a:endParaRPr lang="en-US" sz="900" dirty="0" smtClean="0"/>
          </a:p>
          <a:p>
            <a:pPr>
              <a:defRPr/>
            </a:pPr>
            <a:r>
              <a:rPr lang="en-US" sz="900" dirty="0" err="1" smtClean="0"/>
              <a:t>Sekiranya</a:t>
            </a:r>
            <a:r>
              <a:rPr lang="en-US" sz="900" dirty="0" smtClean="0"/>
              <a:t> </a:t>
            </a:r>
            <a:r>
              <a:rPr lang="en-US" sz="900" dirty="0" err="1" smtClean="0"/>
              <a:t>sesuai</a:t>
            </a:r>
            <a:r>
              <a:rPr lang="en-US" sz="900" dirty="0" smtClean="0"/>
              <a:t> </a:t>
            </a:r>
            <a:r>
              <a:rPr lang="en-US" sz="900" dirty="0" err="1" smtClean="0"/>
              <a:t>Ketua</a:t>
            </a:r>
            <a:r>
              <a:rPr lang="en-US" sz="900" dirty="0" smtClean="0"/>
              <a:t> </a:t>
            </a:r>
            <a:r>
              <a:rPr lang="en-US" sz="900" dirty="0" err="1" smtClean="0"/>
              <a:t>Jabatan</a:t>
            </a:r>
            <a:r>
              <a:rPr lang="en-US" sz="900" dirty="0" smtClean="0"/>
              <a:t> </a:t>
            </a:r>
            <a:r>
              <a:rPr lang="en-US" sz="900" dirty="0" err="1" smtClean="0"/>
              <a:t>boleh</a:t>
            </a:r>
            <a:r>
              <a:rPr lang="en-US" sz="900" dirty="0" smtClean="0"/>
              <a:t> </a:t>
            </a:r>
            <a:r>
              <a:rPr lang="en-US" sz="900" dirty="0" err="1" smtClean="0"/>
              <a:t>terus</a:t>
            </a:r>
            <a:r>
              <a:rPr lang="en-US" sz="900" dirty="0" smtClean="0"/>
              <a:t> </a:t>
            </a:r>
            <a:r>
              <a:rPr lang="en-US" sz="900" dirty="0" err="1" smtClean="0"/>
              <a:t>memperakukan</a:t>
            </a:r>
            <a:r>
              <a:rPr lang="en-US" sz="900" dirty="0" smtClean="0"/>
              <a:t> </a:t>
            </a:r>
            <a:r>
              <a:rPr lang="en-US" sz="900" dirty="0" err="1" smtClean="0"/>
              <a:t>pegawai</a:t>
            </a:r>
            <a:r>
              <a:rPr lang="en-US" sz="900" dirty="0" smtClean="0"/>
              <a:t> </a:t>
            </a:r>
            <a:r>
              <a:rPr lang="en-US" sz="900" dirty="0" err="1" smtClean="0"/>
              <a:t>selepas</a:t>
            </a:r>
            <a:r>
              <a:rPr lang="en-US" sz="900" dirty="0" smtClean="0"/>
              <a:t> </a:t>
            </a:r>
            <a:r>
              <a:rPr lang="en-US" sz="900" dirty="0" err="1" smtClean="0"/>
              <a:t>memenuhi</a:t>
            </a:r>
            <a:r>
              <a:rPr lang="en-US" sz="900" dirty="0" smtClean="0"/>
              <a:t> </a:t>
            </a:r>
            <a:r>
              <a:rPr lang="en-US" sz="900" dirty="0" err="1" smtClean="0"/>
              <a:t>tempoh</a:t>
            </a:r>
            <a:r>
              <a:rPr lang="en-US" sz="900" dirty="0" smtClean="0"/>
              <a:t> </a:t>
            </a:r>
            <a:r>
              <a:rPr lang="en-US" sz="900" dirty="0" err="1" smtClean="0"/>
              <a:t>enam</a:t>
            </a:r>
            <a:r>
              <a:rPr lang="en-US" sz="900" dirty="0" smtClean="0"/>
              <a:t> </a:t>
            </a:r>
            <a:r>
              <a:rPr lang="en-US" sz="900" dirty="0" err="1" smtClean="0"/>
              <a:t>bualan</a:t>
            </a:r>
            <a:r>
              <a:rPr lang="en-US" sz="900" dirty="0" smtClean="0"/>
              <a:t>, </a:t>
            </a:r>
            <a:r>
              <a:rPr lang="en-US" sz="900" dirty="0" err="1" smtClean="0"/>
              <a:t>Sebaliknya</a:t>
            </a:r>
            <a:r>
              <a:rPr lang="en-US" sz="900" dirty="0" smtClean="0"/>
              <a:t> </a:t>
            </a:r>
            <a:r>
              <a:rPr lang="en-US" sz="900" dirty="0" err="1" smtClean="0"/>
              <a:t>sekiraya</a:t>
            </a:r>
            <a:r>
              <a:rPr lang="en-US" sz="900" dirty="0" smtClean="0"/>
              <a:t> </a:t>
            </a:r>
            <a:r>
              <a:rPr lang="en-US" sz="900" dirty="0" err="1" smtClean="0"/>
              <a:t>kurang</a:t>
            </a:r>
            <a:r>
              <a:rPr lang="en-US" sz="900" dirty="0" smtClean="0"/>
              <a:t> </a:t>
            </a:r>
            <a:r>
              <a:rPr lang="en-US" sz="900" dirty="0" err="1" smtClean="0"/>
              <a:t>sesuai</a:t>
            </a:r>
            <a:r>
              <a:rPr lang="en-US" sz="900" dirty="0" smtClean="0"/>
              <a:t>, </a:t>
            </a:r>
            <a:r>
              <a:rPr lang="en-US" sz="900" dirty="0" err="1" smtClean="0"/>
              <a:t>Ketua</a:t>
            </a:r>
            <a:r>
              <a:rPr lang="en-US" sz="900" dirty="0" smtClean="0"/>
              <a:t> </a:t>
            </a:r>
            <a:r>
              <a:rPr lang="en-US" sz="900" dirty="0" err="1" smtClean="0"/>
              <a:t>jabatan</a:t>
            </a:r>
            <a:r>
              <a:rPr lang="en-US" sz="900" dirty="0" smtClean="0"/>
              <a:t> </a:t>
            </a:r>
            <a:r>
              <a:rPr lang="en-US" sz="900" dirty="0" err="1" smtClean="0"/>
              <a:t>boleh</a:t>
            </a:r>
            <a:r>
              <a:rPr lang="en-US" sz="900" dirty="0" smtClean="0"/>
              <a:t> </a:t>
            </a:r>
            <a:r>
              <a:rPr lang="en-US" sz="900" dirty="0" err="1" smtClean="0"/>
              <a:t>memperakukan</a:t>
            </a:r>
            <a:r>
              <a:rPr lang="en-US" sz="900" dirty="0" smtClean="0"/>
              <a:t> </a:t>
            </a:r>
            <a:r>
              <a:rPr lang="en-US" sz="900" dirty="0" err="1" smtClean="0"/>
              <a:t>penamatan</a:t>
            </a:r>
            <a:r>
              <a:rPr lang="en-US" sz="900" dirty="0" smtClean="0"/>
              <a:t> </a:t>
            </a:r>
            <a:r>
              <a:rPr lang="en-US" sz="900" dirty="0" err="1" smtClean="0"/>
              <a:t>pegawai</a:t>
            </a:r>
            <a:r>
              <a:rPr lang="en-US" sz="900" dirty="0" smtClean="0"/>
              <a:t> </a:t>
            </a:r>
            <a:r>
              <a:rPr lang="en-US" sz="900" dirty="0" err="1" smtClean="0"/>
              <a:t>bagi</a:t>
            </a:r>
            <a:r>
              <a:rPr lang="en-US" sz="900" dirty="0" smtClean="0"/>
              <a:t> </a:t>
            </a:r>
            <a:r>
              <a:rPr lang="en-US" sz="900" dirty="0" err="1" smtClean="0"/>
              <a:t>membolehkan</a:t>
            </a:r>
            <a:r>
              <a:rPr lang="en-US" sz="900" dirty="0" smtClean="0"/>
              <a:t> </a:t>
            </a:r>
            <a:r>
              <a:rPr lang="en-US" sz="900" dirty="0" err="1" smtClean="0"/>
              <a:t>pegawai</a:t>
            </a:r>
            <a:r>
              <a:rPr lang="en-US" sz="900" dirty="0" smtClean="0"/>
              <a:t> </a:t>
            </a:r>
            <a:r>
              <a:rPr lang="en-US" sz="900" dirty="0" err="1" smtClean="0"/>
              <a:t>mendapatkan</a:t>
            </a:r>
            <a:r>
              <a:rPr lang="en-US" sz="900" dirty="0" smtClean="0"/>
              <a:t> </a:t>
            </a:r>
            <a:r>
              <a:rPr lang="en-US" sz="900" dirty="0" err="1" smtClean="0"/>
              <a:t>peluang</a:t>
            </a:r>
            <a:r>
              <a:rPr lang="en-US" sz="900" dirty="0" smtClean="0"/>
              <a:t> </a:t>
            </a:r>
            <a:r>
              <a:rPr lang="en-US" sz="900" dirty="0" err="1" smtClean="0"/>
              <a:t>pekerjaan</a:t>
            </a:r>
            <a:r>
              <a:rPr lang="en-US" sz="900" dirty="0" smtClean="0"/>
              <a:t> yang lain, </a:t>
            </a:r>
            <a:r>
              <a:rPr lang="en-US" sz="900" dirty="0" err="1" smtClean="0"/>
              <a:t>ia</a:t>
            </a:r>
            <a:r>
              <a:rPr lang="en-US" sz="900" dirty="0" smtClean="0"/>
              <a:t> </a:t>
            </a:r>
            <a:r>
              <a:rPr lang="en-US" sz="900" dirty="0" err="1" smtClean="0"/>
              <a:t>juga</a:t>
            </a:r>
            <a:r>
              <a:rPr lang="en-US" sz="900" dirty="0" smtClean="0"/>
              <a:t> </a:t>
            </a:r>
            <a:r>
              <a:rPr lang="en-US" sz="900" dirty="0" err="1" smtClean="0"/>
              <a:t>sebagai</a:t>
            </a:r>
            <a:r>
              <a:rPr lang="en-US" sz="900" dirty="0" smtClean="0"/>
              <a:t> exit policy </a:t>
            </a:r>
            <a:r>
              <a:rPr lang="en-US" sz="900" dirty="0" err="1" smtClean="0"/>
              <a:t>bagi</a:t>
            </a:r>
            <a:r>
              <a:rPr lang="en-US" sz="900" dirty="0" smtClean="0"/>
              <a:t> </a:t>
            </a:r>
            <a:r>
              <a:rPr lang="en-US" sz="900" dirty="0" err="1" smtClean="0"/>
              <a:t>pegawai</a:t>
            </a:r>
            <a:r>
              <a:rPr lang="en-US" sz="900" dirty="0" smtClean="0"/>
              <a:t> yang </a:t>
            </a:r>
            <a:r>
              <a:rPr lang="en-US" sz="900" dirty="0" err="1" smtClean="0"/>
              <a:t>tidak</a:t>
            </a:r>
            <a:r>
              <a:rPr lang="en-US" sz="900" dirty="0" smtClean="0"/>
              <a:t> </a:t>
            </a:r>
            <a:r>
              <a:rPr lang="en-US" sz="900" dirty="0" err="1" smtClean="0"/>
              <a:t>berprestasi</a:t>
            </a:r>
            <a:r>
              <a:rPr lang="en-US" sz="900" dirty="0" smtClean="0"/>
              <a:t> </a:t>
            </a:r>
            <a:r>
              <a:rPr lang="en-US" sz="900" dirty="0" err="1" smtClean="0"/>
              <a:t>atau</a:t>
            </a:r>
            <a:r>
              <a:rPr lang="en-US" sz="900" dirty="0" smtClean="0"/>
              <a:t> </a:t>
            </a:r>
            <a:r>
              <a:rPr lang="en-US" sz="900" dirty="0" err="1" smtClean="0"/>
              <a:t>mempunyai</a:t>
            </a:r>
            <a:r>
              <a:rPr lang="en-US" sz="900" dirty="0" smtClean="0"/>
              <a:t> </a:t>
            </a:r>
            <a:r>
              <a:rPr lang="en-US" sz="900" dirty="0" err="1" smtClean="0"/>
              <a:t>masalah</a:t>
            </a:r>
            <a:r>
              <a:rPr lang="en-US" sz="900" dirty="0" smtClean="0"/>
              <a:t> </a:t>
            </a:r>
            <a:r>
              <a:rPr lang="en-US" sz="900" dirty="0" err="1" smtClean="0"/>
              <a:t>disiplin</a:t>
            </a:r>
            <a:r>
              <a:rPr lang="en-US" sz="900" dirty="0" smtClean="0"/>
              <a:t>.</a:t>
            </a:r>
          </a:p>
          <a:p>
            <a:pPr>
              <a:defRPr/>
            </a:pPr>
            <a:endParaRPr lang="en-US" sz="900" dirty="0" smtClean="0"/>
          </a:p>
          <a:p>
            <a:pPr>
              <a:defRPr/>
            </a:pPr>
            <a:r>
              <a:rPr lang="en-US" sz="900" dirty="0" err="1" smtClean="0"/>
              <a:t>Tempoh</a:t>
            </a:r>
            <a:r>
              <a:rPr lang="en-US" sz="900" dirty="0" smtClean="0"/>
              <a:t> </a:t>
            </a:r>
            <a:r>
              <a:rPr lang="en-US" sz="900" dirty="0" err="1" smtClean="0"/>
              <a:t>pelanjutan</a:t>
            </a:r>
            <a:r>
              <a:rPr lang="en-US" sz="900" dirty="0" smtClean="0"/>
              <a:t> </a:t>
            </a:r>
            <a:r>
              <a:rPr lang="en-US" sz="900" dirty="0" err="1" smtClean="0"/>
              <a:t>berkait</a:t>
            </a:r>
            <a:r>
              <a:rPr lang="en-US" sz="900" dirty="0" smtClean="0"/>
              <a:t> </a:t>
            </a:r>
            <a:r>
              <a:rPr lang="en-US" sz="900" dirty="0" err="1" smtClean="0"/>
              <a:t>rapat</a:t>
            </a:r>
            <a:r>
              <a:rPr lang="en-US" sz="900" dirty="0" smtClean="0"/>
              <a:t> </a:t>
            </a:r>
            <a:r>
              <a:rPr lang="en-US" sz="900" dirty="0" err="1" smtClean="0"/>
              <a:t>dengan</a:t>
            </a:r>
            <a:r>
              <a:rPr lang="en-US" sz="900" dirty="0" smtClean="0"/>
              <a:t> </a:t>
            </a:r>
            <a:r>
              <a:rPr lang="en-US" sz="900" dirty="0" err="1" smtClean="0"/>
              <a:t>prosedur</a:t>
            </a:r>
            <a:r>
              <a:rPr lang="en-US" sz="900" dirty="0" smtClean="0"/>
              <a:t> </a:t>
            </a:r>
            <a:r>
              <a:rPr lang="en-US" sz="900" dirty="0" err="1" smtClean="0"/>
              <a:t>penilalain</a:t>
            </a:r>
            <a:r>
              <a:rPr lang="en-US" sz="900" dirty="0" smtClean="0"/>
              <a:t> </a:t>
            </a:r>
            <a:r>
              <a:rPr lang="en-US" sz="900" dirty="0" err="1" smtClean="0"/>
              <a:t>pengambilan</a:t>
            </a:r>
            <a:r>
              <a:rPr lang="en-US" sz="900" dirty="0" smtClean="0"/>
              <a:t> yang </a:t>
            </a:r>
            <a:r>
              <a:rPr lang="en-US" sz="900" dirty="0" err="1" smtClean="0"/>
              <a:t>menyeluruh</a:t>
            </a:r>
            <a:r>
              <a:rPr lang="en-US" sz="900" dirty="0" smtClean="0"/>
              <a:t>, </a:t>
            </a:r>
            <a:r>
              <a:rPr lang="en-US" sz="900" dirty="0" err="1" smtClean="0"/>
              <a:t>dengan</a:t>
            </a:r>
            <a:r>
              <a:rPr lang="en-US" sz="900" dirty="0" smtClean="0"/>
              <a:t> </a:t>
            </a:r>
            <a:r>
              <a:rPr lang="en-US" sz="900" dirty="0" err="1" smtClean="0"/>
              <a:t>ini</a:t>
            </a:r>
            <a:r>
              <a:rPr lang="en-US" sz="900" dirty="0" smtClean="0"/>
              <a:t> </a:t>
            </a:r>
            <a:r>
              <a:rPr lang="en-US" sz="900" dirty="0" err="1" smtClean="0"/>
              <a:t>calon</a:t>
            </a:r>
            <a:r>
              <a:rPr lang="en-US" sz="900" dirty="0" smtClean="0"/>
              <a:t> yang </a:t>
            </a:r>
            <a:r>
              <a:rPr lang="en-US" sz="900" dirty="0" err="1" smtClean="0"/>
              <a:t>sedia</a:t>
            </a:r>
            <a:r>
              <a:rPr lang="en-US" sz="900" dirty="0" smtClean="0"/>
              <a:t> </a:t>
            </a:r>
            <a:r>
              <a:rPr lang="en-US" sz="900" dirty="0" err="1" smtClean="0"/>
              <a:t>berpotensi</a:t>
            </a:r>
            <a:r>
              <a:rPr lang="en-US" sz="900" dirty="0" smtClean="0"/>
              <a:t> </a:t>
            </a:r>
            <a:r>
              <a:rPr lang="en-US" sz="900" dirty="0" err="1" smtClean="0"/>
              <a:t>boleh</a:t>
            </a:r>
            <a:r>
              <a:rPr lang="en-US" sz="900" dirty="0" smtClean="0"/>
              <a:t> </a:t>
            </a:r>
            <a:r>
              <a:rPr lang="en-US" sz="900" dirty="0" err="1" smtClean="0"/>
              <a:t>disahkan</a:t>
            </a:r>
            <a:r>
              <a:rPr lang="en-US" sz="900" dirty="0" smtClean="0"/>
              <a:t> </a:t>
            </a:r>
            <a:r>
              <a:rPr lang="en-US" sz="900" dirty="0" err="1" smtClean="0"/>
              <a:t>perkhidamatannya</a:t>
            </a:r>
            <a:r>
              <a:rPr lang="en-US" sz="900" dirty="0" smtClean="0"/>
              <a:t> </a:t>
            </a:r>
            <a:r>
              <a:rPr lang="en-US" sz="900" dirty="0" err="1" smtClean="0"/>
              <a:t>dalam</a:t>
            </a:r>
            <a:r>
              <a:rPr lang="en-US" sz="900" dirty="0" smtClean="0"/>
              <a:t> </a:t>
            </a:r>
            <a:r>
              <a:rPr lang="en-US" sz="900" dirty="0" err="1" smtClean="0"/>
              <a:t>tempoh</a:t>
            </a:r>
            <a:r>
              <a:rPr lang="en-US" sz="900" dirty="0" smtClean="0"/>
              <a:t> minimum.</a:t>
            </a:r>
          </a:p>
          <a:p>
            <a:pPr>
              <a:defRPr/>
            </a:pPr>
            <a:endParaRPr lang="en-US" sz="900" dirty="0" smtClean="0"/>
          </a:p>
          <a:p>
            <a:pPr>
              <a:defRPr/>
            </a:pPr>
            <a:endParaRPr lang="en-US" sz="900" dirty="0" smtClean="0"/>
          </a:p>
          <a:p>
            <a:pPr>
              <a:defRPr/>
            </a:pPr>
            <a:r>
              <a:rPr lang="en-US" sz="900" b="1" dirty="0" smtClean="0"/>
              <a:t>PELAN TINDAKAN</a:t>
            </a:r>
          </a:p>
          <a:p>
            <a:pPr>
              <a:defRPr/>
            </a:pPr>
            <a:endParaRPr lang="en-US" sz="900" b="1" dirty="0" smtClean="0"/>
          </a:p>
          <a:p>
            <a:pPr>
              <a:defRPr/>
            </a:pPr>
            <a:r>
              <a:rPr lang="en-US" sz="900" dirty="0" err="1" smtClean="0"/>
              <a:t>Tempoh</a:t>
            </a:r>
            <a:r>
              <a:rPr lang="en-US" sz="900" dirty="0" smtClean="0"/>
              <a:t> </a:t>
            </a:r>
            <a:r>
              <a:rPr lang="en-US" sz="900" dirty="0" err="1" smtClean="0"/>
              <a:t>pengesahan</a:t>
            </a:r>
            <a:r>
              <a:rPr lang="en-US" sz="900" dirty="0" smtClean="0"/>
              <a:t> </a:t>
            </a:r>
            <a:r>
              <a:rPr lang="en-US" sz="900" dirty="0" err="1" smtClean="0"/>
              <a:t>baru</a:t>
            </a:r>
            <a:r>
              <a:rPr lang="en-US" sz="900" dirty="0" smtClean="0"/>
              <a:t> </a:t>
            </a:r>
            <a:r>
              <a:rPr lang="en-US" sz="900" dirty="0" err="1" smtClean="0"/>
              <a:t>telah</a:t>
            </a:r>
            <a:r>
              <a:rPr lang="en-US" sz="900" dirty="0" smtClean="0"/>
              <a:t> </a:t>
            </a:r>
            <a:r>
              <a:rPr lang="en-US" sz="900" dirty="0" err="1" smtClean="0"/>
              <a:t>dimasukkan</a:t>
            </a:r>
            <a:r>
              <a:rPr lang="en-US" sz="900" dirty="0" smtClean="0"/>
              <a:t> </a:t>
            </a:r>
            <a:r>
              <a:rPr lang="en-US" sz="900" dirty="0" err="1" smtClean="0"/>
              <a:t>dalam</a:t>
            </a:r>
            <a:r>
              <a:rPr lang="en-US" sz="900" dirty="0" smtClean="0"/>
              <a:t> </a:t>
            </a:r>
            <a:r>
              <a:rPr lang="en-US" sz="900" dirty="0" err="1" smtClean="0"/>
              <a:t>Peraturan</a:t>
            </a:r>
            <a:r>
              <a:rPr lang="en-US" sz="900" dirty="0" smtClean="0"/>
              <a:t> </a:t>
            </a:r>
            <a:r>
              <a:rPr lang="en-US" sz="900" dirty="0" err="1" smtClean="0"/>
              <a:t>Pegawai</a:t>
            </a:r>
            <a:r>
              <a:rPr lang="en-US" sz="900" dirty="0" smtClean="0"/>
              <a:t> </a:t>
            </a:r>
            <a:r>
              <a:rPr lang="en-US" sz="900" dirty="0" err="1" smtClean="0"/>
              <a:t>Awam</a:t>
            </a:r>
            <a:r>
              <a:rPr lang="en-US" sz="900" dirty="0" smtClean="0"/>
              <a:t> yang </a:t>
            </a:r>
            <a:r>
              <a:rPr lang="en-US" sz="900" dirty="0" err="1" smtClean="0"/>
              <a:t>baru</a:t>
            </a:r>
            <a:r>
              <a:rPr lang="en-US" sz="900" dirty="0" smtClean="0"/>
              <a:t>. </a:t>
            </a:r>
            <a:r>
              <a:rPr lang="en-US" sz="900" dirty="0" err="1" smtClean="0"/>
              <a:t>Peraturan</a:t>
            </a:r>
            <a:r>
              <a:rPr lang="en-US" sz="900" dirty="0" smtClean="0"/>
              <a:t> </a:t>
            </a:r>
            <a:r>
              <a:rPr lang="en-US" sz="900" dirty="0" err="1" smtClean="0"/>
              <a:t>juga</a:t>
            </a:r>
            <a:r>
              <a:rPr lang="en-US" sz="900" dirty="0" smtClean="0"/>
              <a:t> </a:t>
            </a:r>
            <a:r>
              <a:rPr lang="en-US" sz="900" dirty="0" err="1" smtClean="0"/>
              <a:t>turut</a:t>
            </a:r>
            <a:r>
              <a:rPr lang="en-US" sz="900" dirty="0" smtClean="0"/>
              <a:t> </a:t>
            </a:r>
            <a:r>
              <a:rPr lang="en-US" sz="900" dirty="0" err="1" smtClean="0"/>
              <a:t>memperkenalkan</a:t>
            </a:r>
            <a:r>
              <a:rPr lang="en-US" sz="900" dirty="0" smtClean="0"/>
              <a:t> </a:t>
            </a:r>
            <a:r>
              <a:rPr lang="en-US" sz="900" dirty="0" err="1" smtClean="0"/>
              <a:t>borang</a:t>
            </a:r>
            <a:r>
              <a:rPr lang="en-US" sz="900" dirty="0" smtClean="0"/>
              <a:t> </a:t>
            </a:r>
            <a:r>
              <a:rPr lang="en-US" sz="900" dirty="0" err="1" smtClean="0"/>
              <a:t>bagi</a:t>
            </a:r>
            <a:r>
              <a:rPr lang="en-US" sz="900" dirty="0" smtClean="0"/>
              <a:t> </a:t>
            </a:r>
            <a:r>
              <a:rPr lang="en-US" sz="900" dirty="0" err="1" smtClean="0"/>
              <a:t>Ketua</a:t>
            </a:r>
            <a:r>
              <a:rPr lang="en-US" sz="900" dirty="0" smtClean="0"/>
              <a:t> </a:t>
            </a:r>
            <a:r>
              <a:rPr lang="en-US" sz="900" dirty="0" err="1" smtClean="0"/>
              <a:t>Jabatan</a:t>
            </a:r>
            <a:r>
              <a:rPr lang="en-US" sz="900" dirty="0" smtClean="0"/>
              <a:t> </a:t>
            </a:r>
            <a:r>
              <a:rPr lang="en-US" sz="900" dirty="0" err="1" smtClean="0"/>
              <a:t>untuk</a:t>
            </a:r>
            <a:r>
              <a:rPr lang="en-US" sz="900" dirty="0" smtClean="0"/>
              <a:t> </a:t>
            </a:r>
            <a:r>
              <a:rPr lang="en-US" sz="900" dirty="0" err="1" smtClean="0"/>
              <a:t>tidak</a:t>
            </a:r>
            <a:r>
              <a:rPr lang="en-US" sz="900" dirty="0" smtClean="0"/>
              <a:t> </a:t>
            </a:r>
            <a:r>
              <a:rPr lang="en-US" sz="900" dirty="0" err="1" smtClean="0"/>
              <a:t>memperakukan</a:t>
            </a:r>
            <a:r>
              <a:rPr lang="en-US" sz="900" dirty="0" smtClean="0"/>
              <a:t> </a:t>
            </a:r>
            <a:r>
              <a:rPr lang="en-US" sz="900" dirty="0" err="1" smtClean="0"/>
              <a:t>pegawai</a:t>
            </a:r>
            <a:r>
              <a:rPr lang="en-US" sz="900" dirty="0" smtClean="0"/>
              <a:t>. </a:t>
            </a:r>
            <a:r>
              <a:rPr lang="en-US" sz="900" dirty="0" err="1" smtClean="0"/>
              <a:t>Pada</a:t>
            </a:r>
            <a:r>
              <a:rPr lang="en-US" sz="900" dirty="0" smtClean="0"/>
              <a:t> </a:t>
            </a:r>
            <a:r>
              <a:rPr lang="en-US" sz="900" dirty="0" err="1" smtClean="0"/>
              <a:t>sebelum</a:t>
            </a:r>
            <a:r>
              <a:rPr lang="en-US" sz="900" dirty="0" smtClean="0"/>
              <a:t> </a:t>
            </a:r>
            <a:r>
              <a:rPr lang="en-US" sz="900" dirty="0" err="1" smtClean="0"/>
              <a:t>ini</a:t>
            </a:r>
            <a:r>
              <a:rPr lang="en-US" sz="900" dirty="0" smtClean="0"/>
              <a:t>, </a:t>
            </a:r>
            <a:r>
              <a:rPr lang="en-US" sz="900" dirty="0" err="1" smtClean="0"/>
              <a:t>hanya</a:t>
            </a:r>
            <a:r>
              <a:rPr lang="en-US" sz="900" dirty="0" smtClean="0"/>
              <a:t> </a:t>
            </a:r>
            <a:r>
              <a:rPr lang="en-US" sz="900" dirty="0" err="1" smtClean="0"/>
              <a:t>borang</a:t>
            </a:r>
            <a:r>
              <a:rPr lang="en-US" sz="900" dirty="0" smtClean="0"/>
              <a:t> </a:t>
            </a:r>
            <a:r>
              <a:rPr lang="en-US" sz="900" dirty="0" err="1" smtClean="0"/>
              <a:t>perakuan</a:t>
            </a:r>
            <a:r>
              <a:rPr lang="en-US" sz="900" dirty="0" smtClean="0"/>
              <a:t> </a:t>
            </a:r>
            <a:r>
              <a:rPr lang="en-US" sz="900" dirty="0" err="1" smtClean="0"/>
              <a:t>disediakan</a:t>
            </a:r>
            <a:r>
              <a:rPr lang="en-US" sz="900" dirty="0" smtClean="0"/>
              <a:t>.</a:t>
            </a:r>
          </a:p>
          <a:p>
            <a:pPr>
              <a:defRPr/>
            </a:pPr>
            <a:endParaRPr lang="en-US" sz="900" dirty="0" smtClean="0"/>
          </a:p>
          <a:p>
            <a:pPr>
              <a:defRPr/>
            </a:pPr>
            <a:endParaRPr lang="en-US" sz="900" dirty="0" smtClean="0"/>
          </a:p>
          <a:p>
            <a:pPr>
              <a:defRPr/>
            </a:pPr>
            <a:endParaRPr lang="en-US" sz="900" dirty="0" smtClean="0"/>
          </a:p>
          <a:p>
            <a:pPr>
              <a:defRPr/>
            </a:pPr>
            <a:endParaRPr lang="en-US" sz="900" dirty="0" smtClean="0"/>
          </a:p>
          <a:p>
            <a:pPr>
              <a:defRPr/>
            </a:pPr>
            <a:endParaRPr lang="en-US" sz="900" dirty="0" smtClean="0"/>
          </a:p>
          <a:p>
            <a:pPr>
              <a:defRPr/>
            </a:pPr>
            <a:endParaRPr lang="en-US" sz="900" b="1" dirty="0" smtClean="0"/>
          </a:p>
          <a:p>
            <a:pPr>
              <a:defRPr/>
            </a:pPr>
            <a:endParaRPr lang="en-MY" sz="900" b="1" dirty="0"/>
          </a:p>
        </p:txBody>
      </p:sp>
      <p:sp>
        <p:nvSpPr>
          <p:cNvPr id="4" name="Slide Number Placeholder 3"/>
          <p:cNvSpPr>
            <a:spLocks noGrp="1"/>
          </p:cNvSpPr>
          <p:nvPr>
            <p:ph type="sldNum" sz="quarter" idx="5"/>
          </p:nvPr>
        </p:nvSpPr>
        <p:spPr/>
        <p:txBody>
          <a:bodyPr/>
          <a:lstStyle/>
          <a:p>
            <a:pPr>
              <a:defRPr/>
            </a:pPr>
            <a:fld id="{D88EEED4-E7DE-4916-A467-571838194B4D}" type="slidenum">
              <a:rPr lang="en-MY" smtClean="0"/>
              <a:pPr>
                <a:defRPr/>
              </a:pPr>
              <a:t>25</a:t>
            </a:fld>
            <a:endParaRPr lang="en-MY"/>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70000" lnSpcReduction="20000"/>
          </a:bodyPr>
          <a:lstStyle/>
          <a:p>
            <a:pPr>
              <a:defRPr/>
            </a:pPr>
            <a:r>
              <a:rPr lang="en-US" b="1" dirty="0" smtClean="0"/>
              <a:t>PELANTIKAN SECARA TERUS</a:t>
            </a:r>
          </a:p>
          <a:p>
            <a:pPr>
              <a:defRPr/>
            </a:pPr>
            <a:endParaRPr lang="en-US" b="1" dirty="0" smtClean="0"/>
          </a:p>
          <a:p>
            <a:pPr>
              <a:defRPr/>
            </a:pPr>
            <a:r>
              <a:rPr lang="en-US" dirty="0" err="1" smtClean="0"/>
              <a:t>Pelantikan</a:t>
            </a:r>
            <a:r>
              <a:rPr lang="en-US" dirty="0" smtClean="0"/>
              <a:t> </a:t>
            </a:r>
            <a:r>
              <a:rPr lang="en-US" dirty="0" err="1" smtClean="0"/>
              <a:t>secara</a:t>
            </a:r>
            <a:r>
              <a:rPr lang="en-US" dirty="0" smtClean="0"/>
              <a:t> </a:t>
            </a:r>
            <a:r>
              <a:rPr lang="en-US" dirty="0" err="1" smtClean="0"/>
              <a:t>terus</a:t>
            </a:r>
            <a:r>
              <a:rPr lang="en-US" dirty="0" smtClean="0"/>
              <a:t> </a:t>
            </a:r>
            <a:r>
              <a:rPr lang="en-US" dirty="0" err="1" smtClean="0"/>
              <a:t>telah</a:t>
            </a:r>
            <a:r>
              <a:rPr lang="en-US" dirty="0" smtClean="0"/>
              <a:t> </a:t>
            </a:r>
            <a:r>
              <a:rPr lang="en-US" dirty="0" err="1" smtClean="0"/>
              <a:t>dilaksanakan</a:t>
            </a:r>
            <a:r>
              <a:rPr lang="en-US" dirty="0" smtClean="0"/>
              <a:t> </a:t>
            </a:r>
            <a:r>
              <a:rPr lang="en-US" dirty="0" err="1" smtClean="0"/>
              <a:t>dalam</a:t>
            </a:r>
            <a:r>
              <a:rPr lang="en-US" dirty="0" smtClean="0"/>
              <a:t> </a:t>
            </a:r>
            <a:r>
              <a:rPr lang="en-US" dirty="0" err="1" smtClean="0"/>
              <a:t>beberapa</a:t>
            </a:r>
            <a:r>
              <a:rPr lang="en-US" dirty="0" smtClean="0"/>
              <a:t> skim </a:t>
            </a:r>
            <a:r>
              <a:rPr lang="en-US" dirty="0" err="1" smtClean="0"/>
              <a:t>sebelum</a:t>
            </a:r>
            <a:r>
              <a:rPr lang="en-US" dirty="0" smtClean="0"/>
              <a:t> </a:t>
            </a:r>
            <a:r>
              <a:rPr lang="en-US" dirty="0" err="1" smtClean="0"/>
              <a:t>ini</a:t>
            </a:r>
            <a:r>
              <a:rPr lang="en-US" dirty="0" smtClean="0"/>
              <a:t> </a:t>
            </a:r>
            <a:r>
              <a:rPr lang="en-US" dirty="0" err="1" smtClean="0"/>
              <a:t>seperti</a:t>
            </a:r>
            <a:r>
              <a:rPr lang="en-US" dirty="0" smtClean="0"/>
              <a:t> skim </a:t>
            </a:r>
            <a:r>
              <a:rPr lang="en-US" dirty="0" err="1" smtClean="0"/>
              <a:t>Pegawai</a:t>
            </a:r>
            <a:r>
              <a:rPr lang="en-US" dirty="0" smtClean="0"/>
              <a:t> </a:t>
            </a:r>
            <a:r>
              <a:rPr lang="en-US" dirty="0" err="1" smtClean="0"/>
              <a:t>Perubatan</a:t>
            </a:r>
            <a:r>
              <a:rPr lang="en-US" dirty="0" smtClean="0"/>
              <a:t> </a:t>
            </a:r>
            <a:r>
              <a:rPr lang="en-US" dirty="0" err="1" smtClean="0"/>
              <a:t>dan</a:t>
            </a:r>
            <a:r>
              <a:rPr lang="en-US" dirty="0" smtClean="0"/>
              <a:t> Skim </a:t>
            </a:r>
            <a:r>
              <a:rPr lang="en-US" dirty="0" err="1" smtClean="0"/>
              <a:t>Pensyarah</a:t>
            </a:r>
            <a:r>
              <a:rPr lang="en-US" dirty="0" smtClean="0"/>
              <a:t> , </a:t>
            </a:r>
            <a:r>
              <a:rPr lang="en-US" dirty="0" err="1" smtClean="0"/>
              <a:t>perbekalan</a:t>
            </a:r>
            <a:r>
              <a:rPr lang="en-US" dirty="0" smtClean="0"/>
              <a:t> </a:t>
            </a:r>
            <a:r>
              <a:rPr lang="en-US" dirty="0" err="1" smtClean="0"/>
              <a:t>bagi</a:t>
            </a:r>
            <a:r>
              <a:rPr lang="en-US" dirty="0" smtClean="0"/>
              <a:t> </a:t>
            </a:r>
            <a:r>
              <a:rPr lang="en-US" dirty="0" err="1" smtClean="0"/>
              <a:t>pelantikan</a:t>
            </a:r>
            <a:r>
              <a:rPr lang="en-US" dirty="0" smtClean="0"/>
              <a:t> </a:t>
            </a:r>
            <a:r>
              <a:rPr lang="en-US" dirty="0" err="1" smtClean="0"/>
              <a:t>terus</a:t>
            </a:r>
            <a:r>
              <a:rPr lang="en-US" dirty="0" smtClean="0"/>
              <a:t> </a:t>
            </a:r>
            <a:r>
              <a:rPr lang="en-US" dirty="0" err="1" smtClean="0"/>
              <a:t>ke</a:t>
            </a:r>
            <a:r>
              <a:rPr lang="en-US" dirty="0" smtClean="0"/>
              <a:t> </a:t>
            </a:r>
            <a:r>
              <a:rPr lang="en-US" dirty="0" err="1" smtClean="0"/>
              <a:t>gred</a:t>
            </a:r>
            <a:r>
              <a:rPr lang="en-US" dirty="0" smtClean="0"/>
              <a:t> </a:t>
            </a:r>
            <a:r>
              <a:rPr lang="en-US" dirty="0" err="1" smtClean="0"/>
              <a:t>kenaikan</a:t>
            </a:r>
            <a:r>
              <a:rPr lang="en-US" dirty="0" smtClean="0"/>
              <a:t> </a:t>
            </a:r>
            <a:r>
              <a:rPr lang="en-US" dirty="0" err="1" smtClean="0"/>
              <a:t>pangkat</a:t>
            </a:r>
            <a:r>
              <a:rPr lang="en-US" dirty="0" smtClean="0"/>
              <a:t> </a:t>
            </a:r>
            <a:r>
              <a:rPr lang="en-US" dirty="0" err="1" smtClean="0"/>
              <a:t>adalah</a:t>
            </a:r>
            <a:r>
              <a:rPr lang="en-US" dirty="0" smtClean="0"/>
              <a:t> </a:t>
            </a:r>
            <a:r>
              <a:rPr lang="en-US" dirty="0" err="1" smtClean="0"/>
              <a:t>bagi</a:t>
            </a:r>
            <a:r>
              <a:rPr lang="en-US" dirty="0" smtClean="0"/>
              <a:t> </a:t>
            </a:r>
            <a:r>
              <a:rPr lang="en-US" dirty="0" err="1" smtClean="0"/>
              <a:t>membolehkan</a:t>
            </a:r>
            <a:r>
              <a:rPr lang="en-US" dirty="0" smtClean="0"/>
              <a:t> </a:t>
            </a:r>
            <a:r>
              <a:rPr lang="en-US" dirty="0" err="1" smtClean="0"/>
              <a:t>calon</a:t>
            </a:r>
            <a:r>
              <a:rPr lang="en-US" dirty="0" smtClean="0"/>
              <a:t> </a:t>
            </a:r>
            <a:r>
              <a:rPr lang="en-US" dirty="0" err="1" smtClean="0"/>
              <a:t>baru</a:t>
            </a:r>
            <a:r>
              <a:rPr lang="en-US" dirty="0" smtClean="0"/>
              <a:t> </a:t>
            </a:r>
            <a:r>
              <a:rPr lang="en-US" dirty="0" err="1" smtClean="0"/>
              <a:t>atau</a:t>
            </a:r>
            <a:r>
              <a:rPr lang="en-US" dirty="0" smtClean="0"/>
              <a:t> </a:t>
            </a:r>
            <a:r>
              <a:rPr lang="en-US" dirty="0" err="1" smtClean="0"/>
              <a:t>calon</a:t>
            </a:r>
            <a:r>
              <a:rPr lang="en-US" dirty="0" smtClean="0"/>
              <a:t> </a:t>
            </a:r>
            <a:r>
              <a:rPr lang="en-US" dirty="0" err="1" smtClean="0"/>
              <a:t>sedang</a:t>
            </a:r>
            <a:r>
              <a:rPr lang="en-US" dirty="0" smtClean="0"/>
              <a:t> </a:t>
            </a:r>
            <a:r>
              <a:rPr lang="en-US" dirty="0" err="1" smtClean="0"/>
              <a:t>berkhidmat</a:t>
            </a:r>
            <a:r>
              <a:rPr lang="en-US" dirty="0" smtClean="0"/>
              <a:t> </a:t>
            </a:r>
            <a:r>
              <a:rPr lang="en-US" dirty="0" err="1" smtClean="0"/>
              <a:t>dari</a:t>
            </a:r>
            <a:r>
              <a:rPr lang="en-US" dirty="0" smtClean="0"/>
              <a:t> skim </a:t>
            </a:r>
            <a:r>
              <a:rPr lang="en-US" dirty="0" err="1" smtClean="0"/>
              <a:t>perkhidmatan</a:t>
            </a:r>
            <a:r>
              <a:rPr lang="en-US" dirty="0" smtClean="0"/>
              <a:t> yang lain </a:t>
            </a:r>
            <a:r>
              <a:rPr lang="en-US" dirty="0" err="1" smtClean="0"/>
              <a:t>dilantik</a:t>
            </a:r>
            <a:r>
              <a:rPr lang="en-US" dirty="0" smtClean="0"/>
              <a:t> </a:t>
            </a:r>
            <a:r>
              <a:rPr lang="en-US" dirty="0" err="1" smtClean="0"/>
              <a:t>bagi</a:t>
            </a:r>
            <a:r>
              <a:rPr lang="en-US" dirty="0" smtClean="0"/>
              <a:t> </a:t>
            </a:r>
            <a:r>
              <a:rPr lang="en-US" dirty="0" err="1" smtClean="0"/>
              <a:t>mengisi</a:t>
            </a:r>
            <a:r>
              <a:rPr lang="en-US" dirty="0" smtClean="0"/>
              <a:t> </a:t>
            </a:r>
            <a:r>
              <a:rPr lang="en-US" dirty="0" err="1" smtClean="0"/>
              <a:t>jawatan</a:t>
            </a:r>
            <a:r>
              <a:rPr lang="en-US" dirty="0" smtClean="0"/>
              <a:t> </a:t>
            </a:r>
            <a:r>
              <a:rPr lang="en-US" dirty="0" err="1" smtClean="0"/>
              <a:t>kenaikan</a:t>
            </a:r>
            <a:r>
              <a:rPr lang="en-US" dirty="0" smtClean="0"/>
              <a:t> </a:t>
            </a:r>
            <a:r>
              <a:rPr lang="en-US" dirty="0" err="1" smtClean="0"/>
              <a:t>pangkat</a:t>
            </a:r>
            <a:r>
              <a:rPr lang="en-US" dirty="0" smtClean="0"/>
              <a:t> skim </a:t>
            </a:r>
            <a:r>
              <a:rPr lang="en-US" dirty="0" err="1" smtClean="0"/>
              <a:t>berkenaan</a:t>
            </a:r>
            <a:r>
              <a:rPr lang="en-US" dirty="0" smtClean="0"/>
              <a:t>. </a:t>
            </a:r>
          </a:p>
          <a:p>
            <a:pPr>
              <a:defRPr/>
            </a:pPr>
            <a:endParaRPr lang="en-US" dirty="0" smtClean="0"/>
          </a:p>
          <a:p>
            <a:pPr>
              <a:defRPr/>
            </a:pPr>
            <a:r>
              <a:rPr lang="en-US" dirty="0" smtClean="0"/>
              <a:t>D </a:t>
            </a:r>
            <a:r>
              <a:rPr lang="en-US" dirty="0" err="1" smtClean="0"/>
              <a:t>bawah</a:t>
            </a:r>
            <a:r>
              <a:rPr lang="en-US" dirty="0" smtClean="0"/>
              <a:t> SBPA, </a:t>
            </a:r>
            <a:r>
              <a:rPr lang="en-US" dirty="0" err="1" smtClean="0"/>
              <a:t>perbekalan</a:t>
            </a:r>
            <a:r>
              <a:rPr lang="en-US" dirty="0" smtClean="0"/>
              <a:t> </a:t>
            </a:r>
            <a:r>
              <a:rPr lang="en-US" dirty="0" err="1" smtClean="0"/>
              <a:t>ini</a:t>
            </a:r>
            <a:r>
              <a:rPr lang="en-US" dirty="0" smtClean="0"/>
              <a:t> </a:t>
            </a:r>
            <a:r>
              <a:rPr lang="en-US" dirty="0" err="1" smtClean="0"/>
              <a:t>telah</a:t>
            </a:r>
            <a:r>
              <a:rPr lang="en-US" dirty="0" smtClean="0"/>
              <a:t> </a:t>
            </a:r>
            <a:r>
              <a:rPr lang="en-US" dirty="0" err="1" smtClean="0"/>
              <a:t>diperluaskan</a:t>
            </a:r>
            <a:r>
              <a:rPr lang="en-US" dirty="0" smtClean="0"/>
              <a:t> </a:t>
            </a:r>
            <a:r>
              <a:rPr lang="en-US" dirty="0" err="1" smtClean="0"/>
              <a:t>kepada</a:t>
            </a:r>
            <a:r>
              <a:rPr lang="en-US" dirty="0" smtClean="0"/>
              <a:t> </a:t>
            </a:r>
            <a:r>
              <a:rPr lang="en-US" dirty="0" err="1" smtClean="0"/>
              <a:t>semua</a:t>
            </a:r>
            <a:r>
              <a:rPr lang="en-US" dirty="0" smtClean="0"/>
              <a:t> skim </a:t>
            </a:r>
            <a:r>
              <a:rPr lang="en-US" dirty="0" err="1" smtClean="0"/>
              <a:t>perkhidmatan</a:t>
            </a:r>
            <a:r>
              <a:rPr lang="en-US" dirty="0" smtClean="0"/>
              <a:t> </a:t>
            </a:r>
            <a:r>
              <a:rPr lang="en-US" dirty="0" err="1" smtClean="0"/>
              <a:t>di</a:t>
            </a:r>
            <a:r>
              <a:rPr lang="en-US" dirty="0" smtClean="0"/>
              <a:t> </a:t>
            </a:r>
            <a:r>
              <a:rPr lang="en-US" dirty="0" err="1" smtClean="0"/>
              <a:t>peringkat</a:t>
            </a:r>
            <a:r>
              <a:rPr lang="en-US" dirty="0" smtClean="0"/>
              <a:t> Kumpulan P&amp;P </a:t>
            </a:r>
            <a:r>
              <a:rPr lang="en-US" dirty="0" err="1" smtClean="0"/>
              <a:t>dan</a:t>
            </a:r>
            <a:r>
              <a:rPr lang="en-US" dirty="0" smtClean="0"/>
              <a:t> </a:t>
            </a:r>
            <a:r>
              <a:rPr lang="en-US" dirty="0" err="1" smtClean="0"/>
              <a:t>pengurusan</a:t>
            </a:r>
            <a:r>
              <a:rPr lang="en-US" dirty="0" smtClean="0"/>
              <a:t> </a:t>
            </a:r>
            <a:r>
              <a:rPr lang="en-US" dirty="0" err="1" smtClean="0"/>
              <a:t>tertinggi</a:t>
            </a:r>
            <a:r>
              <a:rPr lang="en-US" dirty="0" smtClean="0"/>
              <a:t>. </a:t>
            </a:r>
            <a:r>
              <a:rPr lang="en-US" dirty="0" err="1" smtClean="0"/>
              <a:t>Dalam</a:t>
            </a:r>
            <a:r>
              <a:rPr lang="en-US" dirty="0" smtClean="0"/>
              <a:t> </a:t>
            </a:r>
            <a:r>
              <a:rPr lang="en-US" dirty="0" err="1" smtClean="0"/>
              <a:t>konteks</a:t>
            </a:r>
            <a:r>
              <a:rPr lang="en-US" dirty="0" smtClean="0"/>
              <a:t> </a:t>
            </a:r>
            <a:r>
              <a:rPr lang="en-US" dirty="0" err="1" smtClean="0"/>
              <a:t>kriteria</a:t>
            </a:r>
            <a:r>
              <a:rPr lang="en-US" dirty="0" smtClean="0"/>
              <a:t> </a:t>
            </a:r>
            <a:r>
              <a:rPr lang="en-US" dirty="0" err="1" smtClean="0"/>
              <a:t>pemilihan</a:t>
            </a:r>
            <a:r>
              <a:rPr lang="en-US" dirty="0" smtClean="0"/>
              <a:t> </a:t>
            </a:r>
            <a:r>
              <a:rPr lang="en-US" dirty="0" err="1" smtClean="0"/>
              <a:t>calon</a:t>
            </a:r>
            <a:r>
              <a:rPr lang="en-US" dirty="0" smtClean="0"/>
              <a:t>, </a:t>
            </a:r>
            <a:r>
              <a:rPr lang="en-US" dirty="0" err="1" smtClean="0"/>
              <a:t>ia</a:t>
            </a:r>
            <a:r>
              <a:rPr lang="en-US" dirty="0" smtClean="0"/>
              <a:t> </a:t>
            </a:r>
            <a:r>
              <a:rPr lang="en-US" dirty="0" err="1" smtClean="0"/>
              <a:t>ditetapkan</a:t>
            </a:r>
            <a:r>
              <a:rPr lang="en-US" dirty="0" smtClean="0"/>
              <a:t> </a:t>
            </a:r>
            <a:r>
              <a:rPr lang="en-US" dirty="0" err="1" smtClean="0"/>
              <a:t>oleh</a:t>
            </a:r>
            <a:r>
              <a:rPr lang="en-US" dirty="0" smtClean="0"/>
              <a:t> </a:t>
            </a:r>
            <a:r>
              <a:rPr lang="en-US" dirty="0" err="1" smtClean="0"/>
              <a:t>Ketua</a:t>
            </a:r>
            <a:r>
              <a:rPr lang="en-US" dirty="0" smtClean="0"/>
              <a:t> </a:t>
            </a:r>
            <a:r>
              <a:rPr lang="en-US" dirty="0" err="1" smtClean="0"/>
              <a:t>Perkhidmatan</a:t>
            </a:r>
            <a:r>
              <a:rPr lang="en-US" dirty="0" smtClean="0"/>
              <a:t>. </a:t>
            </a:r>
            <a:r>
              <a:rPr lang="en-US" dirty="0" err="1" smtClean="0"/>
              <a:t>Ketua</a:t>
            </a:r>
            <a:r>
              <a:rPr lang="en-US" dirty="0" smtClean="0"/>
              <a:t> </a:t>
            </a:r>
            <a:r>
              <a:rPr lang="en-US" dirty="0" err="1" smtClean="0"/>
              <a:t>Perkhidmatan</a:t>
            </a:r>
            <a:r>
              <a:rPr lang="en-US" dirty="0" smtClean="0"/>
              <a:t> </a:t>
            </a:r>
            <a:r>
              <a:rPr lang="en-US" dirty="0" err="1" smtClean="0"/>
              <a:t>boleh</a:t>
            </a:r>
            <a:r>
              <a:rPr lang="en-US" dirty="0" smtClean="0"/>
              <a:t> </a:t>
            </a:r>
            <a:r>
              <a:rPr lang="en-US" dirty="0" err="1" smtClean="0"/>
              <a:t>menentukan</a:t>
            </a:r>
            <a:r>
              <a:rPr lang="en-US" dirty="0" smtClean="0"/>
              <a:t> </a:t>
            </a:r>
            <a:r>
              <a:rPr lang="en-US" dirty="0" err="1" smtClean="0"/>
              <a:t>tahap</a:t>
            </a:r>
            <a:r>
              <a:rPr lang="en-US" dirty="0" smtClean="0"/>
              <a:t> </a:t>
            </a:r>
            <a:r>
              <a:rPr lang="en-US" dirty="0" err="1" smtClean="0"/>
              <a:t>kepakaran</a:t>
            </a:r>
            <a:r>
              <a:rPr lang="en-US" dirty="0" smtClean="0"/>
              <a:t> </a:t>
            </a:r>
            <a:r>
              <a:rPr lang="en-US" dirty="0" err="1" smtClean="0"/>
              <a:t>serta</a:t>
            </a:r>
            <a:r>
              <a:rPr lang="en-US" dirty="0" smtClean="0"/>
              <a:t> </a:t>
            </a:r>
            <a:r>
              <a:rPr lang="en-US" dirty="0" err="1" smtClean="0"/>
              <a:t>tempoh</a:t>
            </a:r>
            <a:r>
              <a:rPr lang="en-US" dirty="0" smtClean="0"/>
              <a:t> </a:t>
            </a:r>
            <a:r>
              <a:rPr lang="en-US" dirty="0" err="1" smtClean="0"/>
              <a:t>pengalaman</a:t>
            </a:r>
            <a:r>
              <a:rPr lang="en-US" dirty="0" smtClean="0"/>
              <a:t> yang </a:t>
            </a:r>
            <a:r>
              <a:rPr lang="en-US" dirty="0" err="1" smtClean="0"/>
              <a:t>sesuai</a:t>
            </a:r>
            <a:r>
              <a:rPr lang="en-US" dirty="0" smtClean="0"/>
              <a:t> </a:t>
            </a:r>
            <a:r>
              <a:rPr lang="en-US" dirty="0" err="1" smtClean="0"/>
              <a:t>bagi</a:t>
            </a:r>
            <a:r>
              <a:rPr lang="en-US" dirty="0" smtClean="0"/>
              <a:t> </a:t>
            </a:r>
            <a:r>
              <a:rPr lang="en-US" dirty="0" err="1" smtClean="0"/>
              <a:t>sesuatu</a:t>
            </a:r>
            <a:r>
              <a:rPr lang="en-US" dirty="0" smtClean="0"/>
              <a:t> </a:t>
            </a:r>
            <a:r>
              <a:rPr lang="en-US" dirty="0" err="1" smtClean="0"/>
              <a:t>kekosongan</a:t>
            </a:r>
            <a:r>
              <a:rPr lang="en-US" dirty="0" smtClean="0"/>
              <a:t> </a:t>
            </a:r>
            <a:r>
              <a:rPr lang="en-US" dirty="0" err="1" smtClean="0"/>
              <a:t>gred</a:t>
            </a:r>
            <a:r>
              <a:rPr lang="en-US" dirty="0" smtClean="0"/>
              <a:t>.</a:t>
            </a:r>
          </a:p>
          <a:p>
            <a:pPr>
              <a:defRPr/>
            </a:pPr>
            <a:endParaRPr lang="en-US" dirty="0" smtClean="0"/>
          </a:p>
          <a:p>
            <a:pPr>
              <a:defRPr/>
            </a:pPr>
            <a:r>
              <a:rPr lang="en-US" dirty="0" err="1" smtClean="0"/>
              <a:t>Dengan</a:t>
            </a:r>
            <a:r>
              <a:rPr lang="en-US" dirty="0" smtClean="0"/>
              <a:t> </a:t>
            </a:r>
            <a:r>
              <a:rPr lang="en-US" dirty="0" err="1" smtClean="0"/>
              <a:t>perluasan</a:t>
            </a:r>
            <a:r>
              <a:rPr lang="en-US" dirty="0" smtClean="0"/>
              <a:t> </a:t>
            </a:r>
            <a:r>
              <a:rPr lang="en-US" dirty="0" err="1" smtClean="0"/>
              <a:t>kaedah</a:t>
            </a:r>
            <a:r>
              <a:rPr lang="en-US" dirty="0" smtClean="0"/>
              <a:t> </a:t>
            </a:r>
            <a:r>
              <a:rPr lang="en-US" dirty="0" err="1" smtClean="0"/>
              <a:t>pelantikan</a:t>
            </a:r>
            <a:r>
              <a:rPr lang="en-US" dirty="0" smtClean="0"/>
              <a:t> </a:t>
            </a:r>
            <a:r>
              <a:rPr lang="en-US" dirty="0" err="1" smtClean="0"/>
              <a:t>ini</a:t>
            </a:r>
            <a:r>
              <a:rPr lang="en-US" dirty="0" smtClean="0"/>
              <a:t>, </a:t>
            </a:r>
            <a:r>
              <a:rPr lang="en-US" dirty="0" err="1" smtClean="0"/>
              <a:t>peraturan</a:t>
            </a:r>
            <a:r>
              <a:rPr lang="en-US" dirty="0" smtClean="0"/>
              <a:t> </a:t>
            </a:r>
            <a:r>
              <a:rPr lang="en-US" dirty="0" err="1" smtClean="0"/>
              <a:t>pegawai</a:t>
            </a:r>
            <a:r>
              <a:rPr lang="en-US" dirty="0" smtClean="0"/>
              <a:t> </a:t>
            </a:r>
            <a:r>
              <a:rPr lang="en-US" dirty="0" err="1" smtClean="0"/>
              <a:t>awam</a:t>
            </a:r>
            <a:r>
              <a:rPr lang="en-US" dirty="0" smtClean="0"/>
              <a:t> yang </a:t>
            </a:r>
            <a:r>
              <a:rPr lang="en-US" dirty="0" err="1" smtClean="0"/>
              <a:t>baru</a:t>
            </a:r>
            <a:r>
              <a:rPr lang="en-US" dirty="0" smtClean="0"/>
              <a:t> </a:t>
            </a:r>
            <a:r>
              <a:rPr lang="en-US" dirty="0" err="1" smtClean="0"/>
              <a:t>telah</a:t>
            </a:r>
            <a:r>
              <a:rPr lang="en-US" dirty="0" smtClean="0"/>
              <a:t> </a:t>
            </a:r>
            <a:r>
              <a:rPr lang="en-US" dirty="0" err="1" smtClean="0"/>
              <a:t>memasukkan</a:t>
            </a:r>
            <a:r>
              <a:rPr lang="en-US" dirty="0" smtClean="0"/>
              <a:t> </a:t>
            </a:r>
            <a:r>
              <a:rPr lang="en-US" dirty="0" err="1" smtClean="0"/>
              <a:t>difinisi</a:t>
            </a:r>
            <a:r>
              <a:rPr lang="en-US" dirty="0" smtClean="0"/>
              <a:t> </a:t>
            </a:r>
            <a:r>
              <a:rPr lang="en-US" dirty="0" err="1" smtClean="0"/>
              <a:t>pelantiak</a:t>
            </a:r>
            <a:r>
              <a:rPr lang="en-US" dirty="0" smtClean="0"/>
              <a:t> lateral </a:t>
            </a:r>
            <a:r>
              <a:rPr lang="en-US" dirty="0" err="1" smtClean="0"/>
              <a:t>dan</a:t>
            </a:r>
            <a:r>
              <a:rPr lang="en-US" dirty="0" smtClean="0"/>
              <a:t> </a:t>
            </a:r>
            <a:r>
              <a:rPr lang="en-US" dirty="0" err="1" smtClean="0"/>
              <a:t>memberikan</a:t>
            </a:r>
            <a:r>
              <a:rPr lang="en-US" dirty="0" smtClean="0"/>
              <a:t> </a:t>
            </a:r>
            <a:r>
              <a:rPr lang="en-US" dirty="0" err="1" smtClean="0"/>
              <a:t>garis</a:t>
            </a:r>
            <a:r>
              <a:rPr lang="en-US" dirty="0" smtClean="0"/>
              <a:t> </a:t>
            </a:r>
            <a:r>
              <a:rPr lang="en-US" dirty="0" err="1" smtClean="0"/>
              <a:t>panduan</a:t>
            </a:r>
            <a:r>
              <a:rPr lang="en-US" dirty="0" smtClean="0"/>
              <a:t> </a:t>
            </a:r>
            <a:r>
              <a:rPr lang="en-US" dirty="0" err="1" smtClean="0"/>
              <a:t>kepada</a:t>
            </a:r>
            <a:r>
              <a:rPr lang="en-US" dirty="0" smtClean="0"/>
              <a:t> </a:t>
            </a:r>
            <a:r>
              <a:rPr lang="en-US" dirty="0" err="1" smtClean="0"/>
              <a:t>Suruhanjaya</a:t>
            </a:r>
            <a:r>
              <a:rPr lang="en-US" dirty="0" smtClean="0"/>
              <a:t> </a:t>
            </a:r>
            <a:r>
              <a:rPr lang="en-US" dirty="0" err="1" smtClean="0"/>
              <a:t>untuk</a:t>
            </a:r>
            <a:r>
              <a:rPr lang="en-US" dirty="0" smtClean="0"/>
              <a:t> </a:t>
            </a:r>
            <a:r>
              <a:rPr lang="en-US" dirty="0" err="1" smtClean="0"/>
              <a:t>menetapkan</a:t>
            </a:r>
            <a:r>
              <a:rPr lang="en-US" dirty="0" smtClean="0"/>
              <a:t> </a:t>
            </a:r>
            <a:r>
              <a:rPr lang="en-US" dirty="0" err="1" smtClean="0"/>
              <a:t>gaji</a:t>
            </a:r>
            <a:r>
              <a:rPr lang="en-US" dirty="0" smtClean="0"/>
              <a:t>. </a:t>
            </a:r>
            <a:r>
              <a:rPr lang="en-US" dirty="0" err="1" smtClean="0"/>
              <a:t>Selain</a:t>
            </a:r>
            <a:r>
              <a:rPr lang="en-US" dirty="0" smtClean="0"/>
              <a:t> </a:t>
            </a:r>
            <a:r>
              <a:rPr lang="en-US" dirty="0" err="1" smtClean="0"/>
              <a:t>itu</a:t>
            </a:r>
            <a:r>
              <a:rPr lang="en-US" dirty="0" smtClean="0"/>
              <a:t>, </a:t>
            </a:r>
            <a:r>
              <a:rPr lang="en-US" dirty="0" err="1" smtClean="0"/>
              <a:t>penetapan</a:t>
            </a:r>
            <a:r>
              <a:rPr lang="en-US" dirty="0" smtClean="0"/>
              <a:t> </a:t>
            </a:r>
            <a:r>
              <a:rPr lang="en-US" dirty="0" err="1" smtClean="0"/>
              <a:t>kekananan</a:t>
            </a:r>
            <a:r>
              <a:rPr lang="en-US" dirty="0" smtClean="0"/>
              <a:t> </a:t>
            </a:r>
            <a:r>
              <a:rPr lang="en-US" dirty="0" err="1" smtClean="0"/>
              <a:t>pegawai</a:t>
            </a:r>
            <a:r>
              <a:rPr lang="en-US" dirty="0" smtClean="0"/>
              <a:t> yang </a:t>
            </a:r>
            <a:r>
              <a:rPr lang="en-US" dirty="0" err="1" smtClean="0"/>
              <a:t>dilantik</a:t>
            </a:r>
            <a:r>
              <a:rPr lang="en-US" dirty="0" smtClean="0"/>
              <a:t> </a:t>
            </a:r>
            <a:r>
              <a:rPr lang="en-US" dirty="0" err="1" smtClean="0"/>
              <a:t>secara</a:t>
            </a:r>
            <a:r>
              <a:rPr lang="en-US" dirty="0" smtClean="0"/>
              <a:t> </a:t>
            </a:r>
            <a:r>
              <a:rPr lang="en-US" dirty="0" err="1" smtClean="0"/>
              <a:t>terus</a:t>
            </a:r>
            <a:r>
              <a:rPr lang="en-US" dirty="0" smtClean="0"/>
              <a:t> </a:t>
            </a:r>
            <a:r>
              <a:rPr lang="en-US" dirty="0" err="1" smtClean="0"/>
              <a:t>juga</a:t>
            </a:r>
            <a:r>
              <a:rPr lang="en-US" dirty="0" smtClean="0"/>
              <a:t> </a:t>
            </a:r>
            <a:r>
              <a:rPr lang="en-US" dirty="0" err="1" smtClean="0"/>
              <a:t>telah</a:t>
            </a:r>
            <a:r>
              <a:rPr lang="en-US" dirty="0" smtClean="0"/>
              <a:t> </a:t>
            </a:r>
            <a:r>
              <a:rPr lang="en-US" dirty="0" err="1" smtClean="0"/>
              <a:t>dijelaskan</a:t>
            </a:r>
            <a:r>
              <a:rPr lang="en-US" dirty="0" smtClean="0"/>
              <a:t>.</a:t>
            </a:r>
          </a:p>
          <a:p>
            <a:pPr>
              <a:defRPr/>
            </a:pPr>
            <a:endParaRPr lang="en-US" dirty="0" smtClean="0"/>
          </a:p>
          <a:p>
            <a:pPr>
              <a:defRPr/>
            </a:pPr>
            <a:endParaRPr lang="en-US" dirty="0" smtClean="0"/>
          </a:p>
          <a:p>
            <a:pPr>
              <a:defRPr/>
            </a:pPr>
            <a:r>
              <a:rPr lang="en-US" b="1" dirty="0" smtClean="0"/>
              <a:t>RASIONAL</a:t>
            </a:r>
          </a:p>
          <a:p>
            <a:pPr>
              <a:defRPr/>
            </a:pPr>
            <a:endParaRPr lang="en-US" b="1" dirty="0" smtClean="0"/>
          </a:p>
          <a:p>
            <a:pPr marL="290951" indent="-290951">
              <a:buFontTx/>
              <a:buAutoNum type="romanLcParenBoth"/>
              <a:defRPr/>
            </a:pPr>
            <a:r>
              <a:rPr lang="en-US" dirty="0" err="1" smtClean="0"/>
              <a:t>Menarik</a:t>
            </a:r>
            <a:r>
              <a:rPr lang="en-US" dirty="0" smtClean="0"/>
              <a:t> </a:t>
            </a:r>
            <a:r>
              <a:rPr lang="en-US" dirty="0" err="1" smtClean="0"/>
              <a:t>dan</a:t>
            </a:r>
            <a:r>
              <a:rPr lang="en-US" dirty="0" smtClean="0"/>
              <a:t> </a:t>
            </a:r>
            <a:r>
              <a:rPr lang="en-US" dirty="0" err="1" smtClean="0"/>
              <a:t>mendapatkan</a:t>
            </a:r>
            <a:r>
              <a:rPr lang="en-US" dirty="0" smtClean="0"/>
              <a:t> </a:t>
            </a:r>
            <a:r>
              <a:rPr lang="en-US" dirty="0" err="1" smtClean="0"/>
              <a:t>kepakaran</a:t>
            </a:r>
            <a:r>
              <a:rPr lang="en-US" dirty="0" smtClean="0"/>
              <a:t> </a:t>
            </a:r>
            <a:r>
              <a:rPr lang="en-US" dirty="0" err="1" smtClean="0"/>
              <a:t>dari</a:t>
            </a:r>
            <a:r>
              <a:rPr lang="en-US" dirty="0" smtClean="0"/>
              <a:t> </a:t>
            </a:r>
            <a:r>
              <a:rPr lang="en-US" dirty="0" err="1" smtClean="0"/>
              <a:t>luar</a:t>
            </a:r>
            <a:r>
              <a:rPr lang="en-US" dirty="0" smtClean="0"/>
              <a:t> skim </a:t>
            </a:r>
            <a:r>
              <a:rPr lang="en-US" dirty="0" err="1" smtClean="0"/>
              <a:t>perkhidmatan</a:t>
            </a:r>
            <a:r>
              <a:rPr lang="en-US" dirty="0" smtClean="0"/>
              <a:t>, </a:t>
            </a:r>
            <a:r>
              <a:rPr lang="en-US" dirty="0" err="1" smtClean="0"/>
              <a:t>Kepakaran</a:t>
            </a:r>
            <a:r>
              <a:rPr lang="en-US" dirty="0" smtClean="0"/>
              <a:t> </a:t>
            </a:r>
            <a:r>
              <a:rPr lang="en-US" dirty="0" err="1" smtClean="0"/>
              <a:t>luar</a:t>
            </a:r>
            <a:r>
              <a:rPr lang="en-US" dirty="0" smtClean="0"/>
              <a:t> </a:t>
            </a:r>
            <a:r>
              <a:rPr lang="en-US" dirty="0" err="1" smtClean="0"/>
              <a:t>khususnya</a:t>
            </a:r>
            <a:r>
              <a:rPr lang="en-US" dirty="0" smtClean="0"/>
              <a:t> </a:t>
            </a:r>
            <a:r>
              <a:rPr lang="en-US" dirty="0" err="1" smtClean="0"/>
              <a:t>peneraju</a:t>
            </a:r>
            <a:r>
              <a:rPr lang="en-US" dirty="0" smtClean="0"/>
              <a:t> </a:t>
            </a:r>
            <a:r>
              <a:rPr lang="en-US" dirty="0" err="1" smtClean="0"/>
              <a:t>syarikat</a:t>
            </a:r>
            <a:r>
              <a:rPr lang="en-US" dirty="0" smtClean="0"/>
              <a:t> </a:t>
            </a:r>
            <a:r>
              <a:rPr lang="en-US" dirty="0" err="1" smtClean="0"/>
              <a:t>swasta</a:t>
            </a:r>
            <a:r>
              <a:rPr lang="en-US" dirty="0" smtClean="0"/>
              <a:t> yang </a:t>
            </a:r>
            <a:r>
              <a:rPr lang="en-US" dirty="0" err="1" smtClean="0"/>
              <a:t>terlibat</a:t>
            </a:r>
            <a:r>
              <a:rPr lang="en-US" dirty="0" smtClean="0"/>
              <a:t> </a:t>
            </a:r>
            <a:r>
              <a:rPr lang="en-US" dirty="0" err="1" smtClean="0"/>
              <a:t>dalam</a:t>
            </a:r>
            <a:r>
              <a:rPr lang="en-US" dirty="0" smtClean="0"/>
              <a:t> </a:t>
            </a:r>
            <a:r>
              <a:rPr lang="en-US" dirty="0" err="1" smtClean="0"/>
              <a:t>industri</a:t>
            </a:r>
            <a:r>
              <a:rPr lang="en-US" dirty="0" smtClean="0"/>
              <a:t> </a:t>
            </a:r>
            <a:r>
              <a:rPr lang="en-US" dirty="0" err="1" smtClean="0"/>
              <a:t>tertentu</a:t>
            </a:r>
            <a:r>
              <a:rPr lang="en-US" dirty="0" smtClean="0"/>
              <a:t> </a:t>
            </a:r>
            <a:r>
              <a:rPr lang="en-US" dirty="0" err="1" smtClean="0"/>
              <a:t>dapat</a:t>
            </a:r>
            <a:r>
              <a:rPr lang="en-US" dirty="0" smtClean="0"/>
              <a:t> </a:t>
            </a:r>
            <a:r>
              <a:rPr lang="en-US" dirty="0" err="1" smtClean="0"/>
              <a:t>memastikan</a:t>
            </a:r>
            <a:r>
              <a:rPr lang="en-US" dirty="0" smtClean="0"/>
              <a:t> </a:t>
            </a:r>
            <a:r>
              <a:rPr lang="en-US" dirty="0" err="1" smtClean="0"/>
              <a:t>perancangan</a:t>
            </a:r>
            <a:r>
              <a:rPr lang="en-US" dirty="0" smtClean="0"/>
              <a:t> </a:t>
            </a:r>
            <a:r>
              <a:rPr lang="en-US" dirty="0" err="1" smtClean="0"/>
              <a:t>dan</a:t>
            </a:r>
            <a:r>
              <a:rPr lang="en-US" dirty="0" smtClean="0"/>
              <a:t> </a:t>
            </a:r>
            <a:r>
              <a:rPr lang="en-US" dirty="0" err="1" smtClean="0"/>
              <a:t>dasar</a:t>
            </a:r>
            <a:r>
              <a:rPr lang="en-US" dirty="0" smtClean="0"/>
              <a:t> </a:t>
            </a:r>
            <a:r>
              <a:rPr lang="en-US" dirty="0" err="1" smtClean="0"/>
              <a:t>kerajaan</a:t>
            </a:r>
            <a:r>
              <a:rPr lang="en-US" dirty="0" smtClean="0"/>
              <a:t> </a:t>
            </a:r>
            <a:r>
              <a:rPr lang="en-US" dirty="0" err="1" smtClean="0"/>
              <a:t>bertepatan</a:t>
            </a:r>
            <a:r>
              <a:rPr lang="en-US" dirty="0" smtClean="0"/>
              <a:t> </a:t>
            </a:r>
            <a:r>
              <a:rPr lang="en-US" dirty="0" err="1" smtClean="0"/>
              <a:t>dengan</a:t>
            </a:r>
            <a:r>
              <a:rPr lang="en-US" dirty="0" smtClean="0"/>
              <a:t> </a:t>
            </a:r>
            <a:r>
              <a:rPr lang="en-US" dirty="0" err="1" smtClean="0"/>
              <a:t>keperluan</a:t>
            </a:r>
            <a:r>
              <a:rPr lang="en-US" dirty="0" smtClean="0"/>
              <a:t> </a:t>
            </a:r>
            <a:r>
              <a:rPr lang="en-US" dirty="0" err="1" smtClean="0"/>
              <a:t>industri</a:t>
            </a:r>
            <a:r>
              <a:rPr lang="en-US" dirty="0" smtClean="0"/>
              <a:t>; </a:t>
            </a:r>
            <a:r>
              <a:rPr lang="en-US" dirty="0" err="1" smtClean="0"/>
              <a:t>dan</a:t>
            </a:r>
            <a:endParaRPr lang="en-US" dirty="0" smtClean="0"/>
          </a:p>
          <a:p>
            <a:pPr marL="290951" indent="-290951">
              <a:buFontTx/>
              <a:buAutoNum type="romanLcParenBoth"/>
              <a:defRPr/>
            </a:pPr>
            <a:endParaRPr lang="en-US" dirty="0" smtClean="0"/>
          </a:p>
          <a:p>
            <a:pPr marL="290951" indent="-290951">
              <a:buFontTx/>
              <a:buAutoNum type="romanLcParenBoth" startAt="2"/>
              <a:defRPr/>
            </a:pPr>
            <a:r>
              <a:rPr lang="en-US" dirty="0" err="1" smtClean="0"/>
              <a:t>Menggembleng</a:t>
            </a:r>
            <a:r>
              <a:rPr lang="en-US" dirty="0" smtClean="0"/>
              <a:t> </a:t>
            </a:r>
            <a:r>
              <a:rPr lang="en-US" dirty="0" err="1" smtClean="0"/>
              <a:t>kepakaran</a:t>
            </a:r>
            <a:r>
              <a:rPr lang="en-US" dirty="0" smtClean="0"/>
              <a:t> </a:t>
            </a:r>
            <a:r>
              <a:rPr lang="en-US" dirty="0" err="1" smtClean="0"/>
              <a:t>dalaman</a:t>
            </a:r>
            <a:r>
              <a:rPr lang="en-US" dirty="0" smtClean="0"/>
              <a:t> </a:t>
            </a:r>
            <a:r>
              <a:rPr lang="en-US" dirty="0" err="1" smtClean="0"/>
              <a:t>dan</a:t>
            </a:r>
            <a:r>
              <a:rPr lang="en-US" dirty="0" smtClean="0"/>
              <a:t> </a:t>
            </a:r>
            <a:r>
              <a:rPr lang="en-US" dirty="0" err="1" smtClean="0"/>
              <a:t>luar</a:t>
            </a:r>
            <a:r>
              <a:rPr lang="en-US" dirty="0" smtClean="0"/>
              <a:t> </a:t>
            </a:r>
            <a:r>
              <a:rPr lang="en-US" dirty="0" err="1" smtClean="0"/>
              <a:t>untuk</a:t>
            </a:r>
            <a:r>
              <a:rPr lang="en-US" dirty="0" smtClean="0"/>
              <a:t> </a:t>
            </a:r>
            <a:r>
              <a:rPr lang="en-US" dirty="0" err="1" smtClean="0"/>
              <a:t>mempercepatkan</a:t>
            </a:r>
            <a:r>
              <a:rPr lang="en-US" dirty="0" smtClean="0"/>
              <a:t> </a:t>
            </a:r>
            <a:r>
              <a:rPr lang="en-US" dirty="0" err="1" smtClean="0"/>
              <a:t>transformasi</a:t>
            </a:r>
            <a:r>
              <a:rPr lang="en-US" dirty="0" smtClean="0"/>
              <a:t> </a:t>
            </a:r>
          </a:p>
          <a:p>
            <a:pPr marL="290951" indent="-290951">
              <a:defRPr/>
            </a:pPr>
            <a:endParaRPr lang="en-US" dirty="0" smtClean="0"/>
          </a:p>
          <a:p>
            <a:pPr marL="290951" indent="-290951">
              <a:defRPr/>
            </a:pPr>
            <a:endParaRPr lang="en-US" dirty="0" smtClean="0"/>
          </a:p>
          <a:p>
            <a:pPr marL="290951" indent="-290951">
              <a:defRPr/>
            </a:pPr>
            <a:r>
              <a:rPr lang="en-US" b="1" dirty="0" smtClean="0"/>
              <a:t>PELAN TINDAKAN</a:t>
            </a:r>
          </a:p>
          <a:p>
            <a:pPr marL="290951" indent="-290951">
              <a:defRPr/>
            </a:pPr>
            <a:endParaRPr lang="en-US" b="1" dirty="0" smtClean="0"/>
          </a:p>
          <a:p>
            <a:pPr marL="290951" indent="-290951">
              <a:defRPr/>
            </a:pPr>
            <a:r>
              <a:rPr lang="en-US" dirty="0" err="1" smtClean="0"/>
              <a:t>Memasukkan</a:t>
            </a:r>
            <a:r>
              <a:rPr lang="en-US" dirty="0" smtClean="0"/>
              <a:t> </a:t>
            </a:r>
            <a:r>
              <a:rPr lang="en-US" dirty="0" err="1" smtClean="0"/>
              <a:t>peraturan</a:t>
            </a:r>
            <a:r>
              <a:rPr lang="en-US" dirty="0" smtClean="0"/>
              <a:t> </a:t>
            </a:r>
            <a:r>
              <a:rPr lang="en-US" dirty="0" err="1" smtClean="0"/>
              <a:t>baru</a:t>
            </a:r>
            <a:r>
              <a:rPr lang="en-US" dirty="0" smtClean="0"/>
              <a:t> </a:t>
            </a:r>
            <a:r>
              <a:rPr lang="en-US" dirty="0" err="1" smtClean="0"/>
              <a:t>dalam</a:t>
            </a:r>
            <a:r>
              <a:rPr lang="en-US" dirty="0" smtClean="0"/>
              <a:t> </a:t>
            </a:r>
            <a:r>
              <a:rPr lang="en-US" dirty="0" err="1" smtClean="0"/>
              <a:t>peraturan</a:t>
            </a:r>
            <a:r>
              <a:rPr lang="en-US" dirty="0" smtClean="0"/>
              <a:t> </a:t>
            </a:r>
            <a:r>
              <a:rPr lang="en-US" dirty="0" err="1" smtClean="0"/>
              <a:t>pegawai</a:t>
            </a:r>
            <a:r>
              <a:rPr lang="en-US" dirty="0" smtClean="0"/>
              <a:t> </a:t>
            </a:r>
            <a:r>
              <a:rPr lang="en-US" dirty="0" err="1" smtClean="0"/>
              <a:t>awam</a:t>
            </a:r>
            <a:r>
              <a:rPr lang="en-US" dirty="0" smtClean="0"/>
              <a:t> 2012</a:t>
            </a:r>
          </a:p>
          <a:p>
            <a:pPr marL="290951" indent="-290951">
              <a:defRPr/>
            </a:pPr>
            <a:endParaRPr lang="en-US" b="1" dirty="0" smtClean="0"/>
          </a:p>
          <a:p>
            <a:pPr>
              <a:defRPr/>
            </a:pPr>
            <a:r>
              <a:rPr lang="en-US" dirty="0" err="1" smtClean="0"/>
              <a:t>Merangka</a:t>
            </a:r>
            <a:r>
              <a:rPr lang="en-US" dirty="0" smtClean="0"/>
              <a:t> </a:t>
            </a:r>
            <a:r>
              <a:rPr lang="en-US" dirty="0" err="1" smtClean="0"/>
              <a:t>strategi</a:t>
            </a:r>
            <a:r>
              <a:rPr lang="en-US" dirty="0" smtClean="0"/>
              <a:t> </a:t>
            </a:r>
            <a:r>
              <a:rPr lang="en-US" dirty="0" err="1" smtClean="0"/>
              <a:t>bagi</a:t>
            </a:r>
            <a:r>
              <a:rPr lang="en-US" dirty="0" smtClean="0"/>
              <a:t> skim </a:t>
            </a:r>
            <a:r>
              <a:rPr lang="en-US" dirty="0" err="1" smtClean="0"/>
              <a:t>perkhidmatan</a:t>
            </a:r>
            <a:r>
              <a:rPr lang="en-US" dirty="0" smtClean="0"/>
              <a:t> </a:t>
            </a:r>
            <a:r>
              <a:rPr lang="en-US" dirty="0" err="1" smtClean="0"/>
              <a:t>Gunasama</a:t>
            </a:r>
            <a:r>
              <a:rPr lang="en-US" dirty="0" smtClean="0"/>
              <a:t> </a:t>
            </a:r>
            <a:r>
              <a:rPr lang="en-US" dirty="0" err="1" smtClean="0"/>
              <a:t>bagi</a:t>
            </a:r>
            <a:r>
              <a:rPr lang="en-US" dirty="0" smtClean="0"/>
              <a:t> </a:t>
            </a:r>
            <a:r>
              <a:rPr lang="en-US" dirty="0" err="1" smtClean="0"/>
              <a:t>menentukan</a:t>
            </a:r>
            <a:r>
              <a:rPr lang="en-US" dirty="0" smtClean="0"/>
              <a:t> </a:t>
            </a:r>
            <a:r>
              <a:rPr lang="en-US" dirty="0" err="1" smtClean="0"/>
              <a:t>kriteria</a:t>
            </a:r>
            <a:r>
              <a:rPr lang="en-US" dirty="0" smtClean="0"/>
              <a:t> </a:t>
            </a:r>
            <a:r>
              <a:rPr lang="en-US" dirty="0" err="1" smtClean="0"/>
              <a:t>pemilihan</a:t>
            </a:r>
            <a:r>
              <a:rPr lang="en-US" dirty="0" smtClean="0"/>
              <a:t> </a:t>
            </a:r>
            <a:r>
              <a:rPr lang="en-US" dirty="0" err="1" smtClean="0"/>
              <a:t>calon</a:t>
            </a:r>
            <a:r>
              <a:rPr lang="en-US" dirty="0" smtClean="0"/>
              <a:t> yang </a:t>
            </a:r>
            <a:r>
              <a:rPr lang="en-US" dirty="0" err="1" smtClean="0"/>
              <a:t>dilantik</a:t>
            </a:r>
            <a:r>
              <a:rPr lang="en-US" dirty="0" smtClean="0"/>
              <a:t> </a:t>
            </a:r>
            <a:r>
              <a:rPr lang="en-US" dirty="0" err="1" smtClean="0"/>
              <a:t>ke</a:t>
            </a:r>
            <a:r>
              <a:rPr lang="en-US" dirty="0" smtClean="0"/>
              <a:t> </a:t>
            </a:r>
            <a:r>
              <a:rPr lang="en-US" dirty="0" err="1" smtClean="0"/>
              <a:t>gred</a:t>
            </a:r>
            <a:r>
              <a:rPr lang="en-US" dirty="0" smtClean="0"/>
              <a:t> </a:t>
            </a:r>
            <a:r>
              <a:rPr lang="en-US" dirty="0" err="1" smtClean="0"/>
              <a:t>kenaikan</a:t>
            </a:r>
            <a:r>
              <a:rPr lang="en-US" dirty="0" smtClean="0"/>
              <a:t> </a:t>
            </a:r>
            <a:r>
              <a:rPr lang="en-US" dirty="0" err="1" smtClean="0"/>
              <a:t>pangkat</a:t>
            </a:r>
            <a:r>
              <a:rPr lang="en-US" dirty="0" smtClean="0"/>
              <a:t>;</a:t>
            </a:r>
          </a:p>
          <a:p>
            <a:pPr>
              <a:defRPr/>
            </a:pPr>
            <a:endParaRPr lang="en-US" dirty="0" smtClean="0"/>
          </a:p>
          <a:p>
            <a:pPr>
              <a:defRPr/>
            </a:pPr>
            <a:r>
              <a:rPr lang="en-US" dirty="0" err="1" smtClean="0"/>
              <a:t>Memastikan</a:t>
            </a:r>
            <a:r>
              <a:rPr lang="en-US" dirty="0" smtClean="0"/>
              <a:t> </a:t>
            </a:r>
            <a:r>
              <a:rPr lang="en-US" dirty="0" err="1" smtClean="0"/>
              <a:t>pengisian</a:t>
            </a:r>
            <a:r>
              <a:rPr lang="en-US" dirty="0" smtClean="0"/>
              <a:t> </a:t>
            </a:r>
            <a:r>
              <a:rPr lang="en-US" dirty="0" err="1" smtClean="0"/>
              <a:t>secara</a:t>
            </a:r>
            <a:r>
              <a:rPr lang="en-US" dirty="0" smtClean="0"/>
              <a:t> </a:t>
            </a:r>
            <a:r>
              <a:rPr lang="en-US" dirty="0" err="1" smtClean="0"/>
              <a:t>kenaikan</a:t>
            </a:r>
            <a:r>
              <a:rPr lang="en-US" dirty="0" smtClean="0"/>
              <a:t> </a:t>
            </a:r>
            <a:r>
              <a:rPr lang="en-US" dirty="0" err="1" smtClean="0"/>
              <a:t>pangkat</a:t>
            </a:r>
            <a:r>
              <a:rPr lang="en-US" dirty="0" smtClean="0"/>
              <a:t> </a:t>
            </a:r>
            <a:r>
              <a:rPr lang="en-US" dirty="0" err="1" smtClean="0"/>
              <a:t>pegawai</a:t>
            </a:r>
            <a:r>
              <a:rPr lang="en-US" dirty="0" smtClean="0"/>
              <a:t> </a:t>
            </a:r>
            <a:r>
              <a:rPr lang="en-US" dirty="0" err="1" smtClean="0"/>
              <a:t>sedia</a:t>
            </a:r>
            <a:r>
              <a:rPr lang="en-US" dirty="0" smtClean="0"/>
              <a:t> </a:t>
            </a:r>
            <a:r>
              <a:rPr lang="en-US" dirty="0" err="1" smtClean="0"/>
              <a:t>ada</a:t>
            </a:r>
            <a:r>
              <a:rPr lang="en-US" dirty="0" smtClean="0"/>
              <a:t> </a:t>
            </a:r>
            <a:r>
              <a:rPr lang="en-US" dirty="0" err="1" smtClean="0"/>
              <a:t>terus</a:t>
            </a:r>
            <a:r>
              <a:rPr lang="en-US" dirty="0" smtClean="0"/>
              <a:t> </a:t>
            </a:r>
            <a:r>
              <a:rPr lang="en-US" dirty="0" err="1" smtClean="0"/>
              <a:t>dilaksanakan</a:t>
            </a:r>
            <a:r>
              <a:rPr lang="en-US" dirty="0" smtClean="0"/>
              <a:t>; </a:t>
            </a:r>
            <a:r>
              <a:rPr lang="en-US" dirty="0" err="1" smtClean="0"/>
              <a:t>kenaikan</a:t>
            </a:r>
            <a:r>
              <a:rPr lang="en-US" dirty="0" smtClean="0"/>
              <a:t> </a:t>
            </a:r>
            <a:r>
              <a:rPr lang="en-US" dirty="0" err="1" smtClean="0"/>
              <a:t>pangkat</a:t>
            </a:r>
            <a:r>
              <a:rPr lang="en-US" dirty="0" smtClean="0"/>
              <a:t> </a:t>
            </a:r>
            <a:r>
              <a:rPr lang="en-US" dirty="0" err="1" smtClean="0"/>
              <a:t>tidak</a:t>
            </a:r>
            <a:r>
              <a:rPr lang="en-US" dirty="0" smtClean="0"/>
              <a:t> </a:t>
            </a:r>
            <a:r>
              <a:rPr lang="en-US" dirty="0" err="1" smtClean="0"/>
              <a:t>berasaskan</a:t>
            </a:r>
            <a:r>
              <a:rPr lang="en-US" dirty="0" smtClean="0"/>
              <a:t> </a:t>
            </a:r>
            <a:r>
              <a:rPr lang="en-US" dirty="0" err="1" smtClean="0"/>
              <a:t>kepada</a:t>
            </a:r>
            <a:r>
              <a:rPr lang="en-US" dirty="0" smtClean="0"/>
              <a:t> </a:t>
            </a:r>
            <a:r>
              <a:rPr lang="en-US" dirty="0" err="1" smtClean="0"/>
              <a:t>kekosongan</a:t>
            </a:r>
            <a:r>
              <a:rPr lang="en-US" dirty="0" smtClean="0"/>
              <a:t> </a:t>
            </a:r>
            <a:r>
              <a:rPr lang="en-US" dirty="0" err="1" smtClean="0"/>
              <a:t>jawatan</a:t>
            </a:r>
            <a:r>
              <a:rPr lang="en-US" dirty="0" smtClean="0"/>
              <a:t>;</a:t>
            </a:r>
          </a:p>
          <a:p>
            <a:pPr>
              <a:defRPr/>
            </a:pPr>
            <a:endParaRPr lang="en-US" dirty="0" smtClean="0"/>
          </a:p>
          <a:p>
            <a:pPr>
              <a:defRPr/>
            </a:pPr>
            <a:endParaRPr lang="en-US" dirty="0" smtClean="0"/>
          </a:p>
          <a:p>
            <a:pPr>
              <a:defRPr/>
            </a:pPr>
            <a:endParaRPr lang="en-MY" dirty="0"/>
          </a:p>
        </p:txBody>
      </p:sp>
      <p:sp>
        <p:nvSpPr>
          <p:cNvPr id="4" name="Slide Number Placeholder 3"/>
          <p:cNvSpPr>
            <a:spLocks noGrp="1"/>
          </p:cNvSpPr>
          <p:nvPr>
            <p:ph type="sldNum" sz="quarter" idx="5"/>
          </p:nvPr>
        </p:nvSpPr>
        <p:spPr/>
        <p:txBody>
          <a:bodyPr/>
          <a:lstStyle/>
          <a:p>
            <a:pPr>
              <a:defRPr/>
            </a:pPr>
            <a:fld id="{689DAE2E-68EF-42F8-A84A-34A32980E590}" type="slidenum">
              <a:rPr lang="en-MY" smtClean="0"/>
              <a:pPr>
                <a:defRPr/>
              </a:pPr>
              <a:t>26</a:t>
            </a:fld>
            <a:endParaRPr lang="en-MY"/>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a:xfrm>
            <a:off x="700088" y="4413250"/>
            <a:ext cx="5603875" cy="4402138"/>
          </a:xfrm>
        </p:spPr>
        <p:txBody>
          <a:bodyPr>
            <a:normAutofit lnSpcReduction="10000"/>
          </a:bodyPr>
          <a:lstStyle/>
          <a:p>
            <a:pPr>
              <a:defRPr/>
            </a:pPr>
            <a:r>
              <a:rPr lang="en-US" b="1" dirty="0" smtClean="0"/>
              <a:t>PELEPASAN JAWATAN</a:t>
            </a:r>
          </a:p>
          <a:p>
            <a:pPr>
              <a:defRPr/>
            </a:pPr>
            <a:endParaRPr lang="en-US" b="1" dirty="0" smtClean="0"/>
          </a:p>
          <a:p>
            <a:pPr>
              <a:defRPr/>
            </a:pPr>
            <a:r>
              <a:rPr lang="en-US" dirty="0" smtClean="0"/>
              <a:t>Pelepasan Jawatan </a:t>
            </a:r>
            <a:r>
              <a:rPr lang="en-US" dirty="0" err="1" smtClean="0"/>
              <a:t>diperkenalkan</a:t>
            </a:r>
            <a:r>
              <a:rPr lang="en-US" dirty="0" smtClean="0"/>
              <a:t> </a:t>
            </a:r>
            <a:r>
              <a:rPr lang="en-US" dirty="0" err="1" smtClean="0"/>
              <a:t>bagi</a:t>
            </a:r>
            <a:r>
              <a:rPr lang="en-US" dirty="0" smtClean="0"/>
              <a:t> </a:t>
            </a:r>
            <a:r>
              <a:rPr lang="en-US" dirty="0" err="1" smtClean="0"/>
              <a:t>menggantikan</a:t>
            </a:r>
            <a:r>
              <a:rPr lang="en-US" dirty="0" smtClean="0"/>
              <a:t> Pelepasan Jawatan </a:t>
            </a:r>
            <a:r>
              <a:rPr lang="en-US" dirty="0" err="1" smtClean="0"/>
              <a:t>Dengan</a:t>
            </a:r>
            <a:r>
              <a:rPr lang="en-US" dirty="0" smtClean="0"/>
              <a:t> </a:t>
            </a:r>
            <a:r>
              <a:rPr lang="en-US" dirty="0" err="1" smtClean="0"/>
              <a:t>Izin</a:t>
            </a:r>
            <a:r>
              <a:rPr lang="en-US" dirty="0" smtClean="0"/>
              <a:t>. </a:t>
            </a:r>
            <a:r>
              <a:rPr lang="en-US" dirty="0" err="1" smtClean="0"/>
              <a:t>Perbezaan</a:t>
            </a:r>
            <a:r>
              <a:rPr lang="en-US" dirty="0" smtClean="0"/>
              <a:t> yang </a:t>
            </a:r>
            <a:r>
              <a:rPr lang="en-US" dirty="0" err="1" smtClean="0"/>
              <a:t>nyata</a:t>
            </a:r>
            <a:r>
              <a:rPr lang="en-US" dirty="0" smtClean="0"/>
              <a:t> </a:t>
            </a:r>
            <a:r>
              <a:rPr lang="en-US" dirty="0" err="1" smtClean="0"/>
              <a:t>anatara</a:t>
            </a:r>
            <a:r>
              <a:rPr lang="en-US" dirty="0" smtClean="0"/>
              <a:t> </a:t>
            </a:r>
            <a:r>
              <a:rPr lang="en-US" dirty="0" err="1" smtClean="0"/>
              <a:t>kaedah</a:t>
            </a:r>
            <a:r>
              <a:rPr lang="en-US" dirty="0" smtClean="0"/>
              <a:t> </a:t>
            </a:r>
            <a:r>
              <a:rPr lang="en-US" dirty="0" err="1" smtClean="0"/>
              <a:t>ini</a:t>
            </a:r>
            <a:r>
              <a:rPr lang="en-US" dirty="0" smtClean="0"/>
              <a:t> </a:t>
            </a:r>
            <a:r>
              <a:rPr lang="en-US" dirty="0" err="1" smtClean="0"/>
              <a:t>adalah</a:t>
            </a:r>
            <a:r>
              <a:rPr lang="en-US" dirty="0" smtClean="0"/>
              <a:t> </a:t>
            </a:r>
            <a:r>
              <a:rPr lang="en-US" dirty="0" err="1" smtClean="0"/>
              <a:t>pelepasan</a:t>
            </a:r>
            <a:r>
              <a:rPr lang="en-US" dirty="0" smtClean="0"/>
              <a:t> </a:t>
            </a:r>
            <a:r>
              <a:rPr lang="en-US" dirty="0" err="1" smtClean="0"/>
              <a:t>jawatan</a:t>
            </a:r>
            <a:r>
              <a:rPr lang="en-US" dirty="0" smtClean="0"/>
              <a:t> </a:t>
            </a:r>
            <a:r>
              <a:rPr lang="en-US" dirty="0" err="1" smtClean="0"/>
              <a:t>tidak</a:t>
            </a:r>
            <a:r>
              <a:rPr lang="en-US" dirty="0" smtClean="0"/>
              <a:t> </a:t>
            </a:r>
            <a:r>
              <a:rPr lang="en-US" dirty="0" err="1" smtClean="0"/>
              <a:t>memerlukan</a:t>
            </a:r>
            <a:r>
              <a:rPr lang="en-US" dirty="0" smtClean="0"/>
              <a:t> </a:t>
            </a:r>
            <a:r>
              <a:rPr lang="en-US" dirty="0" err="1" smtClean="0"/>
              <a:t>kebenaran</a:t>
            </a:r>
            <a:r>
              <a:rPr lang="en-US" dirty="0" smtClean="0"/>
              <a:t> </a:t>
            </a:r>
            <a:r>
              <a:rPr lang="en-US" dirty="0" err="1" smtClean="0"/>
              <a:t>daripada</a:t>
            </a:r>
            <a:r>
              <a:rPr lang="en-US" dirty="0" smtClean="0"/>
              <a:t> </a:t>
            </a:r>
            <a:r>
              <a:rPr lang="en-US" dirty="0" err="1" smtClean="0"/>
              <a:t>Ketua</a:t>
            </a:r>
            <a:r>
              <a:rPr lang="en-US" dirty="0" smtClean="0"/>
              <a:t> </a:t>
            </a:r>
            <a:r>
              <a:rPr lang="en-US" dirty="0" err="1" smtClean="0"/>
              <a:t>Perkhidmatan</a:t>
            </a:r>
            <a:r>
              <a:rPr lang="en-US" dirty="0" smtClean="0"/>
              <a:t> </a:t>
            </a:r>
            <a:r>
              <a:rPr lang="en-US" dirty="0" err="1" smtClean="0"/>
              <a:t>berbanding</a:t>
            </a:r>
            <a:r>
              <a:rPr lang="en-US" dirty="0" smtClean="0"/>
              <a:t> </a:t>
            </a:r>
            <a:r>
              <a:rPr lang="en-US" dirty="0" err="1" smtClean="0"/>
              <a:t>pelepasan</a:t>
            </a:r>
            <a:r>
              <a:rPr lang="en-US" dirty="0" smtClean="0"/>
              <a:t> </a:t>
            </a:r>
            <a:r>
              <a:rPr lang="en-US" dirty="0" err="1" smtClean="0"/>
              <a:t>dengan</a:t>
            </a:r>
            <a:r>
              <a:rPr lang="en-US" dirty="0" smtClean="0"/>
              <a:t> </a:t>
            </a:r>
            <a:r>
              <a:rPr lang="en-US" dirty="0" err="1" smtClean="0"/>
              <a:t>izin</a:t>
            </a:r>
            <a:r>
              <a:rPr lang="en-US" dirty="0" smtClean="0"/>
              <a:t> yang </a:t>
            </a:r>
            <a:r>
              <a:rPr lang="en-US" dirty="0" err="1" smtClean="0"/>
              <a:t>memerlukan</a:t>
            </a:r>
            <a:r>
              <a:rPr lang="en-US" dirty="0" smtClean="0"/>
              <a:t> </a:t>
            </a:r>
            <a:r>
              <a:rPr lang="en-US" dirty="0" err="1" smtClean="0"/>
              <a:t>kebenaran</a:t>
            </a:r>
            <a:r>
              <a:rPr lang="en-US" dirty="0" smtClean="0"/>
              <a:t> </a:t>
            </a:r>
            <a:r>
              <a:rPr lang="en-US" dirty="0" err="1" smtClean="0"/>
              <a:t>Ketua</a:t>
            </a:r>
            <a:r>
              <a:rPr lang="en-US" dirty="0" smtClean="0"/>
              <a:t> </a:t>
            </a:r>
            <a:r>
              <a:rPr lang="en-US" dirty="0" err="1" smtClean="0"/>
              <a:t>Perkhidmatan</a:t>
            </a:r>
            <a:r>
              <a:rPr lang="en-US" dirty="0" smtClean="0"/>
              <a:t> </a:t>
            </a:r>
            <a:r>
              <a:rPr lang="en-US" dirty="0" err="1" smtClean="0"/>
              <a:t>dan</a:t>
            </a:r>
            <a:r>
              <a:rPr lang="en-US" dirty="0" smtClean="0"/>
              <a:t> </a:t>
            </a:r>
            <a:r>
              <a:rPr lang="en-US" dirty="0" err="1" smtClean="0"/>
              <a:t>tertakluk</a:t>
            </a:r>
            <a:r>
              <a:rPr lang="en-US" dirty="0" smtClean="0"/>
              <a:t> </a:t>
            </a:r>
            <a:r>
              <a:rPr lang="en-US" dirty="0" err="1" smtClean="0"/>
              <a:t>permohonan</a:t>
            </a:r>
            <a:r>
              <a:rPr lang="en-US" dirty="0" smtClean="0"/>
              <a:t> </a:t>
            </a:r>
            <a:r>
              <a:rPr lang="en-US" dirty="0" err="1" smtClean="0"/>
              <a:t>ke</a:t>
            </a:r>
            <a:r>
              <a:rPr lang="en-US" dirty="0" smtClean="0"/>
              <a:t> </a:t>
            </a:r>
            <a:r>
              <a:rPr lang="en-US" dirty="0" err="1" smtClean="0"/>
              <a:t>jawatan</a:t>
            </a:r>
            <a:r>
              <a:rPr lang="en-US" dirty="0" smtClean="0"/>
              <a:t> </a:t>
            </a:r>
            <a:r>
              <a:rPr lang="en-US" dirty="0" err="1" smtClean="0"/>
              <a:t>baru</a:t>
            </a:r>
            <a:r>
              <a:rPr lang="en-US" dirty="0" smtClean="0"/>
              <a:t> </a:t>
            </a:r>
            <a:r>
              <a:rPr lang="en-US" dirty="0" err="1" smtClean="0"/>
              <a:t>dibuat</a:t>
            </a:r>
            <a:r>
              <a:rPr lang="en-US" dirty="0" smtClean="0"/>
              <a:t> </a:t>
            </a:r>
            <a:r>
              <a:rPr lang="en-US" dirty="0" err="1" smtClean="0"/>
              <a:t>melalui</a:t>
            </a:r>
            <a:r>
              <a:rPr lang="en-US" dirty="0" smtClean="0"/>
              <a:t> </a:t>
            </a:r>
            <a:r>
              <a:rPr lang="en-US" dirty="0" err="1" smtClean="0"/>
              <a:t>Ketua</a:t>
            </a:r>
            <a:r>
              <a:rPr lang="en-US" dirty="0" smtClean="0"/>
              <a:t> </a:t>
            </a:r>
            <a:r>
              <a:rPr lang="en-US" dirty="0" err="1" smtClean="0"/>
              <a:t>Jabatan</a:t>
            </a:r>
            <a:r>
              <a:rPr lang="en-US" dirty="0" smtClean="0"/>
              <a:t>.</a:t>
            </a:r>
          </a:p>
          <a:p>
            <a:pPr>
              <a:defRPr/>
            </a:pPr>
            <a:endParaRPr lang="en-US" dirty="0" smtClean="0"/>
          </a:p>
          <a:p>
            <a:pPr>
              <a:defRPr/>
            </a:pPr>
            <a:endParaRPr lang="en-US" dirty="0" smtClean="0"/>
          </a:p>
          <a:p>
            <a:pPr>
              <a:defRPr/>
            </a:pPr>
            <a:r>
              <a:rPr lang="en-US" b="1" dirty="0" smtClean="0"/>
              <a:t>RASIONAL</a:t>
            </a:r>
          </a:p>
          <a:p>
            <a:pPr>
              <a:defRPr/>
            </a:pPr>
            <a:endParaRPr lang="en-US" dirty="0" smtClean="0"/>
          </a:p>
          <a:p>
            <a:pPr>
              <a:defRPr/>
            </a:pPr>
            <a:r>
              <a:rPr lang="en-US" dirty="0" err="1" smtClean="0"/>
              <a:t>Memberikan</a:t>
            </a:r>
            <a:r>
              <a:rPr lang="en-US" dirty="0" smtClean="0"/>
              <a:t> </a:t>
            </a:r>
            <a:r>
              <a:rPr lang="en-US" dirty="0" err="1" smtClean="0"/>
              <a:t>fleksibility</a:t>
            </a:r>
            <a:r>
              <a:rPr lang="en-US" dirty="0" smtClean="0"/>
              <a:t> </a:t>
            </a:r>
            <a:r>
              <a:rPr lang="en-US" dirty="0" err="1" smtClean="0"/>
              <a:t>dan</a:t>
            </a:r>
            <a:r>
              <a:rPr lang="en-US" dirty="0" smtClean="0"/>
              <a:t> </a:t>
            </a:r>
            <a:r>
              <a:rPr lang="en-US" dirty="0" err="1" smtClean="0"/>
              <a:t>meningkatkan</a:t>
            </a:r>
            <a:r>
              <a:rPr lang="en-US" dirty="0" smtClean="0"/>
              <a:t> </a:t>
            </a:r>
            <a:r>
              <a:rPr lang="en-US" dirty="0" err="1" smtClean="0"/>
              <a:t>mobiliti</a:t>
            </a:r>
            <a:r>
              <a:rPr lang="en-US" dirty="0" smtClean="0"/>
              <a:t> </a:t>
            </a:r>
            <a:r>
              <a:rPr lang="en-US" dirty="0" err="1" smtClean="0"/>
              <a:t>dalam</a:t>
            </a:r>
            <a:r>
              <a:rPr lang="en-US" dirty="0" smtClean="0"/>
              <a:t> </a:t>
            </a:r>
            <a:r>
              <a:rPr lang="en-US" dirty="0" err="1" smtClean="0"/>
              <a:t>karier</a:t>
            </a:r>
            <a:r>
              <a:rPr lang="en-US" dirty="0" smtClean="0"/>
              <a:t> </a:t>
            </a:r>
            <a:r>
              <a:rPr lang="en-US" dirty="0" err="1" smtClean="0"/>
              <a:t>pegawai</a:t>
            </a:r>
            <a:r>
              <a:rPr lang="en-US" dirty="0" smtClean="0"/>
              <a:t>  </a:t>
            </a:r>
            <a:r>
              <a:rPr lang="en-US" dirty="0" err="1" smtClean="0"/>
              <a:t>tanpa</a:t>
            </a:r>
            <a:r>
              <a:rPr lang="en-US" dirty="0" smtClean="0"/>
              <a:t> </a:t>
            </a:r>
            <a:r>
              <a:rPr lang="en-US" dirty="0" err="1" smtClean="0"/>
              <a:t>menjejaskan</a:t>
            </a:r>
            <a:r>
              <a:rPr lang="en-US" dirty="0" smtClean="0"/>
              <a:t> </a:t>
            </a:r>
            <a:r>
              <a:rPr lang="en-US" dirty="0" err="1" smtClean="0"/>
              <a:t>faedah</a:t>
            </a:r>
            <a:r>
              <a:rPr lang="en-US" dirty="0" smtClean="0"/>
              <a:t> </a:t>
            </a:r>
            <a:r>
              <a:rPr lang="en-US" dirty="0" err="1" smtClean="0"/>
              <a:t>persaraan</a:t>
            </a:r>
            <a:r>
              <a:rPr lang="en-US" dirty="0" smtClean="0"/>
              <a:t>.</a:t>
            </a:r>
          </a:p>
          <a:p>
            <a:pPr>
              <a:defRPr/>
            </a:pPr>
            <a:endParaRPr lang="en-US" dirty="0" smtClean="0"/>
          </a:p>
          <a:p>
            <a:pPr>
              <a:defRPr/>
            </a:pPr>
            <a:r>
              <a:rPr lang="en-US" dirty="0" err="1" smtClean="0"/>
              <a:t>Pegawai</a:t>
            </a:r>
            <a:r>
              <a:rPr lang="en-US" dirty="0" smtClean="0"/>
              <a:t> </a:t>
            </a:r>
            <a:r>
              <a:rPr lang="en-US" dirty="0" err="1" smtClean="0"/>
              <a:t>berpeluang</a:t>
            </a:r>
            <a:r>
              <a:rPr lang="en-US" dirty="0" smtClean="0"/>
              <a:t> </a:t>
            </a:r>
            <a:r>
              <a:rPr lang="en-US" dirty="0" err="1" smtClean="0"/>
              <a:t>untuk</a:t>
            </a:r>
            <a:r>
              <a:rPr lang="en-US" dirty="0" smtClean="0"/>
              <a:t> </a:t>
            </a:r>
            <a:r>
              <a:rPr lang="en-US" dirty="0" err="1" smtClean="0"/>
              <a:t>menceburi</a:t>
            </a:r>
            <a:r>
              <a:rPr lang="en-US" dirty="0" smtClean="0"/>
              <a:t> </a:t>
            </a:r>
            <a:r>
              <a:rPr lang="en-US" dirty="0" err="1" smtClean="0"/>
              <a:t>kerjaya</a:t>
            </a:r>
            <a:r>
              <a:rPr lang="en-US" dirty="0" smtClean="0"/>
              <a:t> yang </a:t>
            </a:r>
            <a:r>
              <a:rPr lang="en-US" dirty="0" err="1" smtClean="0"/>
              <a:t>baru</a:t>
            </a:r>
            <a:r>
              <a:rPr lang="en-US" dirty="0" smtClean="0"/>
              <a:t> </a:t>
            </a:r>
            <a:r>
              <a:rPr lang="en-US" dirty="0" err="1" smtClean="0"/>
              <a:t>selaras</a:t>
            </a:r>
            <a:r>
              <a:rPr lang="en-US" dirty="0" smtClean="0"/>
              <a:t> </a:t>
            </a:r>
            <a:r>
              <a:rPr lang="en-US" dirty="0" err="1" smtClean="0"/>
              <a:t>dengan</a:t>
            </a:r>
            <a:r>
              <a:rPr lang="en-US" dirty="0" smtClean="0"/>
              <a:t> </a:t>
            </a:r>
            <a:r>
              <a:rPr lang="en-US" dirty="0" err="1" smtClean="0"/>
              <a:t>pelantikan</a:t>
            </a:r>
            <a:r>
              <a:rPr lang="en-US" dirty="0" smtClean="0"/>
              <a:t> </a:t>
            </a:r>
            <a:r>
              <a:rPr lang="en-US" dirty="0" err="1" smtClean="0"/>
              <a:t>secara</a:t>
            </a:r>
            <a:r>
              <a:rPr lang="en-US" dirty="0" smtClean="0"/>
              <a:t> </a:t>
            </a:r>
            <a:r>
              <a:rPr lang="en-US" dirty="0" err="1" smtClean="0"/>
              <a:t>terus</a:t>
            </a:r>
            <a:r>
              <a:rPr lang="en-US" dirty="0" smtClean="0"/>
              <a:t> </a:t>
            </a:r>
            <a:r>
              <a:rPr lang="en-US" dirty="0" err="1" smtClean="0"/>
              <a:t>ke</a:t>
            </a:r>
            <a:r>
              <a:rPr lang="en-US" dirty="0" smtClean="0"/>
              <a:t> </a:t>
            </a:r>
            <a:r>
              <a:rPr lang="en-US" dirty="0" err="1" smtClean="0"/>
              <a:t>gred</a:t>
            </a:r>
            <a:r>
              <a:rPr lang="en-US" dirty="0" smtClean="0"/>
              <a:t> </a:t>
            </a:r>
            <a:r>
              <a:rPr lang="en-US" dirty="0" err="1" smtClean="0"/>
              <a:t>naik</a:t>
            </a:r>
            <a:r>
              <a:rPr lang="en-US" dirty="0" smtClean="0"/>
              <a:t> </a:t>
            </a:r>
            <a:r>
              <a:rPr lang="en-US" dirty="0" err="1" smtClean="0"/>
              <a:t>pangkat</a:t>
            </a:r>
            <a:r>
              <a:rPr lang="en-US" dirty="0" smtClean="0"/>
              <a:t>.</a:t>
            </a:r>
          </a:p>
          <a:p>
            <a:pPr>
              <a:defRPr/>
            </a:pPr>
            <a:endParaRPr lang="en-US" dirty="0" smtClean="0"/>
          </a:p>
          <a:p>
            <a:pPr>
              <a:defRPr/>
            </a:pPr>
            <a:endParaRPr lang="en-US" dirty="0" smtClean="0"/>
          </a:p>
          <a:p>
            <a:pPr>
              <a:defRPr/>
            </a:pPr>
            <a:r>
              <a:rPr lang="en-US" b="1" dirty="0" smtClean="0"/>
              <a:t>PELAN TINDAKAN</a:t>
            </a:r>
          </a:p>
          <a:p>
            <a:pPr>
              <a:defRPr/>
            </a:pPr>
            <a:endParaRPr lang="en-US" dirty="0" smtClean="0"/>
          </a:p>
          <a:p>
            <a:pPr>
              <a:defRPr/>
            </a:pPr>
            <a:r>
              <a:rPr lang="en-US" dirty="0" err="1" smtClean="0"/>
              <a:t>Mengeluarkan</a:t>
            </a:r>
            <a:r>
              <a:rPr lang="en-US" dirty="0" smtClean="0"/>
              <a:t> </a:t>
            </a:r>
            <a:r>
              <a:rPr lang="en-US" dirty="0" err="1" smtClean="0"/>
              <a:t>panduan</a:t>
            </a:r>
            <a:r>
              <a:rPr lang="en-US" dirty="0" smtClean="0"/>
              <a:t> </a:t>
            </a:r>
            <a:r>
              <a:rPr lang="en-US" dirty="0" err="1" smtClean="0"/>
              <a:t>melalui</a:t>
            </a:r>
            <a:r>
              <a:rPr lang="en-US" dirty="0" smtClean="0"/>
              <a:t> </a:t>
            </a:r>
            <a:r>
              <a:rPr lang="en-US" dirty="0" err="1" smtClean="0"/>
              <a:t>pekeliling</a:t>
            </a:r>
            <a:r>
              <a:rPr lang="en-US" dirty="0" smtClean="0"/>
              <a:t> </a:t>
            </a:r>
            <a:r>
              <a:rPr lang="en-US" dirty="0" err="1" smtClean="0"/>
              <a:t>bagi</a:t>
            </a:r>
            <a:r>
              <a:rPr lang="en-US" dirty="0" smtClean="0"/>
              <a:t> </a:t>
            </a:r>
            <a:r>
              <a:rPr lang="en-US" dirty="0" err="1" smtClean="0"/>
              <a:t>pelaksanaan</a:t>
            </a:r>
            <a:r>
              <a:rPr lang="en-US" dirty="0" smtClean="0"/>
              <a:t> </a:t>
            </a:r>
            <a:r>
              <a:rPr lang="en-US" dirty="0" err="1" smtClean="0"/>
              <a:t>perlepasan</a:t>
            </a:r>
            <a:r>
              <a:rPr lang="en-US" dirty="0" smtClean="0"/>
              <a:t> </a:t>
            </a:r>
            <a:r>
              <a:rPr lang="en-US" dirty="0" err="1" smtClean="0"/>
              <a:t>jawatan</a:t>
            </a:r>
            <a:r>
              <a:rPr lang="en-US" dirty="0" smtClean="0"/>
              <a:t> </a:t>
            </a:r>
            <a:r>
              <a:rPr lang="en-US" dirty="0" err="1" smtClean="0"/>
              <a:t>bagi</a:t>
            </a:r>
            <a:r>
              <a:rPr lang="en-US" dirty="0" smtClean="0"/>
              <a:t> </a:t>
            </a:r>
            <a:r>
              <a:rPr lang="en-US" dirty="0" err="1" smtClean="0"/>
              <a:t>menggantikan</a:t>
            </a:r>
            <a:r>
              <a:rPr lang="en-US" dirty="0" smtClean="0"/>
              <a:t> </a:t>
            </a:r>
            <a:r>
              <a:rPr lang="en-US" dirty="0" err="1" smtClean="0"/>
              <a:t>pelepasan</a:t>
            </a:r>
            <a:r>
              <a:rPr lang="en-US" dirty="0" smtClean="0"/>
              <a:t> </a:t>
            </a:r>
            <a:r>
              <a:rPr lang="en-US" dirty="0" err="1" smtClean="0"/>
              <a:t>jawatan</a:t>
            </a:r>
            <a:r>
              <a:rPr lang="en-US" dirty="0" smtClean="0"/>
              <a:t> </a:t>
            </a:r>
            <a:r>
              <a:rPr lang="en-US" dirty="0" err="1" smtClean="0"/>
              <a:t>dengan</a:t>
            </a:r>
            <a:r>
              <a:rPr lang="en-US" dirty="0" smtClean="0"/>
              <a:t> </a:t>
            </a:r>
            <a:r>
              <a:rPr lang="en-US" dirty="0" err="1" smtClean="0"/>
              <a:t>izin</a:t>
            </a:r>
            <a:endParaRPr lang="en-US" dirty="0" smtClean="0"/>
          </a:p>
          <a:p>
            <a:pPr>
              <a:defRPr/>
            </a:pPr>
            <a:endParaRPr lang="en-US" dirty="0" smtClean="0"/>
          </a:p>
          <a:p>
            <a:pPr>
              <a:defRPr/>
            </a:pPr>
            <a:r>
              <a:rPr lang="en-US" dirty="0" err="1" smtClean="0"/>
              <a:t>Membatalkan</a:t>
            </a:r>
            <a:r>
              <a:rPr lang="en-US" dirty="0" smtClean="0"/>
              <a:t> </a:t>
            </a:r>
            <a:r>
              <a:rPr lang="en-US" dirty="0" err="1" smtClean="0"/>
              <a:t>pekeling</a:t>
            </a:r>
            <a:r>
              <a:rPr lang="en-US" dirty="0" smtClean="0"/>
              <a:t> </a:t>
            </a:r>
            <a:r>
              <a:rPr lang="en-US" dirty="0" err="1" smtClean="0"/>
              <a:t>perkhidmatan</a:t>
            </a:r>
            <a:r>
              <a:rPr lang="en-US" dirty="0" smtClean="0"/>
              <a:t> yang </a:t>
            </a:r>
            <a:r>
              <a:rPr lang="en-US" dirty="0" err="1" smtClean="0"/>
              <a:t>berkuat</a:t>
            </a:r>
            <a:r>
              <a:rPr lang="en-US" dirty="0" smtClean="0"/>
              <a:t> </a:t>
            </a:r>
            <a:r>
              <a:rPr lang="en-US" dirty="0" err="1" smtClean="0"/>
              <a:t>kuasa</a:t>
            </a:r>
            <a:r>
              <a:rPr lang="en-US" dirty="0" smtClean="0"/>
              <a:t> </a:t>
            </a:r>
            <a:r>
              <a:rPr lang="en-US" dirty="0" err="1" smtClean="0"/>
              <a:t>serta</a:t>
            </a:r>
            <a:r>
              <a:rPr lang="en-US" dirty="0" smtClean="0"/>
              <a:t> </a:t>
            </a:r>
            <a:r>
              <a:rPr lang="en-US" dirty="0" err="1" smtClean="0"/>
              <a:t>meminda</a:t>
            </a:r>
            <a:r>
              <a:rPr lang="en-US" dirty="0" smtClean="0"/>
              <a:t> </a:t>
            </a:r>
            <a:r>
              <a:rPr lang="en-US" dirty="0" err="1" smtClean="0"/>
              <a:t>Peratuaran</a:t>
            </a:r>
            <a:r>
              <a:rPr lang="en-US" dirty="0" smtClean="0"/>
              <a:t> </a:t>
            </a:r>
            <a:r>
              <a:rPr lang="en-US" dirty="0" err="1" smtClean="0"/>
              <a:t>pegawai</a:t>
            </a:r>
            <a:r>
              <a:rPr lang="en-US" dirty="0" smtClean="0"/>
              <a:t> </a:t>
            </a:r>
            <a:r>
              <a:rPr lang="en-US" dirty="0" err="1" smtClean="0"/>
              <a:t>Awam</a:t>
            </a:r>
            <a:r>
              <a:rPr lang="en-US" dirty="0" smtClean="0"/>
              <a:t> yang </a:t>
            </a:r>
            <a:r>
              <a:rPr lang="en-US" dirty="0" err="1" smtClean="0"/>
              <a:t>baru</a:t>
            </a:r>
            <a:r>
              <a:rPr lang="en-US" dirty="0" smtClean="0"/>
              <a:t>.</a:t>
            </a:r>
          </a:p>
          <a:p>
            <a:pPr>
              <a:defRPr/>
            </a:pPr>
            <a:endParaRPr lang="en-US" dirty="0" smtClean="0"/>
          </a:p>
          <a:p>
            <a:pPr>
              <a:defRPr/>
            </a:pPr>
            <a:endParaRPr lang="en-US" dirty="0" smtClean="0"/>
          </a:p>
          <a:p>
            <a:pPr>
              <a:defRPr/>
            </a:pPr>
            <a:endParaRPr lang="en-US" dirty="0" smtClean="0"/>
          </a:p>
          <a:p>
            <a:pPr>
              <a:defRPr/>
            </a:pPr>
            <a:endParaRPr lang="en-US" dirty="0" smtClean="0"/>
          </a:p>
          <a:p>
            <a:pPr>
              <a:defRPr/>
            </a:pPr>
            <a:endParaRPr lang="en-MY" dirty="0"/>
          </a:p>
        </p:txBody>
      </p:sp>
      <p:sp>
        <p:nvSpPr>
          <p:cNvPr id="4" name="Slide Number Placeholder 3"/>
          <p:cNvSpPr>
            <a:spLocks noGrp="1"/>
          </p:cNvSpPr>
          <p:nvPr>
            <p:ph type="sldNum" sz="quarter" idx="5"/>
          </p:nvPr>
        </p:nvSpPr>
        <p:spPr/>
        <p:txBody>
          <a:bodyPr/>
          <a:lstStyle/>
          <a:p>
            <a:pPr>
              <a:defRPr/>
            </a:pPr>
            <a:fld id="{FB8A52FA-57FE-412E-A352-BA3947A2A74D}" type="slidenum">
              <a:rPr lang="en-MY" smtClean="0"/>
              <a:pPr>
                <a:defRPr/>
              </a:pPr>
              <a:t>27</a:t>
            </a:fld>
            <a:endParaRPr lang="en-MY"/>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p:spPr>
      </p:sp>
      <p:sp>
        <p:nvSpPr>
          <p:cNvPr id="86019" name="Notes Placeholder 2"/>
          <p:cNvSpPr>
            <a:spLocks noGrp="1"/>
          </p:cNvSpPr>
          <p:nvPr>
            <p:ph type="body" idx="1"/>
          </p:nvPr>
        </p:nvSpPr>
        <p:spPr bwMode="auto">
          <a:xfrm>
            <a:off x="700088" y="4413250"/>
            <a:ext cx="5603875" cy="4402138"/>
          </a:xfrm>
          <a:noFill/>
        </p:spPr>
        <p:txBody>
          <a:bodyPr wrap="square" numCol="1" anchor="t" anchorCtr="0" compatLnSpc="1">
            <a:prstTxWarp prst="textNoShape">
              <a:avLst/>
            </a:prstTxWarp>
          </a:bodyPr>
          <a:lstStyle/>
          <a:p>
            <a:pPr>
              <a:lnSpc>
                <a:spcPct val="90000"/>
              </a:lnSpc>
            </a:pPr>
            <a:r>
              <a:rPr lang="en-US" sz="1100" b="1" smtClean="0"/>
              <a:t>PELETAKAN JAWATAN</a:t>
            </a:r>
          </a:p>
          <a:p>
            <a:pPr>
              <a:lnSpc>
                <a:spcPct val="90000"/>
              </a:lnSpc>
            </a:pPr>
            <a:endParaRPr lang="en-US" sz="1100" smtClean="0"/>
          </a:p>
          <a:p>
            <a:pPr>
              <a:lnSpc>
                <a:spcPct val="90000"/>
              </a:lnSpc>
            </a:pPr>
            <a:r>
              <a:rPr lang="en-US" sz="1100" smtClean="0"/>
              <a:t>Selaras dengan peraturan pencen membenarkan portibality bagi pengiraan tempoh perkhidmatan, kaedah pelantikan semula pegawai yang meletak jawatan telah ditambah baik dengan memansuhkan keperluan kebenaran khas oleh Suruhanjaya sebelum pegawai dilantik semula.</a:t>
            </a:r>
          </a:p>
          <a:p>
            <a:pPr>
              <a:lnSpc>
                <a:spcPct val="90000"/>
              </a:lnSpc>
            </a:pPr>
            <a:endParaRPr lang="en-US" sz="1100" smtClean="0"/>
          </a:p>
          <a:p>
            <a:pPr>
              <a:lnSpc>
                <a:spcPct val="90000"/>
              </a:lnSpc>
            </a:pPr>
            <a:endParaRPr lang="en-US" sz="1100" smtClean="0"/>
          </a:p>
          <a:p>
            <a:pPr>
              <a:lnSpc>
                <a:spcPct val="90000"/>
              </a:lnSpc>
            </a:pPr>
            <a:r>
              <a:rPr lang="en-US" sz="1100" b="1" smtClean="0"/>
              <a:t>RASIONAL</a:t>
            </a:r>
          </a:p>
          <a:p>
            <a:pPr>
              <a:lnSpc>
                <a:spcPct val="90000"/>
              </a:lnSpc>
            </a:pPr>
            <a:endParaRPr lang="en-US" sz="1100" b="1" smtClean="0"/>
          </a:p>
          <a:p>
            <a:pPr>
              <a:lnSpc>
                <a:spcPct val="90000"/>
              </a:lnSpc>
            </a:pPr>
            <a:r>
              <a:rPr lang="en-US" sz="1100" smtClean="0"/>
              <a:t>Pegawai yang pernah meletak jawatan sebelum ini dan telah mempunyai kepakaran dalam bidang tertentu boleh kembali menyumbang ke dalam perkhidmatan awam.</a:t>
            </a:r>
          </a:p>
          <a:p>
            <a:pPr>
              <a:lnSpc>
                <a:spcPct val="90000"/>
              </a:lnSpc>
            </a:pPr>
            <a:endParaRPr lang="en-US" sz="1100" smtClean="0"/>
          </a:p>
          <a:p>
            <a:pPr>
              <a:lnSpc>
                <a:spcPct val="90000"/>
              </a:lnSpc>
            </a:pPr>
            <a:r>
              <a:rPr lang="en-US" sz="1100" smtClean="0"/>
              <a:t>Menarik pegawai yang telah berkhidmat dan sektor swasta atau korporat yang berjaja menyumbang idea baru dalam kerajaan. Dasar lantikan secara lateral juga dapat menggalakkan situasi ini.</a:t>
            </a:r>
          </a:p>
          <a:p>
            <a:pPr>
              <a:lnSpc>
                <a:spcPct val="90000"/>
              </a:lnSpc>
            </a:pPr>
            <a:endParaRPr lang="en-US" sz="1100" smtClean="0"/>
          </a:p>
          <a:p>
            <a:pPr>
              <a:lnSpc>
                <a:spcPct val="90000"/>
              </a:lnSpc>
            </a:pPr>
            <a:endParaRPr lang="en-US" sz="1100" smtClean="0"/>
          </a:p>
          <a:p>
            <a:pPr>
              <a:lnSpc>
                <a:spcPct val="90000"/>
              </a:lnSpc>
            </a:pPr>
            <a:r>
              <a:rPr lang="en-US" sz="1100" b="1" smtClean="0"/>
              <a:t>PELAN TINDAKAN</a:t>
            </a:r>
          </a:p>
          <a:p>
            <a:pPr>
              <a:lnSpc>
                <a:spcPct val="90000"/>
              </a:lnSpc>
            </a:pPr>
            <a:endParaRPr lang="en-US" sz="1100" b="1" smtClean="0"/>
          </a:p>
          <a:p>
            <a:pPr algn="just" eaLnBrk="1" hangingPunct="1">
              <a:lnSpc>
                <a:spcPct val="90000"/>
              </a:lnSpc>
              <a:spcBef>
                <a:spcPct val="20000"/>
              </a:spcBef>
            </a:pPr>
            <a:r>
              <a:rPr lang="en-US" sz="1100" smtClean="0">
                <a:latin typeface="Arial" pitchFamily="34" charset="0"/>
                <a:cs typeface="Arial" pitchFamily="34" charset="0"/>
              </a:rPr>
              <a:t>( Pindaan  P.U.(A)176/2005 )</a:t>
            </a:r>
          </a:p>
          <a:p>
            <a:pPr algn="just">
              <a:lnSpc>
                <a:spcPct val="90000"/>
              </a:lnSpc>
              <a:spcBef>
                <a:spcPct val="20000"/>
              </a:spcBef>
            </a:pPr>
            <a:r>
              <a:rPr lang="en-US" sz="1100" smtClean="0">
                <a:latin typeface="Arial" pitchFamily="34" charset="0"/>
                <a:cs typeface="Arial" pitchFamily="34" charset="0"/>
              </a:rPr>
              <a:t>( Pekeliling Perkhidmatan baru, pembatalan PP 23/2009 )</a:t>
            </a:r>
          </a:p>
        </p:txBody>
      </p:sp>
      <p:sp>
        <p:nvSpPr>
          <p:cNvPr id="4" name="Slide Number Placeholder 3"/>
          <p:cNvSpPr>
            <a:spLocks noGrp="1"/>
          </p:cNvSpPr>
          <p:nvPr>
            <p:ph type="sldNum" sz="quarter" idx="5"/>
          </p:nvPr>
        </p:nvSpPr>
        <p:spPr/>
        <p:txBody>
          <a:bodyPr/>
          <a:lstStyle/>
          <a:p>
            <a:pPr>
              <a:defRPr/>
            </a:pPr>
            <a:fld id="{1DD8621C-4A10-43BB-8E12-652FE65ACB0F}" type="slidenum">
              <a:rPr lang="en-MY" smtClean="0"/>
              <a:pPr>
                <a:defRPr/>
              </a:pPr>
              <a:t>28</a:t>
            </a:fld>
            <a:endParaRPr lang="en-MY"/>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Autofit/>
          </a:bodyPr>
          <a:lstStyle/>
          <a:p>
            <a:pPr>
              <a:defRPr/>
            </a:pPr>
            <a:r>
              <a:rPr lang="en-US" sz="700" b="1" dirty="0" smtClean="0"/>
              <a:t>PERSARAAN DEMI KEPENTINGAN AWAM (PDKA)</a:t>
            </a:r>
          </a:p>
          <a:p>
            <a:pPr>
              <a:defRPr/>
            </a:pPr>
            <a:endParaRPr lang="en-US" sz="700" dirty="0" smtClean="0"/>
          </a:p>
          <a:p>
            <a:pPr>
              <a:defRPr/>
            </a:pPr>
            <a:r>
              <a:rPr lang="en-US" sz="700" dirty="0" err="1" smtClean="0"/>
              <a:t>Persaraan</a:t>
            </a:r>
            <a:r>
              <a:rPr lang="en-US" sz="700" dirty="0" smtClean="0"/>
              <a:t> </a:t>
            </a:r>
            <a:r>
              <a:rPr lang="en-US" sz="700" dirty="0" err="1" smtClean="0"/>
              <a:t>ini</a:t>
            </a:r>
            <a:r>
              <a:rPr lang="en-US" sz="700" dirty="0" smtClean="0"/>
              <a:t> </a:t>
            </a:r>
            <a:r>
              <a:rPr lang="en-US" sz="700" dirty="0" err="1" smtClean="0"/>
              <a:t>adalah</a:t>
            </a:r>
            <a:r>
              <a:rPr lang="en-US" sz="700" dirty="0" smtClean="0"/>
              <a:t> </a:t>
            </a:r>
            <a:r>
              <a:rPr lang="en-US" sz="700" dirty="0" err="1" smtClean="0"/>
              <a:t>pegawai</a:t>
            </a:r>
            <a:r>
              <a:rPr lang="en-US" sz="700" dirty="0" smtClean="0"/>
              <a:t> yang </a:t>
            </a:r>
            <a:r>
              <a:rPr lang="en-US" sz="700" dirty="0" err="1" smtClean="0"/>
              <a:t>telah</a:t>
            </a:r>
            <a:r>
              <a:rPr lang="en-US" sz="700" dirty="0" smtClean="0"/>
              <a:t> </a:t>
            </a:r>
            <a:r>
              <a:rPr lang="en-US" sz="700" dirty="0" err="1" smtClean="0"/>
              <a:t>ditamatkan</a:t>
            </a:r>
            <a:r>
              <a:rPr lang="en-US" sz="700" dirty="0" smtClean="0"/>
              <a:t> </a:t>
            </a:r>
            <a:r>
              <a:rPr lang="en-US" sz="700" dirty="0" err="1" smtClean="0"/>
              <a:t>perkhidmatan</a:t>
            </a:r>
            <a:r>
              <a:rPr lang="en-US" sz="700" dirty="0" smtClean="0"/>
              <a:t> </a:t>
            </a:r>
            <a:r>
              <a:rPr lang="en-US" sz="700" dirty="0" err="1" smtClean="0"/>
              <a:t>mengikut</a:t>
            </a:r>
            <a:r>
              <a:rPr lang="en-US" sz="700" dirty="0" smtClean="0"/>
              <a:t> </a:t>
            </a:r>
            <a:r>
              <a:rPr lang="en-US" sz="700" dirty="0" err="1" smtClean="0"/>
              <a:t>Peraturan</a:t>
            </a:r>
            <a:r>
              <a:rPr lang="en-US" sz="700" dirty="0" smtClean="0"/>
              <a:t> 49, Peraturan2 </a:t>
            </a:r>
            <a:r>
              <a:rPr lang="en-US" sz="700" dirty="0" err="1" smtClean="0"/>
              <a:t>Pegawai</a:t>
            </a:r>
            <a:r>
              <a:rPr lang="en-US" sz="700" dirty="0" smtClean="0"/>
              <a:t> </a:t>
            </a:r>
            <a:r>
              <a:rPr lang="en-US" sz="700" dirty="0" err="1" smtClean="0"/>
              <a:t>Awam</a:t>
            </a:r>
            <a:r>
              <a:rPr lang="en-US" sz="700" dirty="0" smtClean="0"/>
              <a:t> (</a:t>
            </a:r>
            <a:r>
              <a:rPr lang="en-US" sz="700" dirty="0" err="1" smtClean="0"/>
              <a:t>Kelakuan</a:t>
            </a:r>
            <a:r>
              <a:rPr lang="en-US" sz="700" dirty="0" smtClean="0"/>
              <a:t> </a:t>
            </a:r>
            <a:r>
              <a:rPr lang="en-US" sz="700" dirty="0" err="1" smtClean="0"/>
              <a:t>dan</a:t>
            </a:r>
            <a:r>
              <a:rPr lang="en-US" sz="700" dirty="0" smtClean="0"/>
              <a:t> </a:t>
            </a:r>
            <a:r>
              <a:rPr lang="en-US" sz="700" dirty="0" err="1" smtClean="0"/>
              <a:t>Tatatertib</a:t>
            </a:r>
            <a:r>
              <a:rPr lang="en-US" sz="700" dirty="0" smtClean="0"/>
              <a:t>) 1993 </a:t>
            </a:r>
          </a:p>
          <a:p>
            <a:pPr>
              <a:defRPr/>
            </a:pPr>
            <a:endParaRPr lang="en-US" sz="700" dirty="0" smtClean="0"/>
          </a:p>
          <a:p>
            <a:pPr>
              <a:defRPr/>
            </a:pPr>
            <a:r>
              <a:rPr lang="en-US" sz="700" dirty="0" err="1" smtClean="0"/>
              <a:t>Penamatan</a:t>
            </a:r>
            <a:r>
              <a:rPr lang="en-US" sz="700" dirty="0" smtClean="0"/>
              <a:t> </a:t>
            </a:r>
            <a:r>
              <a:rPr lang="en-US" sz="700" dirty="0" err="1" smtClean="0"/>
              <a:t>perkhidmatana</a:t>
            </a:r>
            <a:r>
              <a:rPr lang="en-US" sz="700" dirty="0" smtClean="0"/>
              <a:t> </a:t>
            </a:r>
            <a:r>
              <a:rPr lang="en-US" sz="700" dirty="0" err="1" smtClean="0"/>
              <a:t>adalah</a:t>
            </a:r>
            <a:r>
              <a:rPr lang="en-US" sz="700" dirty="0" smtClean="0"/>
              <a:t> </a:t>
            </a:r>
            <a:r>
              <a:rPr lang="en-US" sz="700" dirty="0" err="1" smtClean="0"/>
              <a:t>tertakluk</a:t>
            </a:r>
            <a:r>
              <a:rPr lang="en-US" sz="700" dirty="0" smtClean="0"/>
              <a:t> </a:t>
            </a:r>
            <a:r>
              <a:rPr lang="en-US" sz="700" dirty="0" err="1" smtClean="0"/>
              <a:t>kepada</a:t>
            </a:r>
            <a:r>
              <a:rPr lang="en-US" sz="700" dirty="0" smtClean="0"/>
              <a:t> </a:t>
            </a:r>
            <a:r>
              <a:rPr lang="en-US" sz="700" dirty="0" err="1" smtClean="0"/>
              <a:t>perkenan</a:t>
            </a:r>
            <a:r>
              <a:rPr lang="en-US" sz="700" dirty="0" smtClean="0"/>
              <a:t> </a:t>
            </a:r>
            <a:r>
              <a:rPr lang="en-US" sz="700" dirty="0" err="1" smtClean="0"/>
              <a:t>YDPertuan</a:t>
            </a:r>
            <a:r>
              <a:rPr lang="en-US" sz="700" dirty="0" smtClean="0"/>
              <a:t> </a:t>
            </a:r>
            <a:r>
              <a:rPr lang="en-US" sz="700" dirty="0" err="1" smtClean="0"/>
              <a:t>Agong</a:t>
            </a:r>
            <a:r>
              <a:rPr lang="en-US" sz="700" dirty="0" smtClean="0"/>
              <a:t>. </a:t>
            </a:r>
            <a:r>
              <a:rPr lang="en-US" sz="700" dirty="0" err="1" smtClean="0"/>
              <a:t>Pegawi</a:t>
            </a:r>
            <a:r>
              <a:rPr lang="en-US" sz="700" dirty="0" smtClean="0"/>
              <a:t> </a:t>
            </a:r>
            <a:r>
              <a:rPr lang="en-US" sz="700" dirty="0" err="1" smtClean="0"/>
              <a:t>tidak</a:t>
            </a:r>
            <a:r>
              <a:rPr lang="en-US" sz="700" dirty="0" smtClean="0"/>
              <a:t> </a:t>
            </a:r>
            <a:r>
              <a:rPr lang="en-US" sz="700" dirty="0" err="1" smtClean="0"/>
              <a:t>diberi</a:t>
            </a:r>
            <a:r>
              <a:rPr lang="en-US" sz="700" dirty="0" smtClean="0"/>
              <a:t> </a:t>
            </a:r>
            <a:r>
              <a:rPr lang="en-US" sz="700" dirty="0" err="1" smtClean="0"/>
              <a:t>peluang</a:t>
            </a:r>
            <a:r>
              <a:rPr lang="en-US" sz="700" dirty="0" smtClean="0"/>
              <a:t> </a:t>
            </a:r>
            <a:r>
              <a:rPr lang="en-US" sz="700" dirty="0" err="1" smtClean="0"/>
              <a:t>untuk</a:t>
            </a:r>
            <a:r>
              <a:rPr lang="en-US" sz="700" dirty="0" smtClean="0"/>
              <a:t> </a:t>
            </a:r>
            <a:r>
              <a:rPr lang="en-US" sz="700" dirty="0" err="1" smtClean="0"/>
              <a:t>didengar</a:t>
            </a:r>
            <a:r>
              <a:rPr lang="en-US" sz="700" dirty="0" smtClean="0"/>
              <a:t>. (right to be heard)</a:t>
            </a:r>
          </a:p>
          <a:p>
            <a:pPr>
              <a:defRPr/>
            </a:pPr>
            <a:endParaRPr lang="en-US" sz="700" dirty="0" smtClean="0"/>
          </a:p>
          <a:p>
            <a:pPr>
              <a:defRPr/>
            </a:pPr>
            <a:r>
              <a:rPr lang="en-US" sz="700" dirty="0" err="1" smtClean="0"/>
              <a:t>Dalam</a:t>
            </a:r>
            <a:r>
              <a:rPr lang="en-US" sz="700" dirty="0" smtClean="0"/>
              <a:t> </a:t>
            </a:r>
            <a:r>
              <a:rPr lang="en-US" sz="700" dirty="0" err="1" smtClean="0"/>
              <a:t>konteks</a:t>
            </a:r>
            <a:r>
              <a:rPr lang="en-US" sz="700" dirty="0" smtClean="0"/>
              <a:t> PDKA, </a:t>
            </a:r>
            <a:r>
              <a:rPr lang="en-US" sz="700" dirty="0" err="1" smtClean="0"/>
              <a:t>pembayaran</a:t>
            </a:r>
            <a:r>
              <a:rPr lang="en-US" sz="700" dirty="0" smtClean="0"/>
              <a:t> </a:t>
            </a:r>
            <a:r>
              <a:rPr lang="en-US" sz="700" dirty="0" err="1" smtClean="0"/>
              <a:t>pencen</a:t>
            </a:r>
            <a:r>
              <a:rPr lang="en-US" sz="700" dirty="0" smtClean="0"/>
              <a:t> yang </a:t>
            </a:r>
            <a:r>
              <a:rPr lang="en-US" sz="700" dirty="0" err="1" smtClean="0"/>
              <a:t>boleh</a:t>
            </a:r>
            <a:r>
              <a:rPr lang="en-US" sz="700" dirty="0" smtClean="0"/>
              <a:t> </a:t>
            </a:r>
            <a:r>
              <a:rPr lang="en-US" sz="700" dirty="0" err="1" smtClean="0"/>
              <a:t>dipertimbangkan</a:t>
            </a:r>
            <a:r>
              <a:rPr lang="en-US" sz="700" dirty="0" smtClean="0"/>
              <a:t> </a:t>
            </a:r>
            <a:r>
              <a:rPr lang="en-US" sz="700" dirty="0" err="1" smtClean="0"/>
              <a:t>adalah</a:t>
            </a:r>
            <a:r>
              <a:rPr lang="en-US" sz="700" dirty="0" smtClean="0"/>
              <a:t> : </a:t>
            </a:r>
            <a:r>
              <a:rPr lang="en-US" sz="700" b="1" dirty="0" err="1" smtClean="0"/>
              <a:t>pemberian</a:t>
            </a:r>
            <a:r>
              <a:rPr lang="en-US" sz="700" b="1" dirty="0" smtClean="0"/>
              <a:t> </a:t>
            </a:r>
            <a:r>
              <a:rPr lang="en-US" sz="700" b="1" dirty="0" err="1" smtClean="0"/>
              <a:t>pencen</a:t>
            </a:r>
            <a:r>
              <a:rPr lang="en-US" sz="700" b="1" dirty="0" smtClean="0"/>
              <a:t> </a:t>
            </a:r>
            <a:r>
              <a:rPr lang="en-US" sz="700" b="1" dirty="0" err="1" smtClean="0"/>
              <a:t>dan</a:t>
            </a:r>
            <a:r>
              <a:rPr lang="en-US" sz="700" b="1" dirty="0" smtClean="0"/>
              <a:t> </a:t>
            </a:r>
            <a:r>
              <a:rPr lang="en-US" sz="700" b="1" dirty="0" err="1" smtClean="0"/>
              <a:t>ganjaran</a:t>
            </a:r>
            <a:r>
              <a:rPr lang="en-US" sz="700" b="1" dirty="0" smtClean="0"/>
              <a:t> </a:t>
            </a:r>
            <a:r>
              <a:rPr lang="en-US" sz="700" b="1" dirty="0" err="1" smtClean="0"/>
              <a:t>tidak</a:t>
            </a:r>
            <a:r>
              <a:rPr lang="en-US" sz="700" b="1" dirty="0" smtClean="0"/>
              <a:t> </a:t>
            </a:r>
            <a:r>
              <a:rPr lang="en-US" sz="700" b="1" dirty="0" err="1" smtClean="0"/>
              <a:t>lebih</a:t>
            </a:r>
            <a:r>
              <a:rPr lang="en-US" sz="700" b="1" dirty="0" smtClean="0"/>
              <a:t> </a:t>
            </a:r>
            <a:r>
              <a:rPr lang="en-US" sz="700" b="1" dirty="0" err="1" smtClean="0"/>
              <a:t>daripada</a:t>
            </a:r>
            <a:r>
              <a:rPr lang="en-US" sz="700" b="1" dirty="0" smtClean="0"/>
              <a:t> </a:t>
            </a:r>
            <a:r>
              <a:rPr lang="en-US" sz="700" b="1" dirty="0" err="1" smtClean="0"/>
              <a:t>amaun</a:t>
            </a:r>
            <a:r>
              <a:rPr lang="en-US" sz="700" b="1" dirty="0" smtClean="0"/>
              <a:t> yang </a:t>
            </a:r>
            <a:r>
              <a:rPr lang="en-US" sz="700" b="1" dirty="0" err="1" smtClean="0"/>
              <a:t>pegawai</a:t>
            </a:r>
            <a:r>
              <a:rPr lang="en-US" sz="700" b="1" dirty="0" smtClean="0"/>
              <a:t> </a:t>
            </a:r>
            <a:r>
              <a:rPr lang="en-US" sz="700" b="1" dirty="0" err="1" smtClean="0"/>
              <a:t>layak</a:t>
            </a:r>
            <a:r>
              <a:rPr lang="en-US" sz="700" b="1" dirty="0" smtClean="0"/>
              <a:t> </a:t>
            </a:r>
            <a:r>
              <a:rPr lang="en-US" sz="700" b="1" dirty="0" err="1" smtClean="0"/>
              <a:t>berdasarkan</a:t>
            </a:r>
            <a:r>
              <a:rPr lang="en-US" sz="700" b="1" dirty="0" smtClean="0"/>
              <a:t> </a:t>
            </a:r>
            <a:r>
              <a:rPr lang="en-US" sz="700" b="1" dirty="0" err="1" smtClean="0"/>
              <a:t>tempoh</a:t>
            </a:r>
            <a:r>
              <a:rPr lang="en-US" sz="700" b="1" dirty="0" smtClean="0"/>
              <a:t> </a:t>
            </a:r>
            <a:r>
              <a:rPr lang="en-US" sz="700" b="1" dirty="0" err="1" smtClean="0"/>
              <a:t>perkhidmatan</a:t>
            </a:r>
            <a:r>
              <a:rPr lang="en-US" sz="700" b="1" dirty="0" smtClean="0"/>
              <a:t> yang </a:t>
            </a:r>
            <a:r>
              <a:rPr lang="en-US" sz="700" b="1" dirty="0" err="1" smtClean="0"/>
              <a:t>boleh</a:t>
            </a:r>
            <a:r>
              <a:rPr lang="en-US" sz="700" b="1" dirty="0" smtClean="0"/>
              <a:t> </a:t>
            </a:r>
            <a:r>
              <a:rPr lang="en-US" sz="700" b="1" dirty="0" err="1" smtClean="0"/>
              <a:t>dimasuk</a:t>
            </a:r>
            <a:r>
              <a:rPr lang="en-US" sz="700" b="1" dirty="0" smtClean="0"/>
              <a:t> </a:t>
            </a:r>
            <a:r>
              <a:rPr lang="en-US" sz="700" b="1" dirty="0" err="1" smtClean="0"/>
              <a:t>kira</a:t>
            </a:r>
            <a:r>
              <a:rPr lang="en-US" sz="700" dirty="0" smtClean="0"/>
              <a:t>.</a:t>
            </a:r>
          </a:p>
          <a:p>
            <a:pPr>
              <a:defRPr/>
            </a:pPr>
            <a:endParaRPr lang="en-US" sz="700" dirty="0" smtClean="0"/>
          </a:p>
          <a:p>
            <a:pPr>
              <a:defRPr/>
            </a:pPr>
            <a:r>
              <a:rPr lang="en-US" sz="700" dirty="0" err="1" smtClean="0"/>
              <a:t>Penamatan</a:t>
            </a:r>
            <a:r>
              <a:rPr lang="en-US" sz="700" dirty="0" smtClean="0"/>
              <a:t> </a:t>
            </a:r>
            <a:r>
              <a:rPr lang="en-US" sz="700" dirty="0" err="1" smtClean="0"/>
              <a:t>boleh</a:t>
            </a:r>
            <a:r>
              <a:rPr lang="en-US" sz="700" dirty="0" smtClean="0"/>
              <a:t> </a:t>
            </a:r>
            <a:r>
              <a:rPr lang="en-US" sz="700" dirty="0" err="1" smtClean="0"/>
              <a:t>dibuat</a:t>
            </a:r>
            <a:r>
              <a:rPr lang="en-US" sz="700" dirty="0" smtClean="0"/>
              <a:t> </a:t>
            </a:r>
            <a:r>
              <a:rPr lang="en-US" sz="700" dirty="0" err="1" smtClean="0"/>
              <a:t>atas</a:t>
            </a:r>
            <a:r>
              <a:rPr lang="en-US" sz="700" dirty="0" smtClean="0"/>
              <a:t> </a:t>
            </a:r>
            <a:r>
              <a:rPr lang="en-US" sz="700" dirty="0" err="1" smtClean="0"/>
              <a:t>sebab</a:t>
            </a:r>
            <a:r>
              <a:rPr lang="en-US" sz="700" dirty="0" smtClean="0"/>
              <a:t> </a:t>
            </a:r>
            <a:r>
              <a:rPr lang="en-US" sz="700" dirty="0" err="1" smtClean="0"/>
              <a:t>berikut</a:t>
            </a:r>
            <a:r>
              <a:rPr lang="en-US" sz="700" dirty="0" smtClean="0"/>
              <a:t>:</a:t>
            </a:r>
          </a:p>
          <a:p>
            <a:pPr>
              <a:defRPr/>
            </a:pPr>
            <a:endParaRPr lang="en-US" sz="700" dirty="0" smtClean="0"/>
          </a:p>
          <a:p>
            <a:pPr marL="290951" indent="-290951">
              <a:buFontTx/>
              <a:buAutoNum type="romanLcParenBoth"/>
              <a:defRPr/>
            </a:pPr>
            <a:r>
              <a:rPr lang="en-US" sz="700" dirty="0" err="1" smtClean="0"/>
              <a:t>Berprestasi</a:t>
            </a:r>
            <a:r>
              <a:rPr lang="en-US" sz="700" dirty="0" smtClean="0"/>
              <a:t> </a:t>
            </a:r>
            <a:r>
              <a:rPr lang="en-US" sz="700" dirty="0" err="1" smtClean="0"/>
              <a:t>kurang</a:t>
            </a:r>
            <a:r>
              <a:rPr lang="en-US" sz="700" dirty="0" smtClean="0"/>
              <a:t> 70% </a:t>
            </a:r>
            <a:r>
              <a:rPr lang="en-US" sz="700" dirty="0" err="1" smtClean="0"/>
              <a:t>pada</a:t>
            </a:r>
            <a:r>
              <a:rPr lang="en-US" sz="700" dirty="0" smtClean="0"/>
              <a:t> </a:t>
            </a:r>
            <a:r>
              <a:rPr lang="en-US" sz="700" dirty="0" err="1" smtClean="0"/>
              <a:t>satu</a:t>
            </a:r>
            <a:r>
              <a:rPr lang="en-US" sz="700" dirty="0" smtClean="0"/>
              <a:t> </a:t>
            </a:r>
            <a:r>
              <a:rPr lang="en-US" sz="700" dirty="0" err="1" smtClean="0"/>
              <a:t>tahun</a:t>
            </a:r>
            <a:r>
              <a:rPr lang="en-US" sz="700" dirty="0" smtClean="0"/>
              <a:t> </a:t>
            </a:r>
            <a:r>
              <a:rPr lang="en-US" sz="700" dirty="0" err="1" smtClean="0"/>
              <a:t>sebelumnya</a:t>
            </a:r>
            <a:r>
              <a:rPr lang="en-US" sz="700" dirty="0" smtClean="0"/>
              <a:t>, </a:t>
            </a:r>
            <a:r>
              <a:rPr lang="en-US" sz="700" dirty="0" err="1" smtClean="0"/>
              <a:t>mereka</a:t>
            </a:r>
            <a:r>
              <a:rPr lang="en-US" sz="700" dirty="0" smtClean="0"/>
              <a:t> </a:t>
            </a:r>
            <a:r>
              <a:rPr lang="en-US" sz="700" dirty="0" err="1" smtClean="0"/>
              <a:t>diberi</a:t>
            </a:r>
            <a:r>
              <a:rPr lang="en-US" sz="700" dirty="0" smtClean="0"/>
              <a:t> </a:t>
            </a:r>
            <a:r>
              <a:rPr lang="en-US" sz="700" dirty="0" err="1" smtClean="0"/>
              <a:t>peluang</a:t>
            </a:r>
            <a:r>
              <a:rPr lang="en-US" sz="700" dirty="0" smtClean="0"/>
              <a:t> </a:t>
            </a:r>
            <a:r>
              <a:rPr lang="en-US" sz="700" dirty="0" err="1" smtClean="0"/>
              <a:t>untuk</a:t>
            </a:r>
            <a:r>
              <a:rPr lang="en-US" sz="700" dirty="0" smtClean="0"/>
              <a:t> </a:t>
            </a:r>
            <a:r>
              <a:rPr lang="en-US" sz="700" dirty="0" err="1" smtClean="0"/>
              <a:t>memperbaiki</a:t>
            </a:r>
            <a:r>
              <a:rPr lang="en-US" sz="700" dirty="0" smtClean="0"/>
              <a:t> </a:t>
            </a:r>
            <a:r>
              <a:rPr lang="en-US" sz="700" dirty="0" err="1" smtClean="0"/>
              <a:t>prestasi</a:t>
            </a:r>
            <a:r>
              <a:rPr lang="en-US" sz="700" dirty="0" smtClean="0"/>
              <a:t> </a:t>
            </a:r>
            <a:r>
              <a:rPr lang="en-US" sz="700" dirty="0" err="1" smtClean="0"/>
              <a:t>bagi</a:t>
            </a:r>
            <a:r>
              <a:rPr lang="en-US" sz="700" dirty="0" smtClean="0"/>
              <a:t> </a:t>
            </a:r>
            <a:r>
              <a:rPr lang="en-US" sz="700" dirty="0" err="1" smtClean="0"/>
              <a:t>tempoh</a:t>
            </a:r>
            <a:r>
              <a:rPr lang="en-US" sz="700" dirty="0" smtClean="0"/>
              <a:t> yang 6 </a:t>
            </a:r>
            <a:r>
              <a:rPr lang="en-US" sz="700" dirty="0" err="1" smtClean="0"/>
              <a:t>bulan</a:t>
            </a:r>
            <a:r>
              <a:rPr lang="en-US" sz="700" dirty="0" smtClean="0"/>
              <a:t> </a:t>
            </a:r>
            <a:r>
              <a:rPr lang="en-US" sz="700" dirty="0" err="1" smtClean="0"/>
              <a:t>oleh</a:t>
            </a:r>
            <a:r>
              <a:rPr lang="en-US" sz="700" dirty="0" smtClean="0"/>
              <a:t> panel yang lain, </a:t>
            </a:r>
            <a:r>
              <a:rPr lang="en-US" sz="700" dirty="0" err="1" smtClean="0"/>
              <a:t>sekiranya</a:t>
            </a:r>
            <a:r>
              <a:rPr lang="en-US" sz="700" dirty="0" smtClean="0"/>
              <a:t> </a:t>
            </a:r>
            <a:r>
              <a:rPr lang="en-US" sz="700" dirty="0" err="1" smtClean="0"/>
              <a:t>masih</a:t>
            </a:r>
            <a:r>
              <a:rPr lang="en-US" sz="700" dirty="0" smtClean="0"/>
              <a:t> </a:t>
            </a:r>
            <a:r>
              <a:rPr lang="en-US" sz="700" dirty="0" err="1" smtClean="0"/>
              <a:t>gagal</a:t>
            </a:r>
            <a:r>
              <a:rPr lang="en-US" sz="700" dirty="0" smtClean="0"/>
              <a:t> </a:t>
            </a:r>
            <a:r>
              <a:rPr lang="en-US" sz="700" dirty="0" err="1" smtClean="0"/>
              <a:t>boleh</a:t>
            </a:r>
            <a:r>
              <a:rPr lang="en-US" sz="700" dirty="0" smtClean="0"/>
              <a:t> </a:t>
            </a:r>
            <a:r>
              <a:rPr lang="en-US" sz="700" dirty="0" err="1" smtClean="0"/>
              <a:t>diperakuakan</a:t>
            </a:r>
            <a:r>
              <a:rPr lang="en-US" sz="700" dirty="0" smtClean="0"/>
              <a:t> </a:t>
            </a:r>
            <a:r>
              <a:rPr lang="en-US" sz="700" dirty="0" err="1" smtClean="0"/>
              <a:t>penamatan</a:t>
            </a:r>
            <a:r>
              <a:rPr lang="en-US" sz="700" dirty="0" smtClean="0"/>
              <a:t>,</a:t>
            </a:r>
          </a:p>
          <a:p>
            <a:pPr marL="290951" indent="-290951">
              <a:buFontTx/>
              <a:buAutoNum type="romanLcParenBoth"/>
              <a:defRPr/>
            </a:pPr>
            <a:endParaRPr lang="en-US" sz="700" dirty="0" smtClean="0"/>
          </a:p>
          <a:p>
            <a:pPr marL="290951" indent="-290951">
              <a:buFontTx/>
              <a:buAutoNum type="romanLcParenBoth"/>
              <a:defRPr/>
            </a:pPr>
            <a:r>
              <a:rPr lang="en-US" sz="700" dirty="0" err="1" smtClean="0"/>
              <a:t>Pegawai</a:t>
            </a:r>
            <a:r>
              <a:rPr lang="en-US" sz="700" dirty="0" smtClean="0"/>
              <a:t> </a:t>
            </a:r>
            <a:r>
              <a:rPr lang="en-US" sz="700" dirty="0" err="1" smtClean="0"/>
              <a:t>terlibat</a:t>
            </a:r>
            <a:r>
              <a:rPr lang="en-US" sz="700" dirty="0" smtClean="0"/>
              <a:t> </a:t>
            </a:r>
            <a:r>
              <a:rPr lang="en-US" sz="700" dirty="0" err="1" smtClean="0"/>
              <a:t>dalam</a:t>
            </a:r>
            <a:r>
              <a:rPr lang="en-US" sz="700" dirty="0" smtClean="0"/>
              <a:t> </a:t>
            </a:r>
            <a:r>
              <a:rPr lang="en-US" sz="700" dirty="0" err="1" smtClean="0"/>
              <a:t>salah</a:t>
            </a:r>
            <a:r>
              <a:rPr lang="en-US" sz="700" dirty="0" smtClean="0"/>
              <a:t> </a:t>
            </a:r>
            <a:r>
              <a:rPr lang="en-US" sz="700" dirty="0" err="1" smtClean="0"/>
              <a:t>laku</a:t>
            </a:r>
            <a:r>
              <a:rPr lang="en-US" sz="700" dirty="0" smtClean="0"/>
              <a:t> </a:t>
            </a:r>
            <a:r>
              <a:rPr lang="en-US" sz="700" dirty="0" err="1" smtClean="0"/>
              <a:t>seperti</a:t>
            </a:r>
            <a:r>
              <a:rPr lang="en-US" sz="700" dirty="0" smtClean="0"/>
              <a:t> </a:t>
            </a:r>
            <a:r>
              <a:rPr lang="en-US" sz="700" dirty="0" err="1" smtClean="0"/>
              <a:t>membocorkan</a:t>
            </a:r>
            <a:r>
              <a:rPr lang="en-US" sz="700" dirty="0" smtClean="0"/>
              <a:t> </a:t>
            </a:r>
            <a:r>
              <a:rPr lang="en-US" sz="700" dirty="0" err="1" smtClean="0"/>
              <a:t>rahsia</a:t>
            </a:r>
            <a:r>
              <a:rPr lang="en-US" sz="700" dirty="0" smtClean="0"/>
              <a:t> </a:t>
            </a:r>
            <a:r>
              <a:rPr lang="en-US" sz="700" dirty="0" err="1" smtClean="0"/>
              <a:t>kerajaan</a:t>
            </a:r>
            <a:r>
              <a:rPr lang="en-US" sz="700" dirty="0" smtClean="0"/>
              <a:t> </a:t>
            </a:r>
            <a:r>
              <a:rPr lang="en-US" sz="700" dirty="0" err="1" smtClean="0"/>
              <a:t>dan</a:t>
            </a:r>
            <a:r>
              <a:rPr lang="en-US" sz="700" dirty="0" smtClean="0"/>
              <a:t> </a:t>
            </a:r>
            <a:r>
              <a:rPr lang="en-US" sz="700" dirty="0" err="1" smtClean="0"/>
              <a:t>mengancam</a:t>
            </a:r>
            <a:r>
              <a:rPr lang="en-US" sz="700" dirty="0" smtClean="0"/>
              <a:t> </a:t>
            </a:r>
            <a:r>
              <a:rPr lang="en-US" sz="700" dirty="0" err="1" smtClean="0"/>
              <a:t>keselamatan</a:t>
            </a:r>
            <a:r>
              <a:rPr lang="en-US" sz="700" dirty="0" smtClean="0"/>
              <a:t> </a:t>
            </a:r>
            <a:r>
              <a:rPr lang="en-US" sz="700" dirty="0" err="1" smtClean="0"/>
              <a:t>negara</a:t>
            </a:r>
            <a:r>
              <a:rPr lang="en-US" sz="700" dirty="0" smtClean="0"/>
              <a:t> yang </a:t>
            </a:r>
            <a:r>
              <a:rPr lang="en-US" sz="700" dirty="0" err="1" smtClean="0"/>
              <a:t>mana</a:t>
            </a:r>
            <a:r>
              <a:rPr lang="en-US" sz="700" dirty="0" smtClean="0"/>
              <a:t> </a:t>
            </a:r>
            <a:r>
              <a:rPr lang="en-US" sz="700" dirty="0" err="1" smtClean="0"/>
              <a:t>kesalahan</a:t>
            </a:r>
            <a:r>
              <a:rPr lang="en-US" sz="700" dirty="0" smtClean="0"/>
              <a:t> </a:t>
            </a:r>
            <a:r>
              <a:rPr lang="en-US" sz="700" dirty="0" err="1" smtClean="0"/>
              <a:t>tidak</a:t>
            </a:r>
            <a:r>
              <a:rPr lang="en-US" sz="700" dirty="0" smtClean="0"/>
              <a:t> </a:t>
            </a:r>
            <a:r>
              <a:rPr lang="en-US" sz="700" dirty="0" err="1" smtClean="0"/>
              <a:t>lagi</a:t>
            </a:r>
            <a:r>
              <a:rPr lang="en-US" sz="700" dirty="0" smtClean="0"/>
              <a:t> </a:t>
            </a:r>
            <a:r>
              <a:rPr lang="en-US" sz="700" dirty="0" err="1" smtClean="0"/>
              <a:t>sesuai</a:t>
            </a:r>
            <a:r>
              <a:rPr lang="en-US" sz="700" dirty="0" smtClean="0"/>
              <a:t> </a:t>
            </a:r>
            <a:r>
              <a:rPr lang="en-US" sz="700" dirty="0" err="1" smtClean="0"/>
              <a:t>mengikut</a:t>
            </a:r>
            <a:r>
              <a:rPr lang="en-US" sz="700" dirty="0" smtClean="0"/>
              <a:t> </a:t>
            </a:r>
            <a:r>
              <a:rPr lang="en-US" sz="700" dirty="0" err="1" smtClean="0"/>
              <a:t>peraturan</a:t>
            </a:r>
            <a:r>
              <a:rPr lang="en-US" sz="700" dirty="0" smtClean="0"/>
              <a:t> </a:t>
            </a:r>
            <a:r>
              <a:rPr lang="en-US" sz="700" dirty="0" err="1" smtClean="0"/>
              <a:t>tatatertib</a:t>
            </a:r>
            <a:endParaRPr lang="en-US" sz="700" dirty="0" smtClean="0"/>
          </a:p>
          <a:p>
            <a:pPr marL="290951" indent="-290951">
              <a:buFontTx/>
              <a:buAutoNum type="romanLcParenBoth"/>
              <a:defRPr/>
            </a:pPr>
            <a:endParaRPr lang="en-US" sz="700" dirty="0" smtClean="0"/>
          </a:p>
          <a:p>
            <a:pPr marL="290951" indent="-290951">
              <a:buFontTx/>
              <a:buAutoNum type="romanLcParenBoth"/>
              <a:defRPr/>
            </a:pPr>
            <a:r>
              <a:rPr lang="en-US" sz="700" dirty="0" err="1" smtClean="0"/>
              <a:t>Pegawai</a:t>
            </a:r>
            <a:r>
              <a:rPr lang="en-US" sz="700" dirty="0" smtClean="0"/>
              <a:t> yang </a:t>
            </a:r>
            <a:r>
              <a:rPr lang="en-US" sz="700" dirty="0" err="1" smtClean="0"/>
              <a:t>telah</a:t>
            </a:r>
            <a:r>
              <a:rPr lang="en-US" sz="700" dirty="0" smtClean="0"/>
              <a:t> </a:t>
            </a:r>
            <a:r>
              <a:rPr lang="en-US" sz="700" dirty="0" err="1" smtClean="0"/>
              <a:t>mencapai</a:t>
            </a:r>
            <a:r>
              <a:rPr lang="en-US" sz="700" dirty="0" smtClean="0"/>
              <a:t> </a:t>
            </a:r>
            <a:r>
              <a:rPr lang="en-US" sz="700" dirty="0" err="1" smtClean="0"/>
              <a:t>umur</a:t>
            </a:r>
            <a:r>
              <a:rPr lang="en-US" sz="700" dirty="0" smtClean="0"/>
              <a:t> </a:t>
            </a:r>
            <a:r>
              <a:rPr lang="en-US" sz="700" dirty="0" err="1" smtClean="0"/>
              <a:t>persaraan</a:t>
            </a:r>
            <a:r>
              <a:rPr lang="en-US" sz="700" dirty="0" smtClean="0"/>
              <a:t> </a:t>
            </a:r>
            <a:r>
              <a:rPr lang="en-US" sz="700" dirty="0" err="1" smtClean="0"/>
              <a:t>wajib</a:t>
            </a:r>
            <a:r>
              <a:rPr lang="en-US" sz="700" dirty="0" smtClean="0"/>
              <a:t> </a:t>
            </a:r>
            <a:r>
              <a:rPr lang="en-US" sz="700" dirty="0" err="1" smtClean="0"/>
              <a:t>dan</a:t>
            </a:r>
            <a:r>
              <a:rPr lang="en-US" sz="700" dirty="0" smtClean="0"/>
              <a:t> </a:t>
            </a:r>
            <a:r>
              <a:rPr lang="en-US" sz="700" dirty="0" err="1" smtClean="0"/>
              <a:t>terlibat</a:t>
            </a:r>
            <a:r>
              <a:rPr lang="en-US" sz="700" dirty="0" smtClean="0"/>
              <a:t> </a:t>
            </a:r>
            <a:r>
              <a:rPr lang="en-US" sz="700" dirty="0" err="1" smtClean="0"/>
              <a:t>dalam</a:t>
            </a:r>
            <a:r>
              <a:rPr lang="en-US" sz="700" dirty="0" smtClean="0"/>
              <a:t> </a:t>
            </a:r>
            <a:r>
              <a:rPr lang="en-US" sz="700" dirty="0" err="1" smtClean="0"/>
              <a:t>penyalahgunaan</a:t>
            </a:r>
            <a:r>
              <a:rPr lang="en-US" sz="700" dirty="0" smtClean="0"/>
              <a:t> </a:t>
            </a:r>
            <a:r>
              <a:rPr lang="en-US" sz="700" dirty="0" err="1" smtClean="0"/>
              <a:t>dadah</a:t>
            </a:r>
            <a:endParaRPr lang="en-US" sz="700" dirty="0" smtClean="0"/>
          </a:p>
          <a:p>
            <a:pPr marL="290951" indent="-290951">
              <a:buFontTx/>
              <a:buAutoNum type="romanLcParenBoth"/>
              <a:defRPr/>
            </a:pPr>
            <a:endParaRPr lang="en-US" sz="700" dirty="0" smtClean="0"/>
          </a:p>
          <a:p>
            <a:pPr marL="290951" indent="-290951">
              <a:buFontTx/>
              <a:buAutoNum type="romanLcParenBoth"/>
              <a:defRPr/>
            </a:pPr>
            <a:r>
              <a:rPr lang="en-US" sz="700" dirty="0" err="1" smtClean="0"/>
              <a:t>Terlibat</a:t>
            </a:r>
            <a:r>
              <a:rPr lang="en-US" sz="700" dirty="0" smtClean="0"/>
              <a:t> </a:t>
            </a:r>
            <a:r>
              <a:rPr lang="en-US" sz="700" dirty="0" err="1" smtClean="0"/>
              <a:t>dengan</a:t>
            </a:r>
            <a:r>
              <a:rPr lang="en-US" sz="700" dirty="0" smtClean="0"/>
              <a:t> </a:t>
            </a:r>
            <a:r>
              <a:rPr lang="en-US" sz="700" dirty="0" err="1" smtClean="0"/>
              <a:t>salahlaku</a:t>
            </a:r>
            <a:r>
              <a:rPr lang="en-US" sz="700" dirty="0" smtClean="0"/>
              <a:t> </a:t>
            </a:r>
            <a:r>
              <a:rPr lang="en-US" sz="700" dirty="0" err="1" smtClean="0"/>
              <a:t>jenayah</a:t>
            </a:r>
            <a:r>
              <a:rPr lang="en-US" sz="700" dirty="0" smtClean="0"/>
              <a:t> yang </a:t>
            </a:r>
            <a:r>
              <a:rPr lang="en-US" sz="700" dirty="0" err="1" smtClean="0"/>
              <a:t>menjejaskan</a:t>
            </a:r>
            <a:r>
              <a:rPr lang="en-US" sz="700" dirty="0" smtClean="0"/>
              <a:t> </a:t>
            </a:r>
            <a:r>
              <a:rPr lang="en-US" sz="700" dirty="0" err="1" smtClean="0"/>
              <a:t>imej</a:t>
            </a:r>
            <a:r>
              <a:rPr lang="en-US" sz="700" dirty="0" smtClean="0"/>
              <a:t> </a:t>
            </a:r>
            <a:r>
              <a:rPr lang="en-US" sz="700" dirty="0" err="1" smtClean="0"/>
              <a:t>perkhidmatan</a:t>
            </a:r>
            <a:r>
              <a:rPr lang="en-US" sz="700" dirty="0" smtClean="0"/>
              <a:t> </a:t>
            </a:r>
            <a:r>
              <a:rPr lang="en-US" sz="700" dirty="0" err="1" smtClean="0"/>
              <a:t>awam</a:t>
            </a:r>
            <a:r>
              <a:rPr lang="en-US" sz="700" dirty="0" smtClean="0"/>
              <a:t> </a:t>
            </a:r>
            <a:r>
              <a:rPr lang="en-US" sz="700" dirty="0" err="1" smtClean="0"/>
              <a:t>tetapi</a:t>
            </a:r>
            <a:r>
              <a:rPr lang="en-US" sz="700" dirty="0" smtClean="0"/>
              <a:t> </a:t>
            </a:r>
            <a:r>
              <a:rPr lang="en-US" sz="700" dirty="0" err="1" smtClean="0"/>
              <a:t>didak</a:t>
            </a:r>
            <a:r>
              <a:rPr lang="en-US" sz="700" dirty="0" smtClean="0"/>
              <a:t> </a:t>
            </a:r>
            <a:r>
              <a:rPr lang="en-US" sz="700" dirty="0" err="1" smtClean="0"/>
              <a:t>diuruskan</a:t>
            </a:r>
            <a:r>
              <a:rPr lang="en-US" sz="700" dirty="0" smtClean="0"/>
              <a:t> </a:t>
            </a:r>
            <a:r>
              <a:rPr lang="en-US" sz="700" dirty="0" err="1" smtClean="0"/>
              <a:t>tatatertib</a:t>
            </a:r>
            <a:r>
              <a:rPr lang="en-US" sz="700" dirty="0" smtClean="0"/>
              <a:t>  </a:t>
            </a:r>
            <a:r>
              <a:rPr lang="en-US" sz="700" dirty="0" err="1" smtClean="0"/>
              <a:t>atas</a:t>
            </a:r>
            <a:r>
              <a:rPr lang="en-US" sz="700" dirty="0" smtClean="0"/>
              <a:t> </a:t>
            </a:r>
            <a:r>
              <a:rPr lang="en-US" sz="700" dirty="0" err="1" smtClean="0"/>
              <a:t>dasar</a:t>
            </a:r>
            <a:r>
              <a:rPr lang="en-US" sz="700" dirty="0" smtClean="0"/>
              <a:t> </a:t>
            </a:r>
            <a:r>
              <a:rPr lang="en-US" sz="700" dirty="0" err="1" smtClean="0"/>
              <a:t>Kerajaan</a:t>
            </a:r>
            <a:r>
              <a:rPr lang="en-US" sz="700" dirty="0" smtClean="0"/>
              <a:t> </a:t>
            </a:r>
            <a:r>
              <a:rPr lang="en-US" sz="700" dirty="0" err="1" smtClean="0"/>
              <a:t>menghargai</a:t>
            </a:r>
            <a:r>
              <a:rPr lang="en-US" sz="700" dirty="0" smtClean="0"/>
              <a:t> </a:t>
            </a:r>
            <a:r>
              <a:rPr lang="en-US" sz="700" dirty="0" err="1" smtClean="0"/>
              <a:t>sumbanggannya</a:t>
            </a:r>
            <a:endParaRPr lang="en-US" sz="700" dirty="0" smtClean="0"/>
          </a:p>
          <a:p>
            <a:pPr marL="290951" indent="-290951">
              <a:buFontTx/>
              <a:buAutoNum type="romanLcParenBoth"/>
              <a:defRPr/>
            </a:pPr>
            <a:endParaRPr lang="en-US" sz="700" dirty="0" smtClean="0"/>
          </a:p>
          <a:p>
            <a:pPr marL="290951" indent="-290951">
              <a:buFontTx/>
              <a:buAutoNum type="romanLcParenBoth"/>
              <a:defRPr/>
            </a:pPr>
            <a:r>
              <a:rPr lang="en-US" sz="700" dirty="0" err="1" smtClean="0"/>
              <a:t>Pegawai</a:t>
            </a:r>
            <a:r>
              <a:rPr lang="en-US" sz="700" dirty="0" smtClean="0"/>
              <a:t> </a:t>
            </a:r>
            <a:r>
              <a:rPr lang="en-US" sz="700" dirty="0" err="1" smtClean="0"/>
              <a:t>menghadapi</a:t>
            </a:r>
            <a:r>
              <a:rPr lang="en-US" sz="700" dirty="0" smtClean="0"/>
              <a:t> </a:t>
            </a:r>
            <a:r>
              <a:rPr lang="en-US" sz="700" dirty="0" err="1" smtClean="0"/>
              <a:t>masalah</a:t>
            </a:r>
            <a:r>
              <a:rPr lang="en-US" sz="700" dirty="0" smtClean="0"/>
              <a:t> </a:t>
            </a:r>
            <a:r>
              <a:rPr lang="en-US" sz="700" dirty="0" err="1" smtClean="0"/>
              <a:t>kesihatan</a:t>
            </a:r>
            <a:r>
              <a:rPr lang="en-US" sz="700" dirty="0" smtClean="0"/>
              <a:t> mental  </a:t>
            </a:r>
            <a:r>
              <a:rPr lang="en-US" sz="700" dirty="0" err="1" smtClean="0"/>
              <a:t>seperti</a:t>
            </a:r>
            <a:r>
              <a:rPr lang="en-US" sz="700" dirty="0" smtClean="0"/>
              <a:t> </a:t>
            </a:r>
            <a:r>
              <a:rPr lang="en-US" sz="700" dirty="0" err="1" smtClean="0"/>
              <a:t>gangguan</a:t>
            </a:r>
            <a:r>
              <a:rPr lang="en-US" sz="700" dirty="0" smtClean="0"/>
              <a:t> mental, </a:t>
            </a:r>
            <a:r>
              <a:rPr lang="en-US" sz="700" dirty="0" err="1" smtClean="0"/>
              <a:t>tingkah</a:t>
            </a:r>
            <a:r>
              <a:rPr lang="en-US" sz="700" dirty="0" smtClean="0"/>
              <a:t> </a:t>
            </a:r>
            <a:r>
              <a:rPr lang="en-US" sz="700" dirty="0" err="1" smtClean="0"/>
              <a:t>laku</a:t>
            </a:r>
            <a:r>
              <a:rPr lang="en-US" sz="700" dirty="0" smtClean="0"/>
              <a:t> </a:t>
            </a:r>
            <a:r>
              <a:rPr lang="en-US" sz="700" dirty="0" err="1" smtClean="0"/>
              <a:t>ganas</a:t>
            </a:r>
            <a:r>
              <a:rPr lang="en-US" sz="700" dirty="0" smtClean="0"/>
              <a:t> </a:t>
            </a:r>
            <a:r>
              <a:rPr lang="en-US" sz="700" dirty="0" err="1" smtClean="0"/>
              <a:t>dan</a:t>
            </a:r>
            <a:r>
              <a:rPr lang="en-US" sz="700" dirty="0" smtClean="0"/>
              <a:t> </a:t>
            </a:r>
            <a:r>
              <a:rPr lang="en-US" sz="700" dirty="0" err="1" smtClean="0"/>
              <a:t>emosi</a:t>
            </a:r>
            <a:r>
              <a:rPr lang="en-US" sz="700" dirty="0" smtClean="0"/>
              <a:t> yang </a:t>
            </a:r>
            <a:r>
              <a:rPr lang="en-US" sz="700" dirty="0" err="1" smtClean="0"/>
              <a:t>tidak</a:t>
            </a:r>
            <a:r>
              <a:rPr lang="en-US" sz="700" dirty="0" smtClean="0"/>
              <a:t> </a:t>
            </a:r>
            <a:r>
              <a:rPr lang="en-US" sz="700" dirty="0" err="1" smtClean="0"/>
              <a:t>dapat</a:t>
            </a:r>
            <a:r>
              <a:rPr lang="en-US" sz="700" dirty="0" smtClean="0"/>
              <a:t> </a:t>
            </a:r>
            <a:r>
              <a:rPr lang="en-US" sz="700" dirty="0" err="1" smtClean="0"/>
              <a:t>diramal</a:t>
            </a:r>
            <a:r>
              <a:rPr lang="en-US" sz="700" dirty="0" smtClean="0"/>
              <a:t> </a:t>
            </a:r>
            <a:r>
              <a:rPr lang="en-US" sz="700" dirty="0" err="1" smtClean="0"/>
              <a:t>atau</a:t>
            </a:r>
            <a:r>
              <a:rPr lang="en-US" sz="700" dirty="0" smtClean="0"/>
              <a:t> </a:t>
            </a:r>
            <a:r>
              <a:rPr lang="en-US" sz="700" dirty="0" err="1" smtClean="0"/>
              <a:t>berubah-ubah</a:t>
            </a:r>
            <a:endParaRPr lang="en-US" sz="700" dirty="0" smtClean="0"/>
          </a:p>
          <a:p>
            <a:pPr marL="290951" indent="-290951">
              <a:defRPr/>
            </a:pPr>
            <a:endParaRPr lang="en-US" sz="700" dirty="0" smtClean="0"/>
          </a:p>
          <a:p>
            <a:pPr marL="290951" indent="-290951">
              <a:defRPr/>
            </a:pPr>
            <a:r>
              <a:rPr lang="en-US" sz="700" b="1" dirty="0" smtClean="0"/>
              <a:t>RASIONAL</a:t>
            </a:r>
          </a:p>
          <a:p>
            <a:pPr marL="290951" indent="-290951">
              <a:defRPr/>
            </a:pPr>
            <a:endParaRPr lang="en-US" sz="700" dirty="0" smtClean="0"/>
          </a:p>
          <a:p>
            <a:pPr marL="290951" indent="-290951">
              <a:defRPr/>
            </a:pPr>
            <a:r>
              <a:rPr lang="en-US" sz="700" dirty="0" err="1" smtClean="0"/>
              <a:t>Selaras</a:t>
            </a:r>
            <a:r>
              <a:rPr lang="en-US" sz="700" dirty="0" smtClean="0"/>
              <a:t> </a:t>
            </a:r>
            <a:r>
              <a:rPr lang="en-US" sz="700" dirty="0" err="1" smtClean="0"/>
              <a:t>dengan</a:t>
            </a:r>
            <a:r>
              <a:rPr lang="en-US" sz="700" dirty="0" smtClean="0"/>
              <a:t> </a:t>
            </a:r>
            <a:r>
              <a:rPr lang="en-US" sz="700" dirty="0" err="1" smtClean="0"/>
              <a:t>hasrat</a:t>
            </a:r>
            <a:r>
              <a:rPr lang="en-US" sz="700" dirty="0" smtClean="0"/>
              <a:t> </a:t>
            </a:r>
            <a:r>
              <a:rPr lang="en-US" sz="700" dirty="0" err="1" smtClean="0"/>
              <a:t>kerajaan</a:t>
            </a:r>
            <a:r>
              <a:rPr lang="en-US" sz="700" dirty="0" smtClean="0"/>
              <a:t> </a:t>
            </a:r>
            <a:r>
              <a:rPr lang="en-US" sz="700" dirty="0" err="1" smtClean="0"/>
              <a:t>untuk</a:t>
            </a:r>
            <a:r>
              <a:rPr lang="en-US" sz="700" dirty="0" smtClean="0"/>
              <a:t> </a:t>
            </a:r>
            <a:r>
              <a:rPr lang="en-US" sz="700" dirty="0" err="1" smtClean="0"/>
              <a:t>memastikan</a:t>
            </a:r>
            <a:r>
              <a:rPr lang="en-US" sz="700" dirty="0" smtClean="0"/>
              <a:t> </a:t>
            </a:r>
            <a:r>
              <a:rPr lang="en-US" sz="700" dirty="0" err="1" smtClean="0"/>
              <a:t>perkhidmatan</a:t>
            </a:r>
            <a:r>
              <a:rPr lang="en-US" sz="700" dirty="0" smtClean="0"/>
              <a:t> </a:t>
            </a:r>
            <a:r>
              <a:rPr lang="en-US" sz="700" dirty="0" err="1" smtClean="0"/>
              <a:t>awam</a:t>
            </a:r>
            <a:r>
              <a:rPr lang="en-US" sz="700" dirty="0" smtClean="0"/>
              <a:t> </a:t>
            </a:r>
            <a:r>
              <a:rPr lang="en-US" sz="700" dirty="0" err="1" smtClean="0"/>
              <a:t>dianggotai</a:t>
            </a:r>
            <a:r>
              <a:rPr lang="en-US" sz="700" dirty="0" smtClean="0"/>
              <a:t> </a:t>
            </a:r>
            <a:r>
              <a:rPr lang="en-US" sz="700" dirty="0" err="1" smtClean="0"/>
              <a:t>oleh</a:t>
            </a:r>
            <a:r>
              <a:rPr lang="en-US" sz="700" dirty="0" smtClean="0"/>
              <a:t> </a:t>
            </a:r>
            <a:r>
              <a:rPr lang="en-US" sz="700" dirty="0" err="1" smtClean="0"/>
              <a:t>pegawai</a:t>
            </a:r>
            <a:r>
              <a:rPr lang="en-US" sz="700" dirty="0" smtClean="0"/>
              <a:t> yang </a:t>
            </a:r>
            <a:r>
              <a:rPr lang="en-US" sz="700" dirty="0" err="1" smtClean="0"/>
              <a:t>berprestasi</a:t>
            </a:r>
            <a:r>
              <a:rPr lang="en-US" sz="700" dirty="0" smtClean="0"/>
              <a:t> </a:t>
            </a:r>
            <a:r>
              <a:rPr lang="en-US" sz="700" dirty="0" err="1" smtClean="0"/>
              <a:t>dan</a:t>
            </a:r>
            <a:r>
              <a:rPr lang="en-US" sz="700" dirty="0" smtClean="0"/>
              <a:t> </a:t>
            </a:r>
            <a:r>
              <a:rPr lang="en-US" sz="700" dirty="0" err="1" smtClean="0"/>
              <a:t>berintegriti</a:t>
            </a:r>
            <a:r>
              <a:rPr lang="en-US" sz="700" dirty="0" smtClean="0"/>
              <a:t> </a:t>
            </a:r>
            <a:r>
              <a:rPr lang="en-US" sz="700" dirty="0" err="1" smtClean="0"/>
              <a:t>tinggi</a:t>
            </a:r>
            <a:r>
              <a:rPr lang="en-US" sz="700" dirty="0" smtClean="0"/>
              <a:t>.</a:t>
            </a:r>
          </a:p>
          <a:p>
            <a:pPr marL="290951" indent="-290951">
              <a:defRPr/>
            </a:pPr>
            <a:endParaRPr lang="en-US" sz="700" dirty="0" smtClean="0"/>
          </a:p>
          <a:p>
            <a:pPr marL="290951" indent="-290951">
              <a:defRPr/>
            </a:pPr>
            <a:r>
              <a:rPr lang="en-US" sz="700" dirty="0" err="1" smtClean="0"/>
              <a:t>Memberi</a:t>
            </a:r>
            <a:r>
              <a:rPr lang="en-US" sz="700" dirty="0" smtClean="0"/>
              <a:t> </a:t>
            </a:r>
            <a:r>
              <a:rPr lang="en-US" sz="700" dirty="0" err="1" smtClean="0"/>
              <a:t>ruang</a:t>
            </a:r>
            <a:r>
              <a:rPr lang="en-US" sz="700" dirty="0" smtClean="0"/>
              <a:t> </a:t>
            </a:r>
            <a:r>
              <a:rPr lang="en-US" sz="700" dirty="0" err="1" smtClean="0"/>
              <a:t>kepada</a:t>
            </a:r>
            <a:r>
              <a:rPr lang="en-US" sz="700" dirty="0" smtClean="0"/>
              <a:t> </a:t>
            </a:r>
            <a:r>
              <a:rPr lang="en-US" sz="700" dirty="0" err="1" smtClean="0"/>
              <a:t>pegawai</a:t>
            </a:r>
            <a:r>
              <a:rPr lang="en-US" sz="700" dirty="0" smtClean="0"/>
              <a:t> yang </a:t>
            </a:r>
            <a:r>
              <a:rPr lang="en-US" sz="700" dirty="0" err="1" smtClean="0"/>
              <a:t>berprestasi</a:t>
            </a:r>
            <a:r>
              <a:rPr lang="en-US" sz="700" dirty="0" smtClean="0"/>
              <a:t> </a:t>
            </a:r>
            <a:r>
              <a:rPr lang="en-US" sz="700" dirty="0" err="1" smtClean="0"/>
              <a:t>atau</a:t>
            </a:r>
            <a:r>
              <a:rPr lang="en-US" sz="700" dirty="0" smtClean="0"/>
              <a:t> </a:t>
            </a:r>
            <a:r>
              <a:rPr lang="en-US" sz="700" dirty="0" err="1" smtClean="0"/>
              <a:t>calon</a:t>
            </a:r>
            <a:r>
              <a:rPr lang="en-US" sz="700" dirty="0" smtClean="0"/>
              <a:t> </a:t>
            </a:r>
            <a:r>
              <a:rPr lang="en-US" sz="700" dirty="0" err="1" smtClean="0"/>
              <a:t>baru</a:t>
            </a:r>
            <a:r>
              <a:rPr lang="en-US" sz="700" dirty="0" smtClean="0"/>
              <a:t> </a:t>
            </a:r>
            <a:r>
              <a:rPr lang="en-US" sz="700" dirty="0" err="1" smtClean="0"/>
              <a:t>untuk</a:t>
            </a:r>
            <a:r>
              <a:rPr lang="en-US" sz="700" dirty="0" smtClean="0"/>
              <a:t> </a:t>
            </a:r>
            <a:r>
              <a:rPr lang="en-US" sz="700" dirty="0" err="1" smtClean="0"/>
              <a:t>mengambilalih</a:t>
            </a:r>
            <a:r>
              <a:rPr lang="en-US" sz="700" dirty="0" smtClean="0"/>
              <a:t> </a:t>
            </a:r>
            <a:r>
              <a:rPr lang="en-US" sz="700" dirty="0" err="1" smtClean="0"/>
              <a:t>jawatan</a:t>
            </a:r>
            <a:r>
              <a:rPr lang="en-US" sz="700" dirty="0" smtClean="0"/>
              <a:t> </a:t>
            </a:r>
            <a:r>
              <a:rPr lang="en-US" sz="700" dirty="0" err="1" smtClean="0"/>
              <a:t>pegawai</a:t>
            </a:r>
            <a:r>
              <a:rPr lang="en-US" sz="700" dirty="0" smtClean="0"/>
              <a:t> yang </a:t>
            </a:r>
            <a:r>
              <a:rPr lang="en-US" sz="700" dirty="0" err="1" smtClean="0"/>
              <a:t>telah</a:t>
            </a:r>
            <a:r>
              <a:rPr lang="en-US" sz="700" dirty="0" smtClean="0"/>
              <a:t> </a:t>
            </a:r>
            <a:r>
              <a:rPr lang="en-US" sz="700" dirty="0" err="1" smtClean="0"/>
              <a:t>ditamatkan</a:t>
            </a:r>
            <a:r>
              <a:rPr lang="en-US" sz="700" dirty="0" smtClean="0"/>
              <a:t> </a:t>
            </a:r>
            <a:r>
              <a:rPr lang="en-US" sz="700" dirty="0" err="1" smtClean="0"/>
              <a:t>perkhidmatan</a:t>
            </a:r>
            <a:r>
              <a:rPr lang="en-US" sz="700" dirty="0" smtClean="0"/>
              <a:t>. </a:t>
            </a:r>
            <a:r>
              <a:rPr lang="en-US" sz="700" dirty="0" err="1" smtClean="0"/>
              <a:t>Keadaan</a:t>
            </a:r>
            <a:r>
              <a:rPr lang="en-US" sz="700" dirty="0" smtClean="0"/>
              <a:t> </a:t>
            </a:r>
            <a:r>
              <a:rPr lang="en-US" sz="700" dirty="0" err="1" smtClean="0"/>
              <a:t>ini</a:t>
            </a:r>
            <a:r>
              <a:rPr lang="en-US" sz="700" dirty="0" smtClean="0"/>
              <a:t> </a:t>
            </a:r>
            <a:r>
              <a:rPr lang="en-US" sz="700" dirty="0" err="1" smtClean="0"/>
              <a:t>secara</a:t>
            </a:r>
            <a:r>
              <a:rPr lang="en-US" sz="700" dirty="0" smtClean="0"/>
              <a:t> </a:t>
            </a:r>
            <a:r>
              <a:rPr lang="en-US" sz="700" dirty="0" err="1" smtClean="0"/>
              <a:t>tidak</a:t>
            </a:r>
            <a:r>
              <a:rPr lang="en-US" sz="700" dirty="0" smtClean="0"/>
              <a:t> </a:t>
            </a:r>
            <a:r>
              <a:rPr lang="en-US" sz="700" dirty="0" err="1" smtClean="0"/>
              <a:t>langsung</a:t>
            </a:r>
            <a:r>
              <a:rPr lang="en-US" sz="700" dirty="0" smtClean="0"/>
              <a:t> </a:t>
            </a:r>
            <a:r>
              <a:rPr lang="en-US" sz="700" dirty="0" err="1" smtClean="0"/>
              <a:t>memberikan</a:t>
            </a:r>
            <a:r>
              <a:rPr lang="en-US" sz="700" dirty="0" smtClean="0"/>
              <a:t> </a:t>
            </a:r>
            <a:r>
              <a:rPr lang="en-US" sz="700" dirty="0" err="1" smtClean="0"/>
              <a:t>peluang</a:t>
            </a:r>
            <a:r>
              <a:rPr lang="en-US" sz="700" dirty="0" smtClean="0"/>
              <a:t> </a:t>
            </a:r>
            <a:r>
              <a:rPr lang="en-US" sz="700" dirty="0" err="1" smtClean="0"/>
              <a:t>kenaikan</a:t>
            </a:r>
            <a:r>
              <a:rPr lang="en-US" sz="700" dirty="0" smtClean="0"/>
              <a:t> </a:t>
            </a:r>
            <a:r>
              <a:rPr lang="en-US" sz="700" dirty="0" err="1" smtClean="0"/>
              <a:t>pangkat</a:t>
            </a:r>
            <a:r>
              <a:rPr lang="en-US" sz="700" dirty="0" smtClean="0"/>
              <a:t> </a:t>
            </a:r>
            <a:r>
              <a:rPr lang="en-US" sz="700" dirty="0" err="1" smtClean="0"/>
              <a:t>atau</a:t>
            </a:r>
            <a:r>
              <a:rPr lang="en-US" sz="700" dirty="0" smtClean="0"/>
              <a:t> </a:t>
            </a:r>
            <a:r>
              <a:rPr lang="en-US" sz="700" dirty="0" err="1" smtClean="0"/>
              <a:t>peluang</a:t>
            </a:r>
            <a:r>
              <a:rPr lang="en-US" sz="700" dirty="0" smtClean="0"/>
              <a:t> </a:t>
            </a:r>
            <a:r>
              <a:rPr lang="en-US" sz="700" dirty="0" err="1" smtClean="0"/>
              <a:t>pekerjaan</a:t>
            </a:r>
            <a:r>
              <a:rPr lang="en-US" sz="700" dirty="0" smtClean="0"/>
              <a:t> </a:t>
            </a:r>
            <a:r>
              <a:rPr lang="en-US" sz="700" dirty="0" err="1" smtClean="0"/>
              <a:t>bagi</a:t>
            </a:r>
            <a:r>
              <a:rPr lang="en-US" sz="700" dirty="0" smtClean="0"/>
              <a:t> </a:t>
            </a:r>
            <a:r>
              <a:rPr lang="en-US" sz="700" dirty="0" err="1" smtClean="0"/>
              <a:t>calon</a:t>
            </a:r>
            <a:r>
              <a:rPr lang="en-US" sz="700" dirty="0" smtClean="0"/>
              <a:t> </a:t>
            </a:r>
            <a:r>
              <a:rPr lang="en-US" sz="700" dirty="0" err="1" smtClean="0"/>
              <a:t>baru</a:t>
            </a:r>
            <a:r>
              <a:rPr lang="en-US" sz="700" dirty="0" smtClean="0"/>
              <a:t>.</a:t>
            </a:r>
          </a:p>
          <a:p>
            <a:pPr marL="290951" indent="-290951">
              <a:defRPr/>
            </a:pPr>
            <a:endParaRPr lang="en-US" sz="700" dirty="0" smtClean="0"/>
          </a:p>
          <a:p>
            <a:pPr marL="290951" indent="-290951">
              <a:defRPr/>
            </a:pPr>
            <a:endParaRPr lang="en-US" sz="700" dirty="0" smtClean="0"/>
          </a:p>
          <a:p>
            <a:pPr marL="290951" indent="-290951">
              <a:defRPr/>
            </a:pPr>
            <a:r>
              <a:rPr lang="en-US" sz="700" b="1" dirty="0" smtClean="0"/>
              <a:t>PELAN TINDAKAN</a:t>
            </a:r>
          </a:p>
          <a:p>
            <a:pPr marL="290951" indent="-290951">
              <a:defRPr/>
            </a:pPr>
            <a:endParaRPr lang="en-US" sz="700" dirty="0" smtClean="0"/>
          </a:p>
          <a:p>
            <a:pPr marL="290951" indent="-290951">
              <a:buFont typeface="Arial" pitchFamily="34" charset="0"/>
              <a:buChar char="•"/>
              <a:defRPr/>
            </a:pPr>
            <a:r>
              <a:rPr lang="en-US" sz="700" dirty="0" err="1" smtClean="0"/>
              <a:t>Mengeluarkan</a:t>
            </a:r>
            <a:r>
              <a:rPr lang="en-US" sz="700" dirty="0" smtClean="0"/>
              <a:t> </a:t>
            </a:r>
            <a:r>
              <a:rPr lang="en-US" sz="700" dirty="0" err="1" smtClean="0"/>
              <a:t>Pekeliling</a:t>
            </a:r>
            <a:r>
              <a:rPr lang="en-US" sz="700" dirty="0" smtClean="0"/>
              <a:t> </a:t>
            </a:r>
            <a:r>
              <a:rPr lang="en-US" sz="700" dirty="0" err="1" smtClean="0"/>
              <a:t>Perkhidmatan</a:t>
            </a:r>
            <a:r>
              <a:rPr lang="en-US" sz="700" dirty="0" smtClean="0"/>
              <a:t> </a:t>
            </a:r>
            <a:r>
              <a:rPr lang="en-US" sz="700" dirty="0" err="1" smtClean="0"/>
              <a:t>baru</a:t>
            </a:r>
            <a:endParaRPr lang="en-US" sz="700" dirty="0" smtClean="0"/>
          </a:p>
          <a:p>
            <a:pPr marL="290951" indent="-290951">
              <a:buFont typeface="Arial" pitchFamily="34" charset="0"/>
              <a:buChar char="•"/>
              <a:defRPr/>
            </a:pPr>
            <a:r>
              <a:rPr lang="en-US" sz="700" dirty="0" err="1" smtClean="0"/>
              <a:t>Menyediakan</a:t>
            </a:r>
            <a:r>
              <a:rPr lang="en-US" sz="700" dirty="0" smtClean="0"/>
              <a:t> </a:t>
            </a:r>
            <a:r>
              <a:rPr lang="en-US" sz="700" dirty="0" err="1" smtClean="0"/>
              <a:t>garis</a:t>
            </a:r>
            <a:r>
              <a:rPr lang="en-US" sz="700" dirty="0" smtClean="0"/>
              <a:t> </a:t>
            </a:r>
            <a:r>
              <a:rPr lang="en-US" sz="700" dirty="0" err="1" smtClean="0"/>
              <a:t>panduan</a:t>
            </a:r>
            <a:r>
              <a:rPr lang="en-US" sz="700" dirty="0" smtClean="0"/>
              <a:t> </a:t>
            </a:r>
            <a:r>
              <a:rPr lang="en-US" sz="700" dirty="0" err="1" smtClean="0"/>
              <a:t>pelaksanaan</a:t>
            </a:r>
            <a:r>
              <a:rPr lang="en-US" sz="700" dirty="0" smtClean="0"/>
              <a:t> </a:t>
            </a:r>
          </a:p>
          <a:p>
            <a:pPr marL="290951" indent="-290951">
              <a:buFont typeface="Arial" pitchFamily="34" charset="0"/>
              <a:buChar char="•"/>
              <a:defRPr/>
            </a:pPr>
            <a:r>
              <a:rPr lang="en-US" sz="700" dirty="0" err="1" smtClean="0"/>
              <a:t>Taklimat</a:t>
            </a:r>
            <a:r>
              <a:rPr lang="en-US" sz="700" dirty="0" smtClean="0"/>
              <a:t> </a:t>
            </a:r>
            <a:r>
              <a:rPr lang="en-US" sz="700" dirty="0" err="1" smtClean="0"/>
              <a:t>kepada</a:t>
            </a:r>
            <a:r>
              <a:rPr lang="en-US" sz="700" dirty="0" smtClean="0"/>
              <a:t> </a:t>
            </a:r>
            <a:r>
              <a:rPr lang="en-US" sz="700" dirty="0" err="1" smtClean="0"/>
              <a:t>kementerian</a:t>
            </a:r>
            <a:r>
              <a:rPr lang="en-US" sz="700" dirty="0" smtClean="0"/>
              <a:t> / </a:t>
            </a:r>
            <a:r>
              <a:rPr lang="en-US" sz="700" dirty="0" err="1" smtClean="0"/>
              <a:t>jabatan</a:t>
            </a:r>
            <a:r>
              <a:rPr lang="en-US" sz="700" dirty="0" smtClean="0"/>
              <a:t> / </a:t>
            </a:r>
            <a:r>
              <a:rPr lang="en-US" sz="700" dirty="0" err="1" smtClean="0"/>
              <a:t>agensi</a:t>
            </a:r>
            <a:endParaRPr lang="en-US" sz="700" dirty="0" smtClean="0"/>
          </a:p>
          <a:p>
            <a:pPr marL="290951" indent="-290951">
              <a:defRPr/>
            </a:pPr>
            <a:endParaRPr lang="en-US" sz="700" dirty="0"/>
          </a:p>
        </p:txBody>
      </p:sp>
      <p:sp>
        <p:nvSpPr>
          <p:cNvPr id="4" name="Slide Number Placeholder 3"/>
          <p:cNvSpPr>
            <a:spLocks noGrp="1"/>
          </p:cNvSpPr>
          <p:nvPr>
            <p:ph type="sldNum" sz="quarter" idx="5"/>
          </p:nvPr>
        </p:nvSpPr>
        <p:spPr/>
        <p:txBody>
          <a:bodyPr/>
          <a:lstStyle/>
          <a:p>
            <a:pPr>
              <a:defRPr/>
            </a:pPr>
            <a:fld id="{A974F78F-66C1-42FD-A82C-E2EE4C55D8F1}" type="slidenum">
              <a:rPr lang="en-MY" smtClean="0"/>
              <a:pPr>
                <a:defRPr/>
              </a:pPr>
              <a:t>29</a:t>
            </a:fld>
            <a:endParaRPr lang="en-MY"/>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bwMode="auto">
          <a:noFill/>
          <a:ln>
            <a:solidFill>
              <a:srgbClr val="000000"/>
            </a:solidFill>
            <a:miter lim="800000"/>
            <a:headEnd/>
            <a:tailEnd/>
          </a:ln>
        </p:spPr>
      </p:sp>
      <p:sp>
        <p:nvSpPr>
          <p:cNvPr id="9011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600" b="1" smtClean="0"/>
              <a:t>PERSARAAN DEMI KEPENTINGAN AWAM (PDKPA)</a:t>
            </a:r>
          </a:p>
          <a:p>
            <a:endParaRPr lang="en-US" sz="600" b="1" smtClean="0"/>
          </a:p>
          <a:p>
            <a:r>
              <a:rPr lang="en-US" sz="600" smtClean="0"/>
              <a:t>Ia merupakan satu laluan keluar bagi pegawai yang berprestasi yang tiada peluang untuk pemajuan kerjaya. </a:t>
            </a:r>
          </a:p>
          <a:p>
            <a:endParaRPr lang="en-US" sz="600" smtClean="0"/>
          </a:p>
          <a:p>
            <a:r>
              <a:rPr lang="en-US" sz="600" smtClean="0"/>
              <a:t>Persaraan boleh dibuat atas sebab berikut:</a:t>
            </a:r>
          </a:p>
          <a:p>
            <a:endParaRPr lang="en-US" sz="600" smtClean="0"/>
          </a:p>
          <a:p>
            <a:r>
              <a:rPr lang="ms-MY" sz="600" smtClean="0"/>
              <a:t>(a)	pegawai tidak lagi sesuai untuk terus berkhidmat dalam Perkhidmatan Awam berdasarkan sifat jawatan (pegawai tidak dapat memenuhi keperluan skop fungsi jawatan berdasarkan KPI atau Sasaran Kerja Tahunan) dan/ atau kesesuaian penempatan tetapi bukanlah disebabkan oleh kelemahan pegawai; </a:t>
            </a:r>
            <a:endParaRPr lang="en-US" sz="600" smtClean="0"/>
          </a:p>
          <a:p>
            <a:r>
              <a:rPr lang="ms-MY" sz="600" smtClean="0"/>
              <a:t> </a:t>
            </a:r>
            <a:endParaRPr lang="en-US" sz="600" smtClean="0"/>
          </a:p>
          <a:p>
            <a:r>
              <a:rPr lang="ms-MY" sz="600" smtClean="0"/>
              <a:t>(b)	pegawai mempunyai peluang kemajuan kerjaya yang terhad berdasarkan skim perkhidmatannya dan struktur organisasi walaupun menunjukkan prestasi yang baik berdasarkan KPI/ penilaian prestasi; </a:t>
            </a:r>
            <a:endParaRPr lang="en-US" sz="600" smtClean="0"/>
          </a:p>
          <a:p>
            <a:r>
              <a:rPr lang="ms-MY" sz="600" smtClean="0"/>
              <a:t> </a:t>
            </a:r>
            <a:endParaRPr lang="en-US" sz="600" smtClean="0"/>
          </a:p>
          <a:p>
            <a:r>
              <a:rPr lang="ms-MY" sz="600" smtClean="0"/>
              <a:t> (c)	pegawai tidak melepasi kaedah penilaian yang ditetapkan dalam skim perkhidmatan sehingga menjejaskan peluang kemajuan kerjayanya; </a:t>
            </a:r>
            <a:endParaRPr lang="en-US" sz="600" smtClean="0"/>
          </a:p>
          <a:p>
            <a:r>
              <a:rPr lang="ms-MY" sz="600" smtClean="0"/>
              <a:t> </a:t>
            </a:r>
            <a:endParaRPr lang="en-US" sz="600" smtClean="0"/>
          </a:p>
          <a:p>
            <a:r>
              <a:rPr lang="ms-MY" sz="600" smtClean="0"/>
              <a:t>(d)	pegawai menghadapi masalah kesihatan yang telah/ akan menjejaskan kemajuan kerjayanya berikutan kemerosotan keupayaannya menjalankan skop fungsi tugas jawatan yang disandang tetapi tidak diperakukan untuk dibersarakan atas sebab kesihatan oleh Lembaga Perubatan; atau</a:t>
            </a:r>
            <a:endParaRPr lang="en-US" sz="600" smtClean="0"/>
          </a:p>
          <a:p>
            <a:r>
              <a:rPr lang="ms-MY" sz="600" smtClean="0"/>
              <a:t> </a:t>
            </a:r>
            <a:endParaRPr lang="en-US" sz="600" smtClean="0"/>
          </a:p>
          <a:p>
            <a:pPr>
              <a:buFontTx/>
              <a:buAutoNum type="alphaLcParenBoth" startAt="5"/>
            </a:pPr>
            <a:r>
              <a:rPr lang="ms-MY" sz="600" smtClean="0"/>
              <a:t>pegawai lain yang penamatan perkhidmatannya dipersetujui oleh Kerajaan menggunakan peraturan ini.</a:t>
            </a:r>
          </a:p>
          <a:p>
            <a:pPr>
              <a:buFontTx/>
              <a:buAutoNum type="alphaLcParenBoth" startAt="5"/>
            </a:pPr>
            <a:endParaRPr lang="ms-MY" sz="600" smtClean="0"/>
          </a:p>
          <a:p>
            <a:pPr eaLnBrk="1" hangingPunct="1">
              <a:spcBef>
                <a:spcPct val="0"/>
              </a:spcBef>
            </a:pPr>
            <a:r>
              <a:rPr lang="ms-MY" sz="600" smtClean="0"/>
              <a:t>Pegawai tidak layak dipertimbangkan PDKPA sekiranya didapati terlibat dengan unsur-unsur penyelewengan, penyalahgunaan kuasa, cuai, </a:t>
            </a:r>
            <a:r>
              <a:rPr lang="ms-MY" sz="600" i="1" smtClean="0"/>
              <a:t>fraud</a:t>
            </a:r>
            <a:r>
              <a:rPr lang="ms-MY" sz="600" smtClean="0"/>
              <a:t>, ketidakjujuran, tingkah laku keji, berprestasi rendah, salah laku atau jenayah yang diambil tindakan di bawah Peraturan-Peraturan Pegawai Awam (Kelakuan dan Tatatertib) atau undang-undang atau peraturan berkaitan yang berkuat kuasa.</a:t>
            </a:r>
            <a:endParaRPr lang="en-US" sz="600" smtClean="0"/>
          </a:p>
          <a:p>
            <a:endParaRPr lang="ms-MY" sz="600" b="1" smtClean="0"/>
          </a:p>
          <a:p>
            <a:r>
              <a:rPr lang="ms-MY" sz="600" b="1" smtClean="0"/>
              <a:t>RASIONAL</a:t>
            </a:r>
          </a:p>
          <a:p>
            <a:endParaRPr lang="ms-MY" sz="600" b="1" smtClean="0"/>
          </a:p>
          <a:p>
            <a:r>
              <a:rPr lang="ms-MY" sz="600" smtClean="0"/>
              <a:t>Dasar pemisah ini juga menyediakan laluan keluar kepada pegawai yang dikenal pasti tidak lagi menunjukkan minat untuk berkhidmat. </a:t>
            </a:r>
            <a:endParaRPr lang="en-US" sz="600" smtClean="0"/>
          </a:p>
          <a:p>
            <a:r>
              <a:rPr lang="ms-MY" sz="600" smtClean="0"/>
              <a:t> </a:t>
            </a:r>
            <a:endParaRPr lang="en-US" sz="600" smtClean="0"/>
          </a:p>
          <a:p>
            <a:pPr eaLnBrk="1" hangingPunct="1">
              <a:spcBef>
                <a:spcPct val="0"/>
              </a:spcBef>
            </a:pPr>
            <a:r>
              <a:rPr lang="ms-MY" sz="600" b="1" smtClean="0"/>
              <a:t>PELAN TINDAKAN</a:t>
            </a:r>
          </a:p>
          <a:p>
            <a:endParaRPr lang="en-US" sz="600" smtClean="0"/>
          </a:p>
          <a:p>
            <a:pPr>
              <a:buFontTx/>
              <a:buChar char="•"/>
            </a:pPr>
            <a:r>
              <a:rPr lang="en-US" sz="600" smtClean="0"/>
              <a:t>Mengeluarkan Pekeliling Perkhidmatan baru</a:t>
            </a:r>
          </a:p>
          <a:p>
            <a:pPr>
              <a:buFontTx/>
              <a:buChar char="•"/>
            </a:pPr>
            <a:r>
              <a:rPr lang="en-US" sz="600" smtClean="0"/>
              <a:t>Menyediakan garis panduan pelaksanaan </a:t>
            </a:r>
          </a:p>
          <a:p>
            <a:pPr>
              <a:buFontTx/>
              <a:buChar char="•"/>
            </a:pPr>
            <a:r>
              <a:rPr lang="en-US" sz="600" smtClean="0"/>
              <a:t>Taklimat kepada kementerian / jabatan / agensi</a:t>
            </a:r>
          </a:p>
          <a:p>
            <a:endParaRPr lang="ms-MY" sz="600" b="1" smtClean="0"/>
          </a:p>
          <a:p>
            <a:endParaRPr lang="ms-MY" sz="600" b="1" smtClean="0"/>
          </a:p>
          <a:p>
            <a:endParaRPr lang="ms-MY" sz="600" b="1" smtClean="0"/>
          </a:p>
          <a:p>
            <a:endParaRPr lang="ms-MY" sz="600" b="1" smtClean="0"/>
          </a:p>
          <a:p>
            <a:endParaRPr lang="ms-MY" sz="600" b="1" smtClean="0"/>
          </a:p>
          <a:p>
            <a:endParaRPr lang="en-US" sz="600" b="1" smtClean="0"/>
          </a:p>
        </p:txBody>
      </p:sp>
      <p:sp>
        <p:nvSpPr>
          <p:cNvPr id="4" name="Slide Number Placeholder 3"/>
          <p:cNvSpPr>
            <a:spLocks noGrp="1"/>
          </p:cNvSpPr>
          <p:nvPr>
            <p:ph type="sldNum" sz="quarter" idx="5"/>
          </p:nvPr>
        </p:nvSpPr>
        <p:spPr/>
        <p:txBody>
          <a:bodyPr/>
          <a:lstStyle/>
          <a:p>
            <a:pPr>
              <a:defRPr/>
            </a:pPr>
            <a:fld id="{612C51A8-3B61-43E2-BF49-F475653B66F7}" type="slidenum">
              <a:rPr lang="en-MY" smtClean="0"/>
              <a:pPr>
                <a:defRPr/>
              </a:pPr>
              <a:t>30</a:t>
            </a:fld>
            <a:endParaRPr lang="en-MY"/>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bwMode="auto">
          <a:noFill/>
          <a:ln>
            <a:solidFill>
              <a:srgbClr val="000000"/>
            </a:solidFill>
            <a:miter lim="800000"/>
            <a:headEnd/>
            <a:tailEnd/>
          </a:ln>
        </p:spPr>
      </p:sp>
      <p:sp>
        <p:nvSpPr>
          <p:cNvPr id="75779" name="Notes Placeholder 2"/>
          <p:cNvSpPr>
            <a:spLocks noGrp="1"/>
          </p:cNvSpPr>
          <p:nvPr>
            <p:ph type="body" idx="1"/>
          </p:nvPr>
        </p:nvSpPr>
        <p:spPr bwMode="auto"/>
        <p:txBody>
          <a:bodyPr wrap="square" numCol="1" anchor="t" anchorCtr="0" compatLnSpc="1">
            <a:prstTxWarp prst="textNoShape">
              <a:avLst/>
            </a:prstTxWarp>
            <a:normAutofit lnSpcReduction="10000"/>
          </a:bodyPr>
          <a:lstStyle/>
          <a:p>
            <a:pPr marL="228417" indent="-228417" eaLnBrk="1" hangingPunct="1">
              <a:buFont typeface="Calibri" pitchFamily="34" charset="0"/>
              <a:buAutoNum type="arabicPeriod"/>
              <a:defRPr/>
            </a:pPr>
            <a:r>
              <a:rPr lang="ms-MY" dirty="0" smtClean="0">
                <a:latin typeface="Arial" pitchFamily="34" charset="0"/>
                <a:cs typeface="Arial" pitchFamily="34" charset="0"/>
              </a:rPr>
              <a:t>Slaid ini adalah bagi skim perkhidmatannya dikekalkan.</a:t>
            </a:r>
          </a:p>
          <a:p>
            <a:pPr marL="228417" indent="-228417" eaLnBrk="1" hangingPunct="1">
              <a:buFont typeface="Calibri" pitchFamily="34" charset="0"/>
              <a:buAutoNum type="arabicPeriod"/>
              <a:defRPr/>
            </a:pPr>
            <a:r>
              <a:rPr lang="ms-MY" dirty="0" smtClean="0">
                <a:latin typeface="Arial" pitchFamily="34" charset="0"/>
                <a:cs typeface="Arial" pitchFamily="34" charset="0"/>
              </a:rPr>
              <a:t>Contoh bagi pegawai yang cukup syarat adalah PT(P/O) N17. </a:t>
            </a:r>
          </a:p>
          <a:p>
            <a:pPr marL="228417" indent="-228417" eaLnBrk="1" hangingPunct="1">
              <a:buFont typeface="Calibri" pitchFamily="34" charset="0"/>
              <a:buAutoNum type="arabicPeriod"/>
              <a:defRPr/>
            </a:pPr>
            <a:r>
              <a:rPr lang="ms-MY" dirty="0" smtClean="0">
                <a:latin typeface="Arial" pitchFamily="34" charset="0"/>
                <a:cs typeface="Arial" pitchFamily="34" charset="0"/>
              </a:rPr>
              <a:t>Beliau akan menggunakan borang </a:t>
            </a:r>
            <a:r>
              <a:rPr lang="ms-MY" b="1" dirty="0" smtClean="0">
                <a:latin typeface="Arial" pitchFamily="34" charset="0"/>
                <a:cs typeface="Arial" pitchFamily="34" charset="0"/>
              </a:rPr>
              <a:t>opsyen</a:t>
            </a:r>
            <a:r>
              <a:rPr lang="ms-MY" dirty="0" smtClean="0">
                <a:latin typeface="Arial" pitchFamily="34" charset="0"/>
                <a:cs typeface="Arial" pitchFamily="34" charset="0"/>
              </a:rPr>
              <a:t> </a:t>
            </a:r>
            <a:r>
              <a:rPr lang="ms-MY" b="1" dirty="0" smtClean="0">
                <a:latin typeface="Arial" pitchFamily="34" charset="0"/>
                <a:cs typeface="Arial" pitchFamily="34" charset="0"/>
              </a:rPr>
              <a:t>H</a:t>
            </a:r>
            <a:r>
              <a:rPr lang="ms-MY" dirty="0" smtClean="0">
                <a:latin typeface="Arial" pitchFamily="34" charset="0"/>
                <a:cs typeface="Arial" pitchFamily="34" charset="0"/>
              </a:rPr>
              <a:t> iaitu borang bagi skim perkhidmatan yang dikekalkan semasa SBPA dan beliau telah memenuhi syarat.</a:t>
            </a:r>
          </a:p>
          <a:p>
            <a:pPr marL="228417" indent="-228417" eaLnBrk="1" hangingPunct="1">
              <a:buFont typeface="Calibri" pitchFamily="34" charset="0"/>
              <a:buAutoNum type="arabicPeriod"/>
              <a:defRPr/>
            </a:pPr>
            <a:r>
              <a:rPr lang="ms-MY" dirty="0" smtClean="0">
                <a:latin typeface="Arial" pitchFamily="34" charset="0"/>
                <a:cs typeface="Arial" pitchFamily="34" charset="0"/>
              </a:rPr>
              <a:t>Sekiranya beliau menerima opsyen SBPA, gelaran gred beliau adalah N4-1. Beliau akan memperoleh segala kemudahan dan faedah yang ditawarkan di dalam SBPA.</a:t>
            </a:r>
          </a:p>
          <a:p>
            <a:pPr marL="228417" indent="-228417" eaLnBrk="1" hangingPunct="1">
              <a:buFont typeface="Calibri" pitchFamily="34" charset="0"/>
              <a:buAutoNum type="arabicPeriod"/>
              <a:defRPr/>
            </a:pPr>
            <a:r>
              <a:rPr lang="ms-MY" dirty="0" smtClean="0">
                <a:latin typeface="Arial" pitchFamily="34" charset="0"/>
                <a:cs typeface="Arial" pitchFamily="34" charset="0"/>
              </a:rPr>
              <a:t>Sekiranya beliau menolak opsyen ke SBPA, gelaran gred beliau kekal N17 dan beliau akan menerima gaji dan kenaikan pangkat di dalam SSM. Beliau tidak layak mendapat apa-apa pelarasan atau semakan sama ada gaji, elaun tetap atau apa-apa faedah lain di bawah SBPA sehingga beliau meninggalkan perkhidmatan.</a:t>
            </a:r>
          </a:p>
          <a:p>
            <a:pPr marL="228417" indent="-228417" eaLnBrk="1" hangingPunct="1">
              <a:buFont typeface="Calibri" pitchFamily="34" charset="0"/>
              <a:buAutoNum type="arabicPeriod"/>
              <a:defRPr/>
            </a:pPr>
            <a:r>
              <a:rPr lang="ms-MY" dirty="0" smtClean="0">
                <a:latin typeface="Arial" pitchFamily="34" charset="0"/>
                <a:cs typeface="Arial" pitchFamily="34" charset="0"/>
              </a:rPr>
              <a:t>Contoh bagi pegawai yang tidak cukup syarat adalah PT(P/O)N17 (KUP PTR N11). Sekiranya beliau tidak cukup syarat semasa opsyen tukar lantik ke PT(P/O) N17, beliau akan menggunakan </a:t>
            </a:r>
            <a:r>
              <a:rPr lang="ms-MY" b="1" dirty="0" smtClean="0">
                <a:latin typeface="Arial" pitchFamily="34" charset="0"/>
                <a:cs typeface="Arial" pitchFamily="34" charset="0"/>
              </a:rPr>
              <a:t>borang J</a:t>
            </a:r>
            <a:r>
              <a:rPr lang="ms-MY" dirty="0" smtClean="0">
                <a:latin typeface="Arial" pitchFamily="34" charset="0"/>
                <a:cs typeface="Arial" pitchFamily="34" charset="0"/>
              </a:rPr>
              <a:t>. </a:t>
            </a:r>
          </a:p>
          <a:p>
            <a:pPr marL="228417" indent="-228417" eaLnBrk="1" hangingPunct="1">
              <a:buFont typeface="Calibri" pitchFamily="34" charset="0"/>
              <a:buAutoNum type="arabicPeriod"/>
              <a:defRPr/>
            </a:pPr>
            <a:r>
              <a:rPr lang="ms-MY" dirty="0" smtClean="0">
                <a:latin typeface="Arial" pitchFamily="34" charset="0"/>
                <a:cs typeface="Arial" pitchFamily="34" charset="0"/>
              </a:rPr>
              <a:t>Sekiranya beliau menerima opsyen SBPA, gelaran gred beliau adalah N4-1(KUP PTR N11). Gelaran gred beliau akan ditukar ke N4-1 setelah beliau memenuhi segala syarat yang ditetapkan.</a:t>
            </a:r>
          </a:p>
          <a:p>
            <a:pPr marL="228417" indent="-228417" eaLnBrk="1" hangingPunct="1">
              <a:buFont typeface="Calibri" pitchFamily="34" charset="0"/>
              <a:buAutoNum type="arabicPeriod"/>
              <a:defRPr/>
            </a:pPr>
            <a:r>
              <a:rPr lang="ms-MY" dirty="0" smtClean="0">
                <a:latin typeface="Arial" pitchFamily="34" charset="0"/>
                <a:cs typeface="Arial" pitchFamily="34" charset="0"/>
              </a:rPr>
              <a:t>Sekiranya beliau menolak opsyen SBPA, gelaran gred beliau kekal N17 dan beliau akan menerima gaji dan kenaikan pangkat di dalam SSM.</a:t>
            </a:r>
            <a:endParaRPr lang="ms-MY" dirty="0" smtClean="0"/>
          </a:p>
        </p:txBody>
      </p:sp>
      <p:sp>
        <p:nvSpPr>
          <p:cNvPr id="4" name="Slide Number Placeholder 3"/>
          <p:cNvSpPr>
            <a:spLocks noGrp="1"/>
          </p:cNvSpPr>
          <p:nvPr>
            <p:ph type="sldNum" sz="quarter" idx="5"/>
          </p:nvPr>
        </p:nvSpPr>
        <p:spPr/>
        <p:txBody>
          <a:bodyPr/>
          <a:lstStyle/>
          <a:p>
            <a:pPr>
              <a:defRPr/>
            </a:pPr>
            <a:fld id="{EA7BB45C-10DF-47D3-8506-1E355A9825C1}" type="slidenum">
              <a:rPr lang="en-US" smtClean="0"/>
              <a:pPr>
                <a:defRPr/>
              </a:pPr>
              <a:t>31</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lnSpcReduction="10000"/>
          </a:bodyPr>
          <a:lstStyle/>
          <a:p>
            <a:pPr marL="228417" indent="-228417" eaLnBrk="1" hangingPunct="1">
              <a:buFont typeface="Calibri" pitchFamily="34" charset="0"/>
              <a:buAutoNum type="arabicPeriod"/>
              <a:defRPr/>
            </a:pPr>
            <a:r>
              <a:rPr lang="ms-MY" dirty="0" smtClean="0">
                <a:latin typeface="Arial" pitchFamily="34" charset="0"/>
                <a:cs typeface="Arial" pitchFamily="34" charset="0"/>
              </a:rPr>
              <a:t>Slaid ini adalah bagi skim perkhidmatan dijumudkan semasa SBPA.</a:t>
            </a:r>
          </a:p>
          <a:p>
            <a:pPr marL="228417" indent="-228417" eaLnBrk="1" hangingPunct="1">
              <a:buFont typeface="Calibri" pitchFamily="34" charset="0"/>
              <a:buAutoNum type="arabicPeriod"/>
              <a:defRPr/>
            </a:pPr>
            <a:r>
              <a:rPr lang="ms-MY" dirty="0" smtClean="0">
                <a:latin typeface="Arial" pitchFamily="34" charset="0"/>
                <a:cs typeface="Arial" pitchFamily="34" charset="0"/>
              </a:rPr>
              <a:t>Contoh bagi pegawai yang cukup syarat adalah PAP N1. </a:t>
            </a:r>
          </a:p>
          <a:p>
            <a:pPr marL="228417" indent="-228417" eaLnBrk="1" hangingPunct="1">
              <a:buFont typeface="Calibri" pitchFamily="34" charset="0"/>
              <a:buAutoNum type="arabicPeriod"/>
              <a:defRPr/>
            </a:pPr>
            <a:r>
              <a:rPr lang="ms-MY" dirty="0" smtClean="0">
                <a:latin typeface="Arial" pitchFamily="34" charset="0"/>
                <a:cs typeface="Arial" pitchFamily="34" charset="0"/>
              </a:rPr>
              <a:t>Beliau akan menggunakan borang </a:t>
            </a:r>
            <a:r>
              <a:rPr lang="ms-MY" b="1" dirty="0" smtClean="0">
                <a:latin typeface="Arial" pitchFamily="34" charset="0"/>
                <a:cs typeface="Arial" pitchFamily="34" charset="0"/>
              </a:rPr>
              <a:t>opsyen</a:t>
            </a:r>
            <a:r>
              <a:rPr lang="ms-MY" dirty="0" smtClean="0">
                <a:latin typeface="Arial" pitchFamily="34" charset="0"/>
                <a:cs typeface="Arial" pitchFamily="34" charset="0"/>
              </a:rPr>
              <a:t> </a:t>
            </a:r>
            <a:r>
              <a:rPr lang="ms-MY" b="1" dirty="0" smtClean="0">
                <a:latin typeface="Arial" pitchFamily="34" charset="0"/>
                <a:cs typeface="Arial" pitchFamily="34" charset="0"/>
              </a:rPr>
              <a:t>K</a:t>
            </a:r>
            <a:r>
              <a:rPr lang="ms-MY" dirty="0" smtClean="0">
                <a:latin typeface="Arial" pitchFamily="34" charset="0"/>
                <a:cs typeface="Arial" pitchFamily="34" charset="0"/>
              </a:rPr>
              <a:t> iaitu borang bagi skim perkhidmatan yang dijumudkan semasa SBPA dan beliau telah memenuhi syarat iaitu memiliki kelulusan PMR atau pengalaman kurang dari sembilan (9) tahun.</a:t>
            </a:r>
          </a:p>
          <a:p>
            <a:pPr marL="228417" indent="-228417" eaLnBrk="1" hangingPunct="1">
              <a:buFont typeface="Calibri" pitchFamily="34" charset="0"/>
              <a:buAutoNum type="arabicPeriod"/>
              <a:defRPr/>
            </a:pPr>
            <a:r>
              <a:rPr lang="ms-MY" dirty="0" smtClean="0">
                <a:latin typeface="Arial" pitchFamily="34" charset="0"/>
                <a:cs typeface="Arial" pitchFamily="34" charset="0"/>
              </a:rPr>
              <a:t>Sekiranya beliau menerima opsyen SBPA, gelaran gred beliau adalah N5-1. Beliau akan memperoleh segala kemudahan dan faedah yang ditawarkan di dalam SBPA.</a:t>
            </a:r>
          </a:p>
          <a:p>
            <a:pPr marL="228417" indent="-228417" eaLnBrk="1" hangingPunct="1">
              <a:buFont typeface="Calibri" pitchFamily="34" charset="0"/>
              <a:buAutoNum type="arabicPeriod"/>
              <a:defRPr/>
            </a:pPr>
            <a:r>
              <a:rPr lang="ms-MY" dirty="0" smtClean="0">
                <a:latin typeface="Arial" pitchFamily="34" charset="0"/>
                <a:cs typeface="Arial" pitchFamily="34" charset="0"/>
              </a:rPr>
              <a:t>Sekiranya beliau menolak opsyen ke SBPA, gelaran gred beliau kekal N1 dan beliau akan menerima gaji dan kenaikan pangkat di dalam SSM. Beliau tidak layak mendapat apa-apa pelarasan atau semakan sama ada gaji, elaun tetap atau apa-apa faedah lain di bawah SBPA sehingga beliau meninggalkan perkhidmatan.</a:t>
            </a:r>
          </a:p>
          <a:p>
            <a:pPr marL="228417" indent="-228417" eaLnBrk="1" hangingPunct="1">
              <a:buFont typeface="Calibri" pitchFamily="34" charset="0"/>
              <a:buAutoNum type="arabicPeriod"/>
              <a:defRPr/>
            </a:pPr>
            <a:r>
              <a:rPr lang="ms-MY" dirty="0" smtClean="0">
                <a:latin typeface="Arial" pitchFamily="34" charset="0"/>
                <a:cs typeface="Arial" pitchFamily="34" charset="0"/>
              </a:rPr>
              <a:t>Sekiranya beliau tidak cukup syarat iaitu tidak memiliki kelulusan PMR atau pengalaman kurang dari sembilan (9) tahun, beliau akan menggunakan </a:t>
            </a:r>
            <a:r>
              <a:rPr lang="ms-MY" b="1" dirty="0" smtClean="0">
                <a:latin typeface="Arial" pitchFamily="34" charset="0"/>
                <a:cs typeface="Arial" pitchFamily="34" charset="0"/>
              </a:rPr>
              <a:t>borang L</a:t>
            </a:r>
            <a:r>
              <a:rPr lang="ms-MY" dirty="0" smtClean="0">
                <a:latin typeface="Arial" pitchFamily="34" charset="0"/>
                <a:cs typeface="Arial" pitchFamily="34" charset="0"/>
              </a:rPr>
              <a:t>. </a:t>
            </a:r>
          </a:p>
          <a:p>
            <a:pPr marL="228417" indent="-228417" eaLnBrk="1" hangingPunct="1">
              <a:buFont typeface="Calibri" pitchFamily="34" charset="0"/>
              <a:buAutoNum type="arabicPeriod"/>
              <a:defRPr/>
            </a:pPr>
            <a:r>
              <a:rPr lang="ms-MY" dirty="0" smtClean="0">
                <a:latin typeface="Arial" pitchFamily="34" charset="0"/>
                <a:cs typeface="Arial" pitchFamily="34" charset="0"/>
              </a:rPr>
              <a:t>Sekiranya beliau menerima opsyen SBPA, gelaran gred beliau adalah N5-1(KUP PAP N1). Gelaran gred beliau akan ditukar ke N5-1 setelah beliau memenuhi segala syarat yang ditetapkan.</a:t>
            </a:r>
          </a:p>
          <a:p>
            <a:pPr marL="228417" indent="-228417" eaLnBrk="1" hangingPunct="1">
              <a:buFont typeface="Calibri" pitchFamily="34" charset="0"/>
              <a:buAutoNum type="arabicPeriod"/>
              <a:defRPr/>
            </a:pPr>
            <a:r>
              <a:rPr lang="ms-MY" dirty="0" smtClean="0">
                <a:latin typeface="Arial" pitchFamily="34" charset="0"/>
                <a:cs typeface="Arial" pitchFamily="34" charset="0"/>
              </a:rPr>
              <a:t>Sekiranya beliau menolak opsyen SBPA, gelaran gred beliau kekal N1 dan beliau akan menerima gaji dan kenaikan pangkat di dalam SSM.</a:t>
            </a:r>
            <a:endParaRPr lang="ms-MY" dirty="0" smtClean="0"/>
          </a:p>
          <a:p>
            <a:pPr>
              <a:defRPr/>
            </a:pPr>
            <a:endParaRPr lang="en-US" dirty="0"/>
          </a:p>
        </p:txBody>
      </p:sp>
      <p:sp>
        <p:nvSpPr>
          <p:cNvPr id="4" name="Slide Number Placeholder 3"/>
          <p:cNvSpPr>
            <a:spLocks noGrp="1"/>
          </p:cNvSpPr>
          <p:nvPr>
            <p:ph type="sldNum" sz="quarter" idx="5"/>
          </p:nvPr>
        </p:nvSpPr>
        <p:spPr/>
        <p:txBody>
          <a:bodyPr/>
          <a:lstStyle/>
          <a:p>
            <a:pPr>
              <a:defRPr/>
            </a:pPr>
            <a:fld id="{DEBCAE5E-8A1F-405D-AA1E-C9E5E4D074D7}" type="slidenum">
              <a:rPr lang="en-US" smtClean="0"/>
              <a:pPr>
                <a:defRPr/>
              </a:pPr>
              <a:t>32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77500" lnSpcReduction="20000"/>
          </a:bodyPr>
          <a:lstStyle/>
          <a:p>
            <a:pPr>
              <a:defRPr/>
            </a:pPr>
            <a:r>
              <a:rPr lang="ms-MY" b="1" dirty="0" smtClean="0"/>
              <a:t>Lateral </a:t>
            </a:r>
            <a:r>
              <a:rPr lang="ms-MY" b="1" dirty="0" err="1" smtClean="0"/>
              <a:t>Entry</a:t>
            </a:r>
            <a:endParaRPr lang="ms-MY" b="1" dirty="0" smtClean="0"/>
          </a:p>
          <a:p>
            <a:pPr marL="228417" indent="-228417">
              <a:buFont typeface="+mj-lt"/>
              <a:buAutoNum type="arabicPeriod"/>
              <a:defRPr/>
            </a:pPr>
            <a:r>
              <a:rPr lang="ms-MY" dirty="0" smtClean="0"/>
              <a:t>Lateral </a:t>
            </a:r>
            <a:r>
              <a:rPr lang="ms-MY" dirty="0" err="1" smtClean="0"/>
              <a:t>Entry</a:t>
            </a:r>
            <a:r>
              <a:rPr lang="ms-MY" dirty="0" smtClean="0"/>
              <a:t> adalah Kumpulan Pengurusan Tertinggi serta Kumpulan Pengurusan dan Profesional dan dilaksanakan sekiranya tiada pegawai layak. </a:t>
            </a:r>
            <a:r>
              <a:rPr lang="ms-MY" dirty="0" smtClean="0">
                <a:solidFill>
                  <a:srgbClr val="FFFF00"/>
                </a:solidFill>
              </a:rPr>
              <a:t>Tujuan pelaksanaannya adalah untuk m</a:t>
            </a:r>
            <a:r>
              <a:rPr lang="ms-MY" dirty="0" smtClean="0"/>
              <a:t>endapat bakat terbaik.</a:t>
            </a:r>
          </a:p>
          <a:p>
            <a:pPr>
              <a:defRPr/>
            </a:pPr>
            <a:endParaRPr lang="ms-MY" dirty="0" smtClean="0"/>
          </a:p>
          <a:p>
            <a:pPr>
              <a:defRPr/>
            </a:pPr>
            <a:r>
              <a:rPr lang="ms-MY" b="1" dirty="0" smtClean="0"/>
              <a:t>Pelepasan Jawatan</a:t>
            </a:r>
          </a:p>
          <a:p>
            <a:pPr marL="228417" indent="-228417" algn="just">
              <a:buFont typeface="+mj-lt"/>
              <a:buAutoNum type="arabicPeriod"/>
              <a:defRPr/>
            </a:pPr>
            <a:r>
              <a:rPr lang="en-MY" dirty="0" smtClean="0"/>
              <a:t>Tujuannya adalah meningkatkan mobiliti pegawai dan membolehkan tempoh perkhidmatan pegawai diambil kira bagi tujuan perkiraan faedah persaraan dengan syarat pegawai dilantik semula dalam Perkhidmatan Awam.</a:t>
            </a:r>
          </a:p>
          <a:p>
            <a:pPr algn="just">
              <a:buFont typeface="Wingdings" pitchFamily="2" charset="2"/>
              <a:buNone/>
              <a:defRPr/>
            </a:pPr>
            <a:endParaRPr lang="en-MY" dirty="0" smtClean="0"/>
          </a:p>
          <a:p>
            <a:pPr algn="just">
              <a:buFont typeface="Wingdings" pitchFamily="2" charset="2"/>
              <a:buNone/>
              <a:defRPr/>
            </a:pPr>
            <a:r>
              <a:rPr lang="en-MY" b="1" dirty="0" smtClean="0"/>
              <a:t>Tempoh Percubaan</a:t>
            </a:r>
          </a:p>
          <a:p>
            <a:pPr marL="536146" indent="-536146" algn="just">
              <a:defRPr/>
            </a:pPr>
            <a:r>
              <a:rPr lang="en-MY" dirty="0" smtClean="0">
                <a:solidFill>
                  <a:srgbClr val="FFFF00"/>
                </a:solidFill>
              </a:rPr>
              <a:t>1.  Tempoh percubaan</a:t>
            </a:r>
            <a:r>
              <a:rPr lang="en-MY" dirty="0" smtClean="0"/>
              <a:t> adalah enam (6) bulan hingga dua (2) tahun.</a:t>
            </a:r>
            <a:endParaRPr lang="en-MY" dirty="0" smtClean="0">
              <a:solidFill>
                <a:srgbClr val="FFFF00"/>
              </a:solidFill>
            </a:endParaRPr>
          </a:p>
          <a:p>
            <a:pPr marL="536146" indent="-536146" algn="just">
              <a:defRPr/>
            </a:pPr>
            <a:r>
              <a:rPr lang="en-MY" dirty="0" smtClean="0">
                <a:solidFill>
                  <a:srgbClr val="FFFF00"/>
                </a:solidFill>
              </a:rPr>
              <a:t>2.  Tempoh percubaan bagi pengesahan dalam perkhidmatan</a:t>
            </a:r>
            <a:r>
              <a:rPr lang="en-MY" dirty="0" smtClean="0"/>
              <a:t> adalah sekurang-kurangnya enam (6)  bulan dan memenuhi syarat </a:t>
            </a:r>
          </a:p>
          <a:p>
            <a:pPr marL="536146" indent="-536146" algn="just">
              <a:defRPr/>
            </a:pPr>
            <a:r>
              <a:rPr lang="en-MY" dirty="0" smtClean="0"/>
              <a:t>     pengesahan lain yang ditetapkan.</a:t>
            </a:r>
          </a:p>
          <a:p>
            <a:pPr marL="536146" indent="-536146" algn="just">
              <a:defRPr/>
            </a:pPr>
            <a:r>
              <a:rPr lang="en-MY" dirty="0" smtClean="0"/>
              <a:t>3.  Pelanjutan tempoh percubaan tidak melebihi satu (1) tahun jika pegawai masih tidak dapat disahkan dalam perkhidmatan. </a:t>
            </a:r>
          </a:p>
          <a:p>
            <a:pPr algn="just">
              <a:buFont typeface="Wingdings" pitchFamily="2" charset="2"/>
              <a:buNone/>
              <a:defRPr/>
            </a:pPr>
            <a:endParaRPr lang="en-US" dirty="0" smtClean="0"/>
          </a:p>
          <a:p>
            <a:pPr algn="just">
              <a:buFont typeface="Wingdings" pitchFamily="2" charset="2"/>
              <a:buNone/>
              <a:defRPr/>
            </a:pPr>
            <a:r>
              <a:rPr lang="en-US" b="1" dirty="0" err="1" smtClean="0"/>
              <a:t>PDKPA</a:t>
            </a:r>
            <a:endParaRPr lang="en-US" b="1" dirty="0" smtClean="0"/>
          </a:p>
          <a:p>
            <a:pPr algn="just">
              <a:buFont typeface="Wingdings" pitchFamily="2" charset="2"/>
              <a:buNone/>
              <a:defRPr/>
            </a:pPr>
            <a:r>
              <a:rPr lang="ms-MY" dirty="0" smtClean="0"/>
              <a:t>Perkiraan pencen dan ganjaran bagi maksud persaraan di bawah </a:t>
            </a:r>
            <a:r>
              <a:rPr lang="ms-MY" dirty="0" err="1" smtClean="0"/>
              <a:t>PDKPA</a:t>
            </a:r>
            <a:r>
              <a:rPr lang="ms-MY" dirty="0" smtClean="0"/>
              <a:t>, akan diambil kira mengikut tempoh seolah-olah pegawai bersara pada umur persaraan wajib yang dipilih berdasarkan gaji terakhir yang diterima oleh pegawai.</a:t>
            </a:r>
          </a:p>
          <a:p>
            <a:pPr algn="just">
              <a:buFont typeface="Wingdings" pitchFamily="2" charset="2"/>
              <a:buNone/>
              <a:defRPr/>
            </a:pPr>
            <a:endParaRPr lang="en-US" dirty="0" smtClean="0"/>
          </a:p>
          <a:p>
            <a:pPr>
              <a:defRPr/>
            </a:pPr>
            <a:r>
              <a:rPr lang="en-US" b="1" dirty="0" smtClean="0"/>
              <a:t>Dasar Pemisah</a:t>
            </a:r>
          </a:p>
          <a:p>
            <a:pPr marL="228417" indent="-228417">
              <a:buFont typeface="+mj-lt"/>
              <a:buAutoNum type="arabicPeriod"/>
              <a:defRPr/>
            </a:pPr>
            <a:r>
              <a:rPr lang="ms-MY" dirty="0" smtClean="0"/>
              <a:t>Tindakan tegas diambil terhadap pegawai yang tidak berusaha menunjukkan kesungguhan dan komitmen untuk berkhidmat serta bermasalah dan berprestasi  rendah di samping mempunyai tahap integriti yang boleh mencemarkan imej dan menjejaskan penyampaian Perkhidmatan Awam.</a:t>
            </a:r>
          </a:p>
          <a:p>
            <a:pPr marL="228417" indent="-228417">
              <a:buFont typeface="+mj-lt"/>
              <a:buAutoNum type="arabicPeriod"/>
              <a:defRPr/>
            </a:pPr>
            <a:r>
              <a:rPr lang="ms-MY" dirty="0" smtClean="0"/>
              <a:t>laluan keluar kepada pegawai yang tidak lagi menunjukkan minat untuk berkhidmat dan memilih untuk meninggalkan Perkhidmatan Awam. </a:t>
            </a:r>
          </a:p>
        </p:txBody>
      </p:sp>
      <p:sp>
        <p:nvSpPr>
          <p:cNvPr id="4" name="Slide Number Placeholder 3"/>
          <p:cNvSpPr>
            <a:spLocks noGrp="1"/>
          </p:cNvSpPr>
          <p:nvPr>
            <p:ph type="sldNum" sz="quarter" idx="5"/>
          </p:nvPr>
        </p:nvSpPr>
        <p:spPr/>
        <p:txBody>
          <a:bodyPr/>
          <a:lstStyle/>
          <a:p>
            <a:pPr>
              <a:defRPr/>
            </a:pPr>
            <a:fld id="{56A3CBA2-115D-40A7-94DA-44808BBF0466}" type="slidenum">
              <a:rPr lang="en-US" smtClean="0"/>
              <a:pPr>
                <a:defRPr/>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pPr marL="228417" indent="-228417" eaLnBrk="1" hangingPunct="1">
              <a:buFont typeface="Calibri" pitchFamily="34" charset="0"/>
              <a:buAutoNum type="arabicPeriod"/>
              <a:defRPr/>
            </a:pPr>
            <a:r>
              <a:rPr lang="ms-MY" dirty="0" smtClean="0">
                <a:latin typeface="Arial" pitchFamily="34" charset="0"/>
                <a:cs typeface="Arial" pitchFamily="34" charset="0"/>
              </a:rPr>
              <a:t>Slaid ini adalah bagi skim perkhidmatan dijumudkan sebelum SBPA.</a:t>
            </a:r>
          </a:p>
          <a:p>
            <a:pPr marL="228417" indent="-228417" eaLnBrk="1" hangingPunct="1">
              <a:buFont typeface="Calibri" pitchFamily="34" charset="0"/>
              <a:buAutoNum type="arabicPeriod"/>
              <a:defRPr/>
            </a:pPr>
            <a:r>
              <a:rPr lang="ms-MY" dirty="0" smtClean="0">
                <a:latin typeface="Arial" pitchFamily="34" charset="0"/>
                <a:cs typeface="Arial" pitchFamily="34" charset="0"/>
              </a:rPr>
              <a:t>Contoh bagi pegawai yang cukup syarat adalah Kelasi A1, A4. </a:t>
            </a:r>
          </a:p>
          <a:p>
            <a:pPr marL="228417" indent="-228417" eaLnBrk="1" hangingPunct="1">
              <a:buFont typeface="Calibri" pitchFamily="34" charset="0"/>
              <a:buAutoNum type="arabicPeriod"/>
              <a:defRPr/>
            </a:pPr>
            <a:r>
              <a:rPr lang="ms-MY" dirty="0" smtClean="0">
                <a:latin typeface="Arial" pitchFamily="34" charset="0"/>
                <a:cs typeface="Arial" pitchFamily="34" charset="0"/>
              </a:rPr>
              <a:t>Beliau akan menggunakan borang </a:t>
            </a:r>
            <a:r>
              <a:rPr lang="ms-MY" b="1" dirty="0" smtClean="0">
                <a:latin typeface="Arial" pitchFamily="34" charset="0"/>
                <a:cs typeface="Arial" pitchFamily="34" charset="0"/>
              </a:rPr>
              <a:t>opsyen</a:t>
            </a:r>
            <a:r>
              <a:rPr lang="ms-MY" dirty="0" smtClean="0">
                <a:latin typeface="Arial" pitchFamily="34" charset="0"/>
                <a:cs typeface="Arial" pitchFamily="34" charset="0"/>
              </a:rPr>
              <a:t> </a:t>
            </a:r>
            <a:r>
              <a:rPr lang="ms-MY" b="1" dirty="0" smtClean="0">
                <a:latin typeface="Arial" pitchFamily="34" charset="0"/>
                <a:cs typeface="Arial" pitchFamily="34" charset="0"/>
              </a:rPr>
              <a:t>M</a:t>
            </a:r>
            <a:r>
              <a:rPr lang="ms-MY" dirty="0" smtClean="0">
                <a:latin typeface="Arial" pitchFamily="34" charset="0"/>
                <a:cs typeface="Arial" pitchFamily="34" charset="0"/>
              </a:rPr>
              <a:t> iaitu borang bagi skim perkhidmatan yang dijumudkan sebelum SBPA dan beliau telah memenuhi syarat iaitu memiliki kelulusan PMR atau pengalaman kurang dari sembilan (9) tahun.</a:t>
            </a:r>
          </a:p>
          <a:p>
            <a:pPr marL="228417" indent="-228417" eaLnBrk="1" hangingPunct="1">
              <a:buFont typeface="Calibri" pitchFamily="34" charset="0"/>
              <a:buAutoNum type="arabicPeriod"/>
              <a:defRPr/>
            </a:pPr>
            <a:r>
              <a:rPr lang="ms-MY" dirty="0" smtClean="0">
                <a:latin typeface="Arial" pitchFamily="34" charset="0"/>
                <a:cs typeface="Arial" pitchFamily="34" charset="0"/>
              </a:rPr>
              <a:t>Sekiranya beliau menerima opsyen SBPA, gelaran gred beliau adalah Pembantu Awam H5-1. Beliau akan memperoleh segala kemudahan dan faedah yang ditawarkan di dalam SBPA.</a:t>
            </a:r>
          </a:p>
          <a:p>
            <a:pPr marL="228417" indent="-228417" eaLnBrk="1" hangingPunct="1">
              <a:buFont typeface="Calibri" pitchFamily="34" charset="0"/>
              <a:buAutoNum type="arabicPeriod"/>
              <a:defRPr/>
            </a:pPr>
            <a:r>
              <a:rPr lang="ms-MY" dirty="0" smtClean="0">
                <a:latin typeface="Arial" pitchFamily="34" charset="0"/>
                <a:cs typeface="Arial" pitchFamily="34" charset="0"/>
              </a:rPr>
              <a:t>Sekiranya beliau menolak opsyen ke SBPA, beliau akan </a:t>
            </a:r>
            <a:r>
              <a:rPr lang="ms-MY" b="1" dirty="0" smtClean="0">
                <a:latin typeface="Arial" pitchFamily="34" charset="0"/>
                <a:cs typeface="Arial" pitchFamily="34" charset="0"/>
              </a:rPr>
              <a:t>dibersarakan</a:t>
            </a:r>
            <a:r>
              <a:rPr lang="ms-MY" dirty="0" smtClean="0">
                <a:latin typeface="Arial" pitchFamily="34" charset="0"/>
                <a:cs typeface="Arial" pitchFamily="34" charset="0"/>
              </a:rPr>
              <a:t> di bawah peraturan Akta Pencen 10(5)(b).</a:t>
            </a:r>
          </a:p>
          <a:p>
            <a:pPr marL="228417" indent="-228417" eaLnBrk="1" hangingPunct="1">
              <a:buFont typeface="Calibri" pitchFamily="34" charset="0"/>
              <a:buAutoNum type="arabicPeriod"/>
              <a:defRPr/>
            </a:pPr>
            <a:r>
              <a:rPr lang="ms-MY" dirty="0" smtClean="0">
                <a:latin typeface="Arial" pitchFamily="34" charset="0"/>
                <a:cs typeface="Arial" pitchFamily="34" charset="0"/>
              </a:rPr>
              <a:t>Sekiranya beliau tidak cukup syarat iaitu tidak memiliki kelulusan PMR atau pengalaman kurang dari sembilan (9) tahun, beliau akan menggunakan </a:t>
            </a:r>
            <a:r>
              <a:rPr lang="ms-MY" b="1" dirty="0" smtClean="0">
                <a:latin typeface="Arial" pitchFamily="34" charset="0"/>
                <a:cs typeface="Arial" pitchFamily="34" charset="0"/>
              </a:rPr>
              <a:t>borang N</a:t>
            </a:r>
            <a:r>
              <a:rPr lang="ms-MY" dirty="0" smtClean="0">
                <a:latin typeface="Arial" pitchFamily="34" charset="0"/>
                <a:cs typeface="Arial" pitchFamily="34" charset="0"/>
              </a:rPr>
              <a:t>. </a:t>
            </a:r>
          </a:p>
          <a:p>
            <a:pPr marL="228417" indent="-228417" eaLnBrk="1" hangingPunct="1">
              <a:buFont typeface="Calibri" pitchFamily="34" charset="0"/>
              <a:buAutoNum type="arabicPeriod"/>
              <a:defRPr/>
            </a:pPr>
            <a:r>
              <a:rPr lang="ms-MY" dirty="0" smtClean="0">
                <a:latin typeface="Arial" pitchFamily="34" charset="0"/>
                <a:cs typeface="Arial" pitchFamily="34" charset="0"/>
              </a:rPr>
              <a:t>Sekiranya beliau menerima opsyen SBPA, gelaran gred beliau adalah H5-1(KUP PAP N1). Gelaran gred beliau akan ditukar ke H5-1 setelah beliau memenuhi segala syarat yang ditetapkan.</a:t>
            </a:r>
          </a:p>
          <a:p>
            <a:pPr marL="228417" indent="-228417" eaLnBrk="1" hangingPunct="1">
              <a:buFont typeface="Calibri" pitchFamily="34" charset="0"/>
              <a:buAutoNum type="arabicPeriod"/>
              <a:defRPr/>
            </a:pPr>
            <a:r>
              <a:rPr lang="ms-MY" dirty="0" smtClean="0">
                <a:latin typeface="Arial" pitchFamily="34" charset="0"/>
                <a:cs typeface="Arial" pitchFamily="34" charset="0"/>
              </a:rPr>
              <a:t>Sekiranya beliau menolak opsyen ke SBPA, beliau akan </a:t>
            </a:r>
            <a:r>
              <a:rPr lang="ms-MY" b="1" dirty="0" smtClean="0">
                <a:latin typeface="Arial" pitchFamily="34" charset="0"/>
                <a:cs typeface="Arial" pitchFamily="34" charset="0"/>
              </a:rPr>
              <a:t>dibersarakan</a:t>
            </a:r>
            <a:r>
              <a:rPr lang="ms-MY" dirty="0" smtClean="0">
                <a:latin typeface="Arial" pitchFamily="34" charset="0"/>
                <a:cs typeface="Arial" pitchFamily="34" charset="0"/>
              </a:rPr>
              <a:t> di bawah peraturan Akta Pencen 10(5)(b).</a:t>
            </a:r>
          </a:p>
          <a:p>
            <a:pPr marL="228417" indent="-228417" eaLnBrk="1" hangingPunct="1">
              <a:buFont typeface="Calibri" pitchFamily="34" charset="0"/>
              <a:buAutoNum type="arabicPeriod"/>
              <a:defRPr/>
            </a:pPr>
            <a:endParaRPr lang="ms-MY" dirty="0" smtClean="0"/>
          </a:p>
          <a:p>
            <a:pPr>
              <a:defRPr/>
            </a:pPr>
            <a:endParaRPr lang="en-US" dirty="0" smtClean="0"/>
          </a:p>
          <a:p>
            <a:pPr>
              <a:defRPr/>
            </a:pPr>
            <a:endParaRPr lang="en-US" dirty="0"/>
          </a:p>
        </p:txBody>
      </p:sp>
      <p:sp>
        <p:nvSpPr>
          <p:cNvPr id="4" name="Slide Number Placeholder 3"/>
          <p:cNvSpPr>
            <a:spLocks noGrp="1"/>
          </p:cNvSpPr>
          <p:nvPr>
            <p:ph type="sldNum" sz="quarter" idx="5"/>
          </p:nvPr>
        </p:nvSpPr>
        <p:spPr/>
        <p:txBody>
          <a:bodyPr/>
          <a:lstStyle/>
          <a:p>
            <a:pPr>
              <a:defRPr/>
            </a:pPr>
            <a:fld id="{11AD0FF9-A6E0-447D-861A-852DA7A5E034}" type="slidenum">
              <a:rPr lang="en-US" smtClean="0"/>
              <a:pPr>
                <a:defRPr/>
              </a:pPr>
              <a:t>33</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MY" smtClean="0">
              <a:ea typeface="MS PGothic" pitchFamily="34" charset="-128"/>
            </a:endParaRPr>
          </a:p>
        </p:txBody>
      </p:sp>
      <p:sp>
        <p:nvSpPr>
          <p:cNvPr id="1024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D81E1D9-00CC-414D-A469-3FE348A04ABF}" type="slidenum">
              <a:rPr lang="en-US" smtClean="0">
                <a:latin typeface="Arial" pitchFamily="34" charset="0"/>
                <a:cs typeface="Arial" pitchFamily="34" charset="0"/>
              </a:rPr>
              <a:pPr fontAlgn="base">
                <a:spcBef>
                  <a:spcPct val="0"/>
                </a:spcBef>
                <a:spcAft>
                  <a:spcPct val="0"/>
                </a:spcAft>
              </a:pPr>
              <a:t>34</a:t>
            </a:fld>
            <a:endParaRPr lang="en-US" smtClean="0">
              <a:latin typeface="Arial" pitchFamily="34" charset="0"/>
              <a:cs typeface="Arial"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bwMode="auto">
          <a:noFill/>
          <a:ln>
            <a:solidFill>
              <a:srgbClr val="000000"/>
            </a:solidFill>
            <a:miter lim="800000"/>
            <a:headEnd/>
            <a:tailEnd/>
          </a:ln>
        </p:spPr>
      </p:sp>
      <p:sp>
        <p:nvSpPr>
          <p:cNvPr id="1034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MY" smtClean="0">
              <a:ea typeface="MS PGothic" pitchFamily="34" charset="-128"/>
            </a:endParaRPr>
          </a:p>
        </p:txBody>
      </p:sp>
      <p:sp>
        <p:nvSpPr>
          <p:cNvPr id="1034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284B976-0FE2-4217-99A1-A8B34DA49AA3}" type="slidenum">
              <a:rPr lang="en-US" smtClean="0">
                <a:latin typeface="Arial" pitchFamily="34" charset="0"/>
                <a:cs typeface="Arial" pitchFamily="34" charset="0"/>
              </a:rPr>
              <a:pPr fontAlgn="base">
                <a:spcBef>
                  <a:spcPct val="0"/>
                </a:spcBef>
                <a:spcAft>
                  <a:spcPct val="0"/>
                </a:spcAft>
              </a:pPr>
              <a:t>35</a:t>
            </a:fld>
            <a:endParaRPr lang="en-US" smtClean="0">
              <a:latin typeface="Arial" pitchFamily="34" charset="0"/>
              <a:cs typeface="Arial"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bwMode="auto">
          <a:noFill/>
          <a:ln>
            <a:solidFill>
              <a:srgbClr val="000000"/>
            </a:solidFill>
            <a:miter lim="800000"/>
            <a:headEnd/>
            <a:tailEnd/>
          </a:ln>
        </p:spPr>
      </p:sp>
      <p:sp>
        <p:nvSpPr>
          <p:cNvPr id="1044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MY" smtClean="0">
              <a:ea typeface="MS PGothic" pitchFamily="34" charset="-128"/>
            </a:endParaRPr>
          </a:p>
        </p:txBody>
      </p:sp>
      <p:sp>
        <p:nvSpPr>
          <p:cNvPr id="1044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D0C79CB-0734-4DC0-999E-ABC8DA144745}" type="slidenum">
              <a:rPr lang="en-US" smtClean="0">
                <a:latin typeface="Arial" pitchFamily="34" charset="0"/>
                <a:cs typeface="Arial" pitchFamily="34" charset="0"/>
              </a:rPr>
              <a:pPr fontAlgn="base">
                <a:spcBef>
                  <a:spcPct val="0"/>
                </a:spcBef>
                <a:spcAft>
                  <a:spcPct val="0"/>
                </a:spcAft>
              </a:pPr>
              <a:t>36</a:t>
            </a:fld>
            <a:endParaRPr lang="en-US" smtClean="0">
              <a:latin typeface="Arial" pitchFamily="34" charset="0"/>
              <a:cs typeface="Arial"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bwMode="auto">
          <a:noFill/>
          <a:ln>
            <a:solidFill>
              <a:srgbClr val="000000"/>
            </a:solidFill>
            <a:miter lim="800000"/>
            <a:headEnd/>
            <a:tailEnd/>
          </a:ln>
        </p:spPr>
      </p:sp>
      <p:sp>
        <p:nvSpPr>
          <p:cNvPr id="1054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MY" smtClean="0">
              <a:ea typeface="MS PGothic" pitchFamily="34" charset="-128"/>
            </a:endParaRPr>
          </a:p>
        </p:txBody>
      </p:sp>
      <p:sp>
        <p:nvSpPr>
          <p:cNvPr id="1054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473EDBD-6870-4F90-A62B-9C10C5441CBA}" type="slidenum">
              <a:rPr lang="en-US" smtClean="0">
                <a:latin typeface="Arial" pitchFamily="34" charset="0"/>
                <a:cs typeface="Arial" pitchFamily="34" charset="0"/>
              </a:rPr>
              <a:pPr fontAlgn="base">
                <a:spcBef>
                  <a:spcPct val="0"/>
                </a:spcBef>
                <a:spcAft>
                  <a:spcPct val="0"/>
                </a:spcAft>
              </a:pPr>
              <a:t>37</a:t>
            </a:fld>
            <a:endParaRPr lang="en-US" smtClean="0">
              <a:latin typeface="Arial" pitchFamily="34" charset="0"/>
              <a:cs typeface="Arial"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bwMode="auto">
          <a:noFill/>
          <a:ln>
            <a:solidFill>
              <a:srgbClr val="000000"/>
            </a:solidFill>
            <a:miter lim="800000"/>
            <a:headEnd/>
            <a:tailEnd/>
          </a:ln>
        </p:spPr>
      </p:sp>
      <p:sp>
        <p:nvSpPr>
          <p:cNvPr id="1064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MY" smtClean="0">
              <a:ea typeface="MS PGothic" pitchFamily="34" charset="-128"/>
            </a:endParaRPr>
          </a:p>
        </p:txBody>
      </p:sp>
      <p:sp>
        <p:nvSpPr>
          <p:cNvPr id="1065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E4BAA14-B6D1-4BB2-903B-5B0D0652C913}" type="slidenum">
              <a:rPr lang="en-US" smtClean="0">
                <a:latin typeface="Arial" pitchFamily="34" charset="0"/>
                <a:cs typeface="Arial" pitchFamily="34" charset="0"/>
              </a:rPr>
              <a:pPr fontAlgn="base">
                <a:spcBef>
                  <a:spcPct val="0"/>
                </a:spcBef>
                <a:spcAft>
                  <a:spcPct val="0"/>
                </a:spcAft>
              </a:pPr>
              <a:t>38</a:t>
            </a:fld>
            <a:endParaRPr lang="en-US" smtClean="0">
              <a:latin typeface="Arial" pitchFamily="34" charset="0"/>
              <a:cs typeface="Arial"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bwMode="auto">
          <a:noFill/>
          <a:ln>
            <a:solidFill>
              <a:srgbClr val="000000"/>
            </a:solidFill>
            <a:miter lim="800000"/>
            <a:headEnd/>
            <a:tailEnd/>
          </a:ln>
        </p:spPr>
      </p:sp>
      <p:sp>
        <p:nvSpPr>
          <p:cNvPr id="10752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MY" smtClean="0">
              <a:ea typeface="MS PGothic" pitchFamily="34" charset="-128"/>
            </a:endParaRPr>
          </a:p>
        </p:txBody>
      </p:sp>
      <p:sp>
        <p:nvSpPr>
          <p:cNvPr id="1075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778503D-B052-422F-B952-6EC0DBB08C47}" type="slidenum">
              <a:rPr lang="en-US" smtClean="0">
                <a:latin typeface="Arial" pitchFamily="34" charset="0"/>
                <a:cs typeface="Arial" pitchFamily="34" charset="0"/>
              </a:rPr>
              <a:pPr fontAlgn="base">
                <a:spcBef>
                  <a:spcPct val="0"/>
                </a:spcBef>
                <a:spcAft>
                  <a:spcPct val="0"/>
                </a:spcAft>
              </a:pPr>
              <a:t>39</a:t>
            </a:fld>
            <a:endParaRPr lang="en-US" smtClean="0">
              <a:latin typeface="Arial" pitchFamily="34" charset="0"/>
              <a:cs typeface="Arial"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Image Placeholder 1"/>
          <p:cNvSpPr>
            <a:spLocks noGrp="1" noRot="1" noChangeAspect="1" noTextEdit="1"/>
          </p:cNvSpPr>
          <p:nvPr>
            <p:ph type="sldImg"/>
          </p:nvPr>
        </p:nvSpPr>
        <p:spPr bwMode="auto">
          <a:noFill/>
          <a:ln>
            <a:solidFill>
              <a:srgbClr val="000000"/>
            </a:solidFill>
            <a:miter lim="800000"/>
            <a:headEnd/>
            <a:tailEnd/>
          </a:ln>
        </p:spPr>
      </p:sp>
      <p:sp>
        <p:nvSpPr>
          <p:cNvPr id="10854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ea typeface="MS PGothic" pitchFamily="34" charset="-128"/>
            </a:endParaRPr>
          </a:p>
        </p:txBody>
      </p:sp>
      <p:sp>
        <p:nvSpPr>
          <p:cNvPr id="1085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65E7874-B945-4DB6-AF8C-AD216C0EC255}" type="slidenum">
              <a:rPr lang="en-US" smtClean="0">
                <a:latin typeface="Arial" pitchFamily="34" charset="0"/>
                <a:cs typeface="Arial" pitchFamily="34" charset="0"/>
              </a:rPr>
              <a:pPr fontAlgn="base">
                <a:spcBef>
                  <a:spcPct val="0"/>
                </a:spcBef>
                <a:spcAft>
                  <a:spcPct val="0"/>
                </a:spcAft>
              </a:pPr>
              <a:t>40</a:t>
            </a:fld>
            <a:endParaRPr lang="en-US" smtClean="0">
              <a:latin typeface="Arial" pitchFamily="34" charset="0"/>
              <a:cs typeface="Arial"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bwMode="auto">
          <a:noFill/>
          <a:ln>
            <a:solidFill>
              <a:srgbClr val="000000"/>
            </a:solidFill>
            <a:miter lim="800000"/>
            <a:headEnd/>
            <a:tailEnd/>
          </a:ln>
        </p:spPr>
      </p:sp>
      <p:sp>
        <p:nvSpPr>
          <p:cNvPr id="1095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ea typeface="MS PGothic" pitchFamily="34" charset="-128"/>
            </a:endParaRPr>
          </a:p>
        </p:txBody>
      </p:sp>
      <p:sp>
        <p:nvSpPr>
          <p:cNvPr id="1095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7E9BE25-E3A8-48A4-8CA8-017560DE800D}" type="slidenum">
              <a:rPr lang="en-US" smtClean="0">
                <a:latin typeface="Arial" pitchFamily="34" charset="0"/>
                <a:cs typeface="Arial" pitchFamily="34" charset="0"/>
              </a:rPr>
              <a:pPr fontAlgn="base">
                <a:spcBef>
                  <a:spcPct val="0"/>
                </a:spcBef>
                <a:spcAft>
                  <a:spcPct val="0"/>
                </a:spcAft>
              </a:pPr>
              <a:t>41</a:t>
            </a:fld>
            <a:endParaRPr lang="en-US" smtClean="0">
              <a:latin typeface="Arial" pitchFamily="34" charset="0"/>
              <a:cs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pPr marL="228417" indent="-228417">
              <a:buFont typeface="+mj-lt"/>
              <a:buAutoNum type="arabicPeriod"/>
              <a:defRPr/>
            </a:pPr>
            <a:r>
              <a:rPr lang="pt-BR" dirty="0" smtClean="0"/>
              <a:t>Opsyen hanya akan diberi kepada pegawai tetap yang sedang berkhidmat pada 1 Januari 2012. Pegawai tetap adalah yang dilantik ke jawatan tetap termasuk yang dalam percubaan, tukar sementara dan peminjaman. </a:t>
            </a:r>
            <a:endParaRPr lang="en-US" dirty="0" smtClean="0"/>
          </a:p>
          <a:p>
            <a:pPr marL="228417" indent="-228417">
              <a:buFont typeface="+mj-lt"/>
              <a:buAutoNum type="arabicPeriod"/>
              <a:defRPr/>
            </a:pPr>
            <a:r>
              <a:rPr lang="ms-MY" dirty="0" smtClean="0"/>
              <a:t>Opsyen bagi Kumpulan Pengurusan Tertinggi yang jawatannya dijadikan jawatan dalam Kumpulan Premier, opsyen hendaklah dibuat dalam tempoh 7 hari mulai 16 Disember 2011 hingga 22 Disember 2011. </a:t>
            </a:r>
            <a:endParaRPr lang="en-US" dirty="0" smtClean="0"/>
          </a:p>
          <a:p>
            <a:pPr marL="228417" indent="-228417">
              <a:buFont typeface="+mj-lt"/>
              <a:buAutoNum type="arabicPeriod"/>
              <a:defRPr/>
            </a:pPr>
            <a:r>
              <a:rPr lang="ms-MY" dirty="0" smtClean="0"/>
              <a:t>Tawaran opsyen kepada semua pegawai yang layak akan diuruskan oleh pengurus sumber manusia kementerian/jabatan/agensi masing-masing. </a:t>
            </a:r>
            <a:endParaRPr lang="en-US" dirty="0" smtClean="0"/>
          </a:p>
          <a:p>
            <a:pPr marL="228417" indent="-228417">
              <a:buFont typeface="+mj-lt"/>
              <a:buAutoNum type="arabicPeriod"/>
              <a:defRPr/>
            </a:pPr>
            <a:r>
              <a:rPr lang="ms-MY" dirty="0" smtClean="0"/>
              <a:t>Sekiranya pihak Kementerian/Jabatan/Agensi menyediakan aplikasi penawaran opsyen secara </a:t>
            </a:r>
            <a:r>
              <a:rPr lang="ms-MY" i="1" dirty="0" smtClean="0"/>
              <a:t>online</a:t>
            </a:r>
            <a:r>
              <a:rPr lang="ms-MY" dirty="0" smtClean="0"/>
              <a:t>, kecuali pegawai yang menyandang jawatan dalam Kumpulan Premier, dokumen opsyen termasuk surat tawaran yang lengkap boleh dimuat turun daripada laman web Kementerian/Jabatan/Agensi berkenaan. </a:t>
            </a:r>
            <a:endParaRPr lang="en-US" dirty="0" smtClean="0"/>
          </a:p>
          <a:p>
            <a:pPr marL="228417" indent="-228417">
              <a:buFont typeface="+mj-lt"/>
              <a:buAutoNum type="arabicPeriod"/>
              <a:defRPr/>
            </a:pPr>
            <a:r>
              <a:rPr lang="ms-MY" dirty="0" smtClean="0"/>
              <a:t>Adalah menjadi tanggungjawab pegawai untuk mengisi pilihan opsyen sama ada menerima atau tidak menerima opsyen dan menandatangani Borang Opsyen serta Surat Akuan Penerimaan Surat Tawaran Opsyen.  </a:t>
            </a:r>
            <a:endParaRPr lang="en-US" dirty="0" smtClean="0"/>
          </a:p>
          <a:p>
            <a:pPr marL="228417" indent="-228417">
              <a:buFont typeface="+mj-lt"/>
              <a:buAutoNum type="arabicPeriod"/>
              <a:defRPr/>
            </a:pPr>
            <a:r>
              <a:rPr lang="ms-MY" dirty="0" smtClean="0"/>
              <a:t>Borang dan surat yang telah lengkap diisi hendaklah dicetak dan dikembalikan kepada pengurus sumber manusia masing-masing sebelum atau pada 30 Disember 2011. </a:t>
            </a:r>
            <a:endParaRPr lang="en-US" dirty="0" smtClean="0"/>
          </a:p>
          <a:p>
            <a:pPr>
              <a:defRPr/>
            </a:pPr>
            <a:endParaRPr lang="en-US" dirty="0" smtClean="0"/>
          </a:p>
          <a:p>
            <a:pPr>
              <a:defRPr/>
            </a:pPr>
            <a:endParaRPr lang="en-US" dirty="0"/>
          </a:p>
        </p:txBody>
      </p:sp>
      <p:sp>
        <p:nvSpPr>
          <p:cNvPr id="4" name="Slide Number Placeholder 3"/>
          <p:cNvSpPr>
            <a:spLocks noGrp="1"/>
          </p:cNvSpPr>
          <p:nvPr>
            <p:ph type="sldNum" sz="quarter" idx="5"/>
          </p:nvPr>
        </p:nvSpPr>
        <p:spPr/>
        <p:txBody>
          <a:bodyPr/>
          <a:lstStyle/>
          <a:p>
            <a:pPr>
              <a:defRPr/>
            </a:pPr>
            <a:fld id="{C9CB9D20-AA74-4BAE-942E-092AF7C67EFC}" type="slidenum">
              <a:rPr lang="en-US" smtClean="0"/>
              <a:pPr>
                <a:defRPr/>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pPr marL="228417" indent="-228417">
              <a:buFont typeface="+mj-lt"/>
              <a:buAutoNum type="arabicPeriod"/>
              <a:defRPr/>
            </a:pPr>
            <a:r>
              <a:rPr lang="en-US" dirty="0" smtClean="0"/>
              <a:t>Tawaran opsyen hanya diberi kepada pegawai yang masih berkhidmat pada 1 Januari 2012.</a:t>
            </a:r>
          </a:p>
          <a:p>
            <a:pPr marL="228417" indent="-228417">
              <a:buFont typeface="+mj-lt"/>
              <a:buAutoNum type="arabicPeriod"/>
              <a:defRPr/>
            </a:pPr>
            <a:r>
              <a:rPr lang="en-US" dirty="0" smtClean="0"/>
              <a:t>Bagi pegawai yang skim perkhidmatannya yang dikekalkan akan menggunakan dokumen </a:t>
            </a:r>
            <a:r>
              <a:rPr lang="en-US" b="1" dirty="0" smtClean="0"/>
              <a:t>opsyen</a:t>
            </a:r>
            <a:r>
              <a:rPr lang="en-US" dirty="0" smtClean="0"/>
              <a:t> </a:t>
            </a:r>
            <a:r>
              <a:rPr lang="en-US" b="1" dirty="0" smtClean="0"/>
              <a:t>H </a:t>
            </a:r>
            <a:r>
              <a:rPr lang="en-US" dirty="0" smtClean="0"/>
              <a:t>sekiranya pegawai sudah memenuhi syarat. Sekiranya pegawai belum memenuhi syarat, pegawai akan menggunakan dokumen </a:t>
            </a:r>
            <a:r>
              <a:rPr lang="en-US" b="1" dirty="0" smtClean="0"/>
              <a:t>opsyen J.</a:t>
            </a:r>
          </a:p>
          <a:p>
            <a:pPr marL="228417" indent="-228417">
              <a:buFont typeface="+mj-lt"/>
              <a:buAutoNum type="arabicPeriod"/>
              <a:defRPr/>
            </a:pPr>
            <a:r>
              <a:rPr lang="en-US" dirty="0" smtClean="0"/>
              <a:t>Bagi pegawai yang skim perkhidmatannya dijumudkan melalui penggabungan/ naik taraf/ penarafan semula/ pemansuhan fungsi di bawah SBPA akan menggunakan dokumen </a:t>
            </a:r>
            <a:r>
              <a:rPr lang="en-US" b="1" dirty="0" smtClean="0"/>
              <a:t>opsyen</a:t>
            </a:r>
            <a:r>
              <a:rPr lang="en-US" dirty="0" smtClean="0"/>
              <a:t> </a:t>
            </a:r>
            <a:r>
              <a:rPr lang="en-US" b="1" dirty="0" smtClean="0"/>
              <a:t>K</a:t>
            </a:r>
            <a:r>
              <a:rPr lang="en-US" dirty="0" smtClean="0"/>
              <a:t> sekiranya sudah cukup syarat dan menggunakan dokumen </a:t>
            </a:r>
            <a:r>
              <a:rPr lang="en-US" b="1" dirty="0" smtClean="0"/>
              <a:t>opsyen</a:t>
            </a:r>
            <a:r>
              <a:rPr lang="en-US" dirty="0" smtClean="0"/>
              <a:t> </a:t>
            </a:r>
            <a:r>
              <a:rPr lang="en-US" b="1" dirty="0" smtClean="0"/>
              <a:t>L</a:t>
            </a:r>
            <a:r>
              <a:rPr lang="en-US" dirty="0" smtClean="0"/>
              <a:t> sekiranya belum memenuhi syarat .</a:t>
            </a:r>
          </a:p>
          <a:p>
            <a:pPr marL="228417" indent="-228417">
              <a:buFont typeface="+mj-lt"/>
              <a:buAutoNum type="arabicPeriod"/>
              <a:defRPr/>
            </a:pPr>
            <a:r>
              <a:rPr lang="en-US" dirty="0" smtClean="0"/>
              <a:t>Bagi pegawai yang skim perkhidmatannya dijumudkan sebelum SBPA akan menggunakan dokumen </a:t>
            </a:r>
            <a:r>
              <a:rPr lang="en-US" b="1" dirty="0" smtClean="0"/>
              <a:t>opsyen</a:t>
            </a:r>
            <a:r>
              <a:rPr lang="en-US" dirty="0" smtClean="0"/>
              <a:t> </a:t>
            </a:r>
            <a:r>
              <a:rPr lang="en-US" b="1" dirty="0" smtClean="0"/>
              <a:t>M</a:t>
            </a:r>
            <a:r>
              <a:rPr lang="en-US" dirty="0" smtClean="0"/>
              <a:t> sekiranya sudah cukup syarat dan menggunakan dokumen </a:t>
            </a:r>
            <a:r>
              <a:rPr lang="en-US" b="1" dirty="0" smtClean="0"/>
              <a:t>opsyen N</a:t>
            </a:r>
            <a:r>
              <a:rPr lang="en-US" dirty="0" smtClean="0"/>
              <a:t> sekiranya belum memenuhi syarat .</a:t>
            </a:r>
          </a:p>
          <a:p>
            <a:pPr marL="228417" indent="-228417">
              <a:buFont typeface="+mj-lt"/>
              <a:buAutoNum type="arabicPeriod"/>
              <a:defRPr/>
            </a:pPr>
            <a:endParaRPr lang="en-US" dirty="0" smtClean="0"/>
          </a:p>
          <a:p>
            <a:pPr marL="228417" indent="-228417">
              <a:buFont typeface="+mj-lt"/>
              <a:buAutoNum type="arabicPeriod"/>
              <a:defRPr/>
            </a:pPr>
            <a:endParaRPr lang="en-US" dirty="0" smtClean="0"/>
          </a:p>
          <a:p>
            <a:pPr marL="228417" indent="-228417">
              <a:buFont typeface="+mj-lt"/>
              <a:buAutoNum type="arabicPeriod"/>
              <a:defRPr/>
            </a:pPr>
            <a:endParaRPr lang="en-US" dirty="0" smtClean="0"/>
          </a:p>
          <a:p>
            <a:pPr>
              <a:buFont typeface="Arial" pitchFamily="34" charset="0"/>
              <a:buChar char="•"/>
              <a:defRPr/>
            </a:pPr>
            <a:endParaRPr lang="en-US" dirty="0" smtClean="0"/>
          </a:p>
          <a:p>
            <a:pPr>
              <a:buFont typeface="Arial" pitchFamily="34" charset="0"/>
              <a:buChar char="•"/>
              <a:defRPr/>
            </a:pPr>
            <a:endParaRPr lang="en-US" dirty="0" smtClean="0"/>
          </a:p>
          <a:p>
            <a:pPr>
              <a:defRPr/>
            </a:pPr>
            <a:endParaRPr lang="en-US" dirty="0" smtClean="0"/>
          </a:p>
          <a:p>
            <a:pPr>
              <a:defRPr/>
            </a:pPr>
            <a:endParaRPr lang="en-US" dirty="0"/>
          </a:p>
        </p:txBody>
      </p:sp>
      <p:sp>
        <p:nvSpPr>
          <p:cNvPr id="4" name="Slide Number Placeholder 3"/>
          <p:cNvSpPr>
            <a:spLocks noGrp="1"/>
          </p:cNvSpPr>
          <p:nvPr>
            <p:ph type="sldNum" sz="quarter" idx="5"/>
          </p:nvPr>
        </p:nvSpPr>
        <p:spPr/>
        <p:txBody>
          <a:bodyPr/>
          <a:lstStyle/>
          <a:p>
            <a:pPr>
              <a:defRPr/>
            </a:pPr>
            <a:fld id="{1535FE20-14F9-4281-A9C9-F5A881D85402}" type="slidenum">
              <a:rPr lang="en-US" smtClean="0"/>
              <a:pPr>
                <a:defRPr/>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pPr marL="228417" indent="-228417">
              <a:buFont typeface="+mj-lt"/>
              <a:buAutoNum type="arabicPeriod"/>
              <a:defRPr/>
            </a:pPr>
            <a:r>
              <a:rPr lang="pt-BR" dirty="0" smtClean="0"/>
              <a:t>Sekiranya maklumat yang dikemukakan dalam borang opsyen tidak tepat, maka tawaran tersebut hendaklah dianggap tidak sah dan dibatalkan. Ketua Jabatan hendaklah memberikan borang opsyen baru kepada pegawai untuk membuat pemilihan dan menandatanganinya.</a:t>
            </a:r>
            <a:endParaRPr lang="en-US" dirty="0" smtClean="0"/>
          </a:p>
          <a:p>
            <a:pPr marL="228417" indent="-228417">
              <a:buFont typeface="+mj-lt"/>
              <a:buAutoNum type="arabicPeriod"/>
              <a:defRPr/>
            </a:pPr>
            <a:endParaRPr lang="en-US" dirty="0" smtClean="0"/>
          </a:p>
          <a:p>
            <a:pPr marL="228417" indent="-228417">
              <a:buFont typeface="+mj-lt"/>
              <a:buAutoNum type="arabicPeriod"/>
              <a:defRPr/>
            </a:pPr>
            <a:r>
              <a:rPr lang="pt-BR" dirty="0" smtClean="0"/>
              <a:t>Opsyen hendaklah dibuat oleh pegawai yang berkenaan. Sekiranya terbukti terdapat pegawai lain yang membuat pilihan dan menanda tangan borang opsyen bagi pihak pegawai yang berkenaan, pegawai yang menanda borang opsyen bagi pihak pegawai berkenaan boleh dikenakan tindakan tatatertib. Opsyen tersebut hendaklah dianggap tidak sah dan dibatalkan, Ketua Jabatan hendaklah memberikan borang opsyen baru kepada pegawai untuk membuat pemilihan dan menandatanganinya.</a:t>
            </a:r>
            <a:endParaRPr lang="en-US" dirty="0" smtClean="0"/>
          </a:p>
          <a:p>
            <a:pPr>
              <a:defRPr/>
            </a:pPr>
            <a:endParaRPr lang="en-US" dirty="0" smtClean="0"/>
          </a:p>
          <a:p>
            <a:pPr>
              <a:defRPr/>
            </a:pPr>
            <a:endParaRPr lang="en-US" dirty="0"/>
          </a:p>
        </p:txBody>
      </p:sp>
      <p:sp>
        <p:nvSpPr>
          <p:cNvPr id="4" name="Slide Number Placeholder 3"/>
          <p:cNvSpPr>
            <a:spLocks noGrp="1"/>
          </p:cNvSpPr>
          <p:nvPr>
            <p:ph type="sldNum" sz="quarter" idx="5"/>
          </p:nvPr>
        </p:nvSpPr>
        <p:spPr/>
        <p:txBody>
          <a:bodyPr/>
          <a:lstStyle/>
          <a:p>
            <a:pPr>
              <a:defRPr/>
            </a:pPr>
            <a:fld id="{F44E42AA-CC84-4E44-B37B-09672FB6A286}" type="slidenum">
              <a:rPr lang="en-US" smtClean="0"/>
              <a:pPr>
                <a:defRPr/>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pPr marL="228417" indent="-228417">
              <a:buFont typeface="+mj-lt"/>
              <a:buAutoNum type="arabicPeriod"/>
              <a:defRPr/>
            </a:pPr>
            <a:r>
              <a:rPr lang="pt-BR" sz="1400" dirty="0" smtClean="0">
                <a:cs typeface="Arial" pitchFamily="34" charset="0"/>
              </a:rPr>
              <a:t>Bagi pegawai yang bersara, meletak jawatan atau dibuang kerja berkuat kuasa pada 1 Januari 2012 atau sebelumnya, opsyen tidak ditawarkan kerana pegawai tidak lagi berada dalam perkhidmatan pada 1 Januari 2012.</a:t>
            </a:r>
          </a:p>
          <a:p>
            <a:pPr marL="228417" indent="-228417">
              <a:buFont typeface="+mj-lt"/>
              <a:buAutoNum type="arabicPeriod"/>
              <a:defRPr/>
            </a:pPr>
            <a:endParaRPr lang="pt-BR" sz="1400" dirty="0" smtClean="0">
              <a:cs typeface="Arial" pitchFamily="34" charset="0"/>
            </a:endParaRPr>
          </a:p>
          <a:p>
            <a:pPr marL="228417" lvl="1" indent="-228417">
              <a:buFont typeface="+mj-lt"/>
              <a:buAutoNum type="arabicPeriod"/>
              <a:defRPr/>
            </a:pPr>
            <a:r>
              <a:rPr lang="en-US" sz="1400" dirty="0" smtClean="0">
                <a:ea typeface="Calibri" pitchFamily="34" charset="0"/>
                <a:cs typeface="Arial" pitchFamily="34" charset="0"/>
              </a:rPr>
              <a:t>Pegawai yang dikenakan tindakan tahan kerja /gantung kerja oleh Pihak Berkuasa Tatatertib atau dikenakan </a:t>
            </a:r>
            <a:r>
              <a:rPr lang="en-US" sz="1400" dirty="0" smtClean="0">
                <a:cs typeface="Arial" pitchFamily="34" charset="0"/>
              </a:rPr>
              <a:t>perintah tahanan sebelum 1 Januari 2012, apa-apa faedah yang layak diberi, akan diselaraskan dengan sewajarnya melainkan jika, dalam tempoh opsyen Pihak Berkuasa Tatatertib mengenakan hukuman buang kerja.</a:t>
            </a:r>
          </a:p>
          <a:p>
            <a:pPr>
              <a:defRPr/>
            </a:pPr>
            <a:endParaRPr lang="en-US" sz="1400" dirty="0" smtClean="0">
              <a:cs typeface="Arial" pitchFamily="34" charset="0"/>
            </a:endParaRPr>
          </a:p>
          <a:p>
            <a:pPr>
              <a:defRPr/>
            </a:pPr>
            <a:endParaRPr lang="en-US" dirty="0"/>
          </a:p>
        </p:txBody>
      </p:sp>
      <p:sp>
        <p:nvSpPr>
          <p:cNvPr id="4" name="Slide Number Placeholder 3"/>
          <p:cNvSpPr>
            <a:spLocks noGrp="1"/>
          </p:cNvSpPr>
          <p:nvPr>
            <p:ph type="sldNum" sz="quarter" idx="5"/>
          </p:nvPr>
        </p:nvSpPr>
        <p:spPr/>
        <p:txBody>
          <a:bodyPr/>
          <a:lstStyle/>
          <a:p>
            <a:pPr>
              <a:defRPr/>
            </a:pPr>
            <a:fld id="{28768F2B-A0C4-4EC6-8F7C-9B2C65311F0E}" type="slidenum">
              <a:rPr lang="en-US" smtClean="0"/>
              <a:pPr>
                <a:defRPr/>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pPr marL="228417" indent="-228417">
              <a:buFont typeface="Calibri" pitchFamily="34" charset="0"/>
              <a:buAutoNum type="arabicPeriod"/>
              <a:defRPr/>
            </a:pPr>
            <a:r>
              <a:rPr lang="ms-MY" dirty="0" smtClean="0"/>
              <a:t>Bagi skim perkhidmatan yang kekal, sekiranya pegawai yang tidak bersetuju menerima opsyen SBPA, pegawai akan kekal atas skim perkhidmatan asal serta tertakluk kepada terma dan syarat perkhidmatan sistem saraan yang terpakai bagi pegawai sebelum 1 Januari 2012.</a:t>
            </a:r>
          </a:p>
          <a:p>
            <a:pPr marL="228417" indent="-228417">
              <a:buFont typeface="Calibri" pitchFamily="34" charset="0"/>
              <a:buAutoNum type="arabicPeriod"/>
              <a:defRPr/>
            </a:pPr>
            <a:endParaRPr lang="ms-MY" dirty="0" smtClean="0">
              <a:latin typeface="Arial" charset="0"/>
              <a:cs typeface="Arial" charset="0"/>
            </a:endParaRPr>
          </a:p>
          <a:p>
            <a:pPr marL="228417" indent="-228417">
              <a:buFont typeface="Calibri" pitchFamily="34" charset="0"/>
              <a:buAutoNum type="arabicPeriod"/>
              <a:defRPr/>
            </a:pPr>
            <a:r>
              <a:rPr lang="pt-BR" dirty="0" smtClean="0">
                <a:latin typeface="Arial" charset="0"/>
                <a:cs typeface="Arial" charset="0"/>
              </a:rPr>
              <a:t>Bagi skim perkhidmatan yang dijumudkan sebelum SBPA dan dimansuhkan jawatannya, </a:t>
            </a:r>
            <a:r>
              <a:rPr lang="ms-MY" dirty="0" smtClean="0"/>
              <a:t>, sekiranya pegawai yang tidak bersetuju menerima opsyen SBPA, pegawai </a:t>
            </a:r>
            <a:r>
              <a:rPr lang="en-US" dirty="0" smtClean="0">
                <a:latin typeface="Arial" charset="0"/>
                <a:cs typeface="Arial" charset="0"/>
              </a:rPr>
              <a:t>akan dibersarakan di bawah Seksyen 10(5)(b) Akta Pencen 1980 (Akta 227) atau</a:t>
            </a:r>
            <a:r>
              <a:rPr lang="en-US" dirty="0" smtClean="0">
                <a:solidFill>
                  <a:srgbClr val="FF0000"/>
                </a:solidFill>
                <a:latin typeface="Arial" charset="0"/>
                <a:cs typeface="Arial" charset="0"/>
              </a:rPr>
              <a:t> </a:t>
            </a:r>
            <a:r>
              <a:rPr lang="en-US" dirty="0" smtClean="0">
                <a:latin typeface="Arial" charset="0"/>
                <a:cs typeface="Arial" charset="0"/>
              </a:rPr>
              <a:t>Seksyen 6</a:t>
            </a:r>
            <a:r>
              <a:rPr lang="en-US" sz="1900" dirty="0" smtClean="0">
                <a:latin typeface="Arial" charset="0"/>
                <a:cs typeface="Arial" charset="0"/>
              </a:rPr>
              <a:t>A</a:t>
            </a:r>
            <a:r>
              <a:rPr lang="en-US" dirty="0" smtClean="0">
                <a:latin typeface="Arial" charset="0"/>
                <a:cs typeface="Arial" charset="0"/>
              </a:rPr>
              <a:t>(6) akta yang sama bagi yang memilih </a:t>
            </a:r>
            <a:r>
              <a:rPr lang="en-US" dirty="0" err="1" smtClean="0">
                <a:latin typeface="Arial" charset="0"/>
                <a:cs typeface="Arial" charset="0"/>
              </a:rPr>
              <a:t>KWSP</a:t>
            </a:r>
            <a:r>
              <a:rPr lang="en-US" dirty="0" smtClean="0">
                <a:latin typeface="Arial" charset="0"/>
                <a:cs typeface="Arial" charset="0"/>
              </a:rPr>
              <a:t>.</a:t>
            </a:r>
          </a:p>
          <a:p>
            <a:pPr marL="228417" indent="-228417">
              <a:buFont typeface="Calibri" pitchFamily="34" charset="0"/>
              <a:buAutoNum type="arabicPeriod"/>
              <a:defRPr/>
            </a:pPr>
            <a:endParaRPr lang="en-US" dirty="0" smtClean="0"/>
          </a:p>
          <a:p>
            <a:pPr>
              <a:defRPr/>
            </a:pPr>
            <a:endParaRPr lang="en-US" dirty="0"/>
          </a:p>
        </p:txBody>
      </p:sp>
      <p:sp>
        <p:nvSpPr>
          <p:cNvPr id="4" name="Slide Number Placeholder 3"/>
          <p:cNvSpPr>
            <a:spLocks noGrp="1"/>
          </p:cNvSpPr>
          <p:nvPr>
            <p:ph type="sldNum" sz="quarter" idx="5"/>
          </p:nvPr>
        </p:nvSpPr>
        <p:spPr/>
        <p:txBody>
          <a:bodyPr/>
          <a:lstStyle/>
          <a:p>
            <a:pPr>
              <a:defRPr/>
            </a:pPr>
            <a:fld id="{CFD06DF2-5D58-45A4-B1F3-C7C491E2807C}" type="slidenum">
              <a:rPr lang="en-US" smtClean="0"/>
              <a:pPr>
                <a:defRPr/>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Autofit/>
          </a:bodyPr>
          <a:lstStyle/>
          <a:p>
            <a:pPr>
              <a:defRPr/>
            </a:pPr>
            <a:r>
              <a:rPr lang="en-US" dirty="0" smtClean="0">
                <a:latin typeface="+mj-lt"/>
                <a:cs typeface="Arial" pitchFamily="34" charset="0"/>
              </a:rPr>
              <a:t>Kementerian/Jabatan/Agensi dikehendaki: </a:t>
            </a:r>
          </a:p>
          <a:p>
            <a:pPr marL="228577" indent="-228577">
              <a:buFont typeface="+mj-lt"/>
              <a:buAutoNum type="arabicPeriod"/>
              <a:defRPr/>
            </a:pPr>
            <a:r>
              <a:rPr lang="en-US" dirty="0" smtClean="0">
                <a:latin typeface="+mj-lt"/>
                <a:cs typeface="Arial" pitchFamily="34" charset="0"/>
              </a:rPr>
              <a:t>Menyemak dan menyediakan maklumat perkhidmatan semasa pegawai dan</a:t>
            </a:r>
          </a:p>
          <a:p>
            <a:pPr marL="228577" indent="-228577">
              <a:defRPr/>
            </a:pPr>
            <a:r>
              <a:rPr lang="en-US" dirty="0" smtClean="0">
                <a:latin typeface="+mj-lt"/>
                <a:cs typeface="Arial" pitchFamily="34" charset="0"/>
              </a:rPr>
              <a:t>	mengemaskini sekiranya perlu seperti:</a:t>
            </a:r>
          </a:p>
          <a:p>
            <a:pPr marL="565094" lvl="1" indent="-228577">
              <a:buFont typeface="Arial" pitchFamily="34" charset="0"/>
              <a:buChar char="•"/>
              <a:defRPr/>
            </a:pPr>
            <a:r>
              <a:rPr lang="en-US" dirty="0" smtClean="0">
                <a:latin typeface="+mj-lt"/>
                <a:cs typeface="Arial" pitchFamily="34" charset="0"/>
              </a:rPr>
              <a:t>Nama</a:t>
            </a:r>
          </a:p>
          <a:p>
            <a:pPr marL="565094" lvl="1" indent="-228577">
              <a:buFont typeface="Arial" pitchFamily="34" charset="0"/>
              <a:buChar char="•"/>
              <a:defRPr/>
            </a:pPr>
            <a:r>
              <a:rPr lang="en-US" dirty="0" smtClean="0">
                <a:latin typeface="+mj-lt"/>
                <a:cs typeface="Arial" pitchFamily="34" charset="0"/>
              </a:rPr>
              <a:t>Nombor Kad Pengenalan</a:t>
            </a:r>
          </a:p>
          <a:p>
            <a:pPr marL="565094" lvl="1" indent="-228577">
              <a:buFont typeface="Arial" pitchFamily="34" charset="0"/>
              <a:buChar char="•"/>
              <a:defRPr/>
            </a:pPr>
            <a:r>
              <a:rPr lang="en-US" dirty="0" smtClean="0">
                <a:latin typeface="+mj-lt"/>
                <a:cs typeface="Arial" pitchFamily="34" charset="0"/>
              </a:rPr>
              <a:t>Sistem Saraan</a:t>
            </a:r>
          </a:p>
          <a:p>
            <a:pPr marL="565094" lvl="1" indent="-228577">
              <a:buFont typeface="Arial" pitchFamily="34" charset="0"/>
              <a:buChar char="•"/>
              <a:defRPr/>
            </a:pPr>
            <a:r>
              <a:rPr lang="en-US" dirty="0" smtClean="0">
                <a:latin typeface="+mj-lt"/>
                <a:cs typeface="Arial" pitchFamily="34" charset="0"/>
              </a:rPr>
              <a:t>Gred Hakiki</a:t>
            </a:r>
          </a:p>
          <a:p>
            <a:pPr marL="565094" lvl="1" indent="-228577">
              <a:buFont typeface="Arial" pitchFamily="34" charset="0"/>
              <a:buChar char="•"/>
              <a:defRPr/>
            </a:pPr>
            <a:r>
              <a:rPr lang="en-US" dirty="0" smtClean="0">
                <a:latin typeface="+mj-lt"/>
                <a:cs typeface="Arial" pitchFamily="34" charset="0"/>
              </a:rPr>
              <a:t>Gred Hakiki pada tarikh 31.12.2011</a:t>
            </a:r>
          </a:p>
          <a:p>
            <a:pPr marL="565094" lvl="1" indent="-228577">
              <a:buFont typeface="Arial" pitchFamily="34" charset="0"/>
              <a:buChar char="•"/>
              <a:defRPr/>
            </a:pPr>
            <a:r>
              <a:rPr lang="en-US" dirty="0" smtClean="0">
                <a:latin typeface="+mj-lt"/>
                <a:cs typeface="Arial" pitchFamily="34" charset="0"/>
              </a:rPr>
              <a:t>Tarikh Pergerakan Gaji</a:t>
            </a:r>
          </a:p>
          <a:p>
            <a:pPr marL="228577" indent="-228577">
              <a:defRPr/>
            </a:pPr>
            <a:r>
              <a:rPr lang="en-US" dirty="0" smtClean="0">
                <a:latin typeface="+mj-lt"/>
                <a:cs typeface="Arial" pitchFamily="34" charset="0"/>
              </a:rPr>
              <a:t>2.	Memastikan perubahan maklumat perjawatan mengikut pekeliling 2010, 2009 dan lain-lain pekeliling sebelumnya yang telah dilaksanakan.</a:t>
            </a:r>
          </a:p>
          <a:p>
            <a:pPr marL="228577" indent="-228577">
              <a:buFontTx/>
              <a:buAutoNum type="arabicPeriod" startAt="3"/>
              <a:defRPr/>
            </a:pPr>
            <a:r>
              <a:rPr lang="en-US" dirty="0" smtClean="0">
                <a:latin typeface="+mj-lt"/>
                <a:cs typeface="Arial" pitchFamily="34" charset="0"/>
              </a:rPr>
              <a:t>Mengenalpasti jawatan-jawatan jumud semasa SSM dan sebelumnya.</a:t>
            </a:r>
          </a:p>
          <a:p>
            <a:pPr marL="228577" indent="-228577">
              <a:buFontTx/>
              <a:buAutoNum type="arabicPeriod" startAt="4"/>
              <a:defRPr/>
            </a:pPr>
            <a:r>
              <a:rPr lang="en-US" dirty="0" smtClean="0">
                <a:latin typeface="+mj-lt"/>
                <a:cs typeface="Arial" pitchFamily="34" charset="0"/>
              </a:rPr>
              <a:t>Menentukan bentuk/jenis Borang Opsyen bagi setiap pegawai yang terlibat (penyandang jawatan tetap).</a:t>
            </a:r>
          </a:p>
          <a:p>
            <a:pPr marL="228577" indent="-228577">
              <a:defRPr/>
            </a:pPr>
            <a:r>
              <a:rPr lang="en-US" dirty="0" smtClean="0">
                <a:latin typeface="+mj-lt"/>
                <a:cs typeface="Arial" pitchFamily="34" charset="0"/>
              </a:rPr>
              <a:t>5.	Menyediakan Format Pelaporan mengikut:</a:t>
            </a:r>
          </a:p>
          <a:p>
            <a:pPr marL="573030" indent="-228577">
              <a:buFont typeface="Arial" pitchFamily="34" charset="0"/>
              <a:buChar char="•"/>
              <a:defRPr/>
            </a:pPr>
            <a:r>
              <a:rPr lang="en-US" dirty="0" smtClean="0">
                <a:latin typeface="+mj-lt"/>
                <a:cs typeface="Arial" pitchFamily="34" charset="0"/>
              </a:rPr>
              <a:t>Skim perkhidmatan</a:t>
            </a:r>
          </a:p>
          <a:p>
            <a:pPr marL="573030" indent="-228577">
              <a:buFont typeface="Arial" pitchFamily="34" charset="0"/>
              <a:buChar char="•"/>
              <a:defRPr/>
            </a:pPr>
            <a:r>
              <a:rPr lang="en-US" dirty="0" smtClean="0">
                <a:latin typeface="+mj-lt"/>
                <a:cs typeface="Arial" pitchFamily="34" charset="0"/>
              </a:rPr>
              <a:t>Gred</a:t>
            </a:r>
          </a:p>
          <a:p>
            <a:pPr marL="573030" indent="-228577">
              <a:buFont typeface="Arial" pitchFamily="34" charset="0"/>
              <a:buChar char="•"/>
              <a:defRPr/>
            </a:pPr>
            <a:r>
              <a:rPr lang="en-US" dirty="0" smtClean="0">
                <a:latin typeface="+mj-lt"/>
                <a:cs typeface="Arial" pitchFamily="34" charset="0"/>
              </a:rPr>
              <a:t>Agensi</a:t>
            </a:r>
          </a:p>
          <a:p>
            <a:pPr marL="573030" indent="-228577">
              <a:buFont typeface="Arial" pitchFamily="34" charset="0"/>
              <a:buChar char="•"/>
              <a:defRPr/>
            </a:pPr>
            <a:r>
              <a:rPr lang="en-US" dirty="0" smtClean="0">
                <a:latin typeface="+mj-lt"/>
                <a:cs typeface="Arial" pitchFamily="34" charset="0"/>
              </a:rPr>
              <a:t>Lokasi</a:t>
            </a:r>
          </a:p>
          <a:p>
            <a:pPr marL="228577" indent="-228577">
              <a:buFont typeface="+mj-lt"/>
              <a:buAutoNum type="arabicPeriod"/>
              <a:defRPr/>
            </a:pPr>
            <a:endParaRPr lang="en-US" dirty="0" smtClean="0">
              <a:latin typeface="+mj-lt"/>
              <a:cs typeface="Arial" pitchFamily="34" charset="0"/>
            </a:endParaRPr>
          </a:p>
          <a:p>
            <a:pPr marL="228577" indent="-228577">
              <a:defRPr/>
            </a:pPr>
            <a:r>
              <a:rPr lang="en-US" dirty="0" smtClean="0">
                <a:latin typeface="+mj-lt"/>
                <a:cs typeface="Arial" pitchFamily="34" charset="0"/>
              </a:rPr>
              <a:t> </a:t>
            </a:r>
          </a:p>
          <a:p>
            <a:pPr>
              <a:defRPr/>
            </a:pPr>
            <a:endParaRPr lang="en-US" dirty="0" smtClean="0">
              <a:latin typeface="+mj-lt"/>
              <a:cs typeface="Arial" pitchFamily="34" charset="0"/>
            </a:endParaRPr>
          </a:p>
          <a:p>
            <a:pPr>
              <a:defRPr/>
            </a:pPr>
            <a:endParaRPr lang="en-US" dirty="0" smtClean="0">
              <a:latin typeface="+mj-lt"/>
              <a:cs typeface="Arial" pitchFamily="34" charset="0"/>
            </a:endParaRPr>
          </a:p>
          <a:p>
            <a:pPr>
              <a:defRPr/>
            </a:pPr>
            <a:endParaRPr lang="en-US" dirty="0">
              <a:latin typeface="+mj-lt"/>
              <a:cs typeface="Arial" pitchFamily="34" charset="0"/>
            </a:endParaRPr>
          </a:p>
        </p:txBody>
      </p:sp>
      <p:sp>
        <p:nvSpPr>
          <p:cNvPr id="4" name="Slide Number Placeholder 3"/>
          <p:cNvSpPr>
            <a:spLocks noGrp="1"/>
          </p:cNvSpPr>
          <p:nvPr>
            <p:ph type="sldNum" sz="quarter" idx="5"/>
          </p:nvPr>
        </p:nvSpPr>
        <p:spPr/>
        <p:txBody>
          <a:bodyPr/>
          <a:lstStyle/>
          <a:p>
            <a:pPr>
              <a:defRPr/>
            </a:pPr>
            <a:fld id="{7DF22A0B-5C98-45B0-A638-7CE811551C54}" type="slidenum">
              <a:rPr lang="en-US" smtClean="0"/>
              <a:pPr>
                <a:defRPr/>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fld id="{92FA36A0-487B-464E-9E82-F78C351CAF12}" type="datetime1">
              <a:rPr lang="en-US" smtClean="0"/>
              <a:pPr>
                <a:defRPr/>
              </a:pPr>
              <a:t>12/17/2011</a:t>
            </a:fld>
            <a:endParaRPr lang="en-US" dirty="0">
              <a:solidFill>
                <a:srgbClr val="FFFFFF"/>
              </a:solidFill>
            </a:endParaRPr>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865E710-0C5B-468D-828C-5A41680250C3}" type="slidenum">
              <a:rPr lang="en-US" smtClean="0"/>
              <a:pPr>
                <a:defRPr/>
              </a:pPr>
              <a:t>‹#›</a:t>
            </a:fld>
            <a:endParaRPr lang="en-US" dirty="0">
              <a:solidFill>
                <a:srgbClr val="FFFFFF"/>
              </a:solidFill>
            </a:endParaRPr>
          </a:p>
        </p:txBody>
      </p:sp>
    </p:spTree>
  </p:cSld>
  <p:clrMapOvr>
    <a:masterClrMapping/>
  </p:clrMapOvr>
  <p:transition>
    <p:dissolv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E4A053E7-70F1-4FEE-97EC-7E917F3D9DE2}" type="datetime1">
              <a:rPr lang="en-US" smtClean="0"/>
              <a:pPr>
                <a:defRPr/>
              </a:pPr>
              <a:t>12/17/2011</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3E9A91E-3EAE-420A-A14B-0BCC7F9EE5B0}" type="slidenum">
              <a:rPr lang="en-US" smtClean="0"/>
              <a:pPr>
                <a:defRPr/>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63B4EB72-D61F-42A5-8CED-D066490A0A12}" type="datetime1">
              <a:rPr lang="en-US" smtClean="0"/>
              <a:pPr>
                <a:defRPr/>
              </a:pPr>
              <a:t>12/17/2011</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18CEF5C-0F35-4932-B036-FD74075E2F9F}" type="slidenum">
              <a:rPr lang="en-US" smtClean="0"/>
              <a:pPr>
                <a:defRPr/>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0" y="838200"/>
            <a:ext cx="9144000" cy="41910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457200" y="6400800"/>
            <a:ext cx="2133600" cy="320675"/>
          </a:xfrm>
        </p:spPr>
        <p:txBody>
          <a:bodyPr/>
          <a:lstStyle>
            <a:lvl1pPr>
              <a:defRPr>
                <a:latin typeface="Arial" pitchFamily="34" charset="0"/>
                <a:cs typeface="+mn-cs"/>
              </a:defRPr>
            </a:lvl1pPr>
          </a:lstStyle>
          <a:p>
            <a:pPr>
              <a:defRPr/>
            </a:pPr>
            <a:endParaRPr lang="en-US"/>
          </a:p>
        </p:txBody>
      </p:sp>
      <p:sp>
        <p:nvSpPr>
          <p:cNvPr id="4" name="Footer Placeholder 3"/>
          <p:cNvSpPr>
            <a:spLocks noGrp="1"/>
          </p:cNvSpPr>
          <p:nvPr>
            <p:ph type="ftr" sz="quarter" idx="11"/>
          </p:nvPr>
        </p:nvSpPr>
        <p:spPr>
          <a:xfrm>
            <a:off x="3124200" y="6400800"/>
            <a:ext cx="2895600" cy="320675"/>
          </a:xfrm>
        </p:spPr>
        <p:txBody>
          <a:bodyPr/>
          <a:lstStyle>
            <a:lvl1pPr>
              <a:defRPr>
                <a:latin typeface="Arial" pitchFamily="34" charset="0"/>
                <a:cs typeface="+mn-cs"/>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DCB08D62-8AF7-4C72-833B-7778A27D3C8C}" type="slidenum">
              <a:rPr lang="en-US"/>
              <a:pPr>
                <a:defRPr/>
              </a:pPr>
              <a:t>‹#›</a:t>
            </a:fld>
            <a:endParaRPr lang="en-US"/>
          </a:p>
        </p:txBody>
      </p:sp>
    </p:spTree>
  </p:cSld>
  <p:clrMapOvr>
    <a:masterClrMapping/>
  </p:clrMapOvr>
  <p:transition spd="slow">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BCD63ECB-80F6-4CC7-A2BE-A33AB73BED44}" type="datetime1">
              <a:rPr lang="en-US" smtClean="0"/>
              <a:pPr>
                <a:defRPr/>
              </a:pPr>
              <a:t>12/17/2011</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88EE842-3C71-467B-9F62-00C2B26E253B}" type="slidenum">
              <a:rPr lang="en-US" smtClean="0"/>
              <a:pPr>
                <a:defRPr/>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39132919-2379-49C0-9C92-C4B37B552A6A}" type="datetime1">
              <a:rPr lang="en-US" smtClean="0"/>
              <a:pPr>
                <a:defRPr/>
              </a:pPr>
              <a:t>12/17/2011</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4B45F6B-100E-4997-A403-6D4CBC8DFD78}" type="slidenum">
              <a:rPr lang="en-US" smtClean="0"/>
              <a:pPr>
                <a:defRPr/>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fld id="{66D0828C-4C2D-4DAD-8908-7B9EE457AADF}" type="datetime1">
              <a:rPr lang="en-US" smtClean="0"/>
              <a:pPr>
                <a:defRPr/>
              </a:pPr>
              <a:t>12/17/2011</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4F396E27-667B-432D-8FE8-CB0321261806}" type="slidenum">
              <a:rPr lang="en-US" smtClean="0"/>
              <a:pPr>
                <a:defRPr/>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fld id="{D01D77CB-F886-41D0-998C-4BC397C0E50F}" type="datetime1">
              <a:rPr lang="en-US" smtClean="0"/>
              <a:pPr>
                <a:defRPr/>
              </a:pPr>
              <a:t>12/17/2011</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109A9708-E1C7-479D-A453-1ECB1C0C5F5C}" type="slidenum">
              <a:rPr lang="en-US" smtClean="0"/>
              <a:pPr>
                <a:defRPr/>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09538760-B9BB-4DD3-9802-16A508F86359}" type="datetime1">
              <a:rPr lang="en-US" smtClean="0"/>
              <a:pPr>
                <a:defRPr/>
              </a:pPr>
              <a:t>12/17/2011</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E63931AB-923B-45A4-9020-DF71406A862A}" type="slidenum">
              <a:rPr lang="en-US" smtClean="0"/>
              <a:pPr>
                <a:defRPr/>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372B9C6F-7039-4936-9BE4-9B4CFA45DBB1}" type="datetime1">
              <a:rPr lang="en-US" smtClean="0"/>
              <a:pPr>
                <a:defRPr/>
              </a:pPr>
              <a:t>12/17/2011</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F0660DF7-D989-4D6A-BED8-9233ACA7BFF3}" type="slidenum">
              <a:rPr lang="en-US" smtClean="0"/>
              <a:pPr>
                <a:defRPr/>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CD15D368-5400-4136-B3BC-54403E12B11B}" type="datetime1">
              <a:rPr lang="en-US" smtClean="0"/>
              <a:pPr>
                <a:defRPr/>
              </a:pPr>
              <a:t>12/17/2011</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2D141CB2-6FA1-474F-849E-DEFD9F8963FC}" type="slidenum">
              <a:rPr lang="en-US" smtClean="0"/>
              <a:pPr>
                <a:defRPr/>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FB90B2CB-CF76-4B31-9D41-327BE6A2535F}" type="datetime1">
              <a:rPr lang="en-US" smtClean="0"/>
              <a:pPr>
                <a:defRPr/>
              </a:pPr>
              <a:t>12/17/2011</a:t>
            </a:fld>
            <a:endParaRPr lang="en-US">
              <a:solidFill>
                <a:schemeClr val="tx1"/>
              </a:solidFill>
            </a:endParaRPr>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AC8D3954-5482-4471-9B8C-6B37BF1ED3DB}" type="slidenum">
              <a:rPr lang="en-US" smtClean="0"/>
              <a:pPr>
                <a:defRPr/>
              </a:pPr>
              <a:t>‹#›</a:t>
            </a:fld>
            <a:endParaRPr lang="en-US">
              <a:solidFill>
                <a:schemeClr val="tx1"/>
              </a:solidFill>
            </a:endParaRPr>
          </a:p>
        </p:txBody>
      </p:sp>
    </p:spTree>
  </p:cSld>
  <p:clrMapOvr>
    <a:masterClrMapping/>
  </p:clrMapOvr>
  <p:transition>
    <p:dissolv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AAF7CE50-24C4-4B55-9C49-0DE250A9E819}" type="datetime1">
              <a:rPr lang="en-US" smtClean="0"/>
              <a:pPr>
                <a:defRPr/>
              </a:pPr>
              <a:t>12/17/2011</a:t>
            </a:fld>
            <a:endParaRPr lang="en-US" sz="1000" dirty="0">
              <a:solidFill>
                <a:schemeClr val="tx1"/>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FBB80933-5984-4634-B518-A99EBECE5065}" type="slidenum">
              <a:rPr lang="en-US" smtClean="0"/>
              <a:pPr>
                <a:defRPr/>
              </a:pPr>
              <a:t>‹#›</a:t>
            </a:fld>
            <a:endParaRPr lang="en-US" sz="1000">
              <a:solidFill>
                <a:schemeClr val="tx1"/>
              </a:solidFill>
            </a:endParaRPr>
          </a:p>
        </p:txBody>
      </p:sp>
    </p:spTree>
  </p:cSld>
  <p:clrMap bg1="lt1" tx1="dk1" bg2="lt2" tx2="dk2" accent1="accent1" accent2="accent2" accent3="accent3" accent4="accent4" accent5="accent5" accent6="accent6" hlink="hlink" folHlink="folHlink"/>
  <p:sldLayoutIdLst>
    <p:sldLayoutId id="2147484174" r:id="rId1"/>
    <p:sldLayoutId id="2147484175" r:id="rId2"/>
    <p:sldLayoutId id="2147484176" r:id="rId3"/>
    <p:sldLayoutId id="2147484177" r:id="rId4"/>
    <p:sldLayoutId id="2147484178" r:id="rId5"/>
    <p:sldLayoutId id="2147484179" r:id="rId6"/>
    <p:sldLayoutId id="2147484180" r:id="rId7"/>
    <p:sldLayoutId id="2147484181" r:id="rId8"/>
    <p:sldLayoutId id="2147484182" r:id="rId9"/>
    <p:sldLayoutId id="2147484183" r:id="rId10"/>
    <p:sldLayoutId id="2147484184" r:id="rId11"/>
    <p:sldLayoutId id="2147484185" r:id="rId12"/>
  </p:sldLayoutIdLst>
  <p:transition>
    <p:dissolve/>
  </p:transition>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6.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diagramData" Target="../diagrams/data2.xml"/><Relationship Id="rId7" Type="http://schemas.openxmlformats.org/officeDocument/2006/relationships/slide" Target="slide2.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1.png"/><Relationship Id="rId13" Type="http://schemas.openxmlformats.org/officeDocument/2006/relationships/slide" Target="slide15.xml"/><Relationship Id="rId3" Type="http://schemas.openxmlformats.org/officeDocument/2006/relationships/slide" Target="slide17.xml"/><Relationship Id="rId7" Type="http://schemas.openxmlformats.org/officeDocument/2006/relationships/slide" Target="slide21.xml"/><Relationship Id="rId12"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slide" Target="slide20.xml"/><Relationship Id="rId11" Type="http://schemas.openxmlformats.org/officeDocument/2006/relationships/image" Target="../media/image4.png"/><Relationship Id="rId5" Type="http://schemas.openxmlformats.org/officeDocument/2006/relationships/slide" Target="slide23.xml"/><Relationship Id="rId10" Type="http://schemas.openxmlformats.org/officeDocument/2006/relationships/image" Target="../media/image3.png"/><Relationship Id="rId4" Type="http://schemas.openxmlformats.org/officeDocument/2006/relationships/slide" Target="slide13.xml"/><Relationship Id="rId9"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notesSlide" Target="../notesSlides/notesSlide20.xml"/><Relationship Id="rId1" Type="http://schemas.openxmlformats.org/officeDocument/2006/relationships/slideLayout" Target="../slideLayouts/slideLayout12.xml"/><Relationship Id="rId6" Type="http://schemas.openxmlformats.org/officeDocument/2006/relationships/slide" Target="slide17.xml"/><Relationship Id="rId5" Type="http://schemas.openxmlformats.org/officeDocument/2006/relationships/slide" Target="slide18.xml"/><Relationship Id="rId4" Type="http://schemas.openxmlformats.org/officeDocument/2006/relationships/slide" Target="slide19.xml"/></Relationships>
</file>

<file path=ppt/slides/_rels/slide2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slide" Target="slide26.xml"/><Relationship Id="rId7"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slide" Target="slide27.xml"/><Relationship Id="rId11" Type="http://schemas.openxmlformats.org/officeDocument/2006/relationships/image" Target="../media/image10.png"/><Relationship Id="rId5" Type="http://schemas.openxmlformats.org/officeDocument/2006/relationships/slide" Target="slide29.xml"/><Relationship Id="rId10" Type="http://schemas.openxmlformats.org/officeDocument/2006/relationships/image" Target="../media/image9.png"/><Relationship Id="rId4" Type="http://schemas.openxmlformats.org/officeDocument/2006/relationships/slide" Target="slide25.xml"/><Relationship Id="rId9" Type="http://schemas.openxmlformats.org/officeDocument/2006/relationships/image" Target="../media/image8.png"/></Relationships>
</file>

<file path=ppt/slides/_rels/slide30.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8" Type="http://schemas.openxmlformats.org/officeDocument/2006/relationships/hyperlink" Target="file:///C:\Documents%20and%20Settings\upks\Desktop\Opsyen%20SBPA%2002122011\Opsyen%20Awam%20Lampiran%20G%20-%20M\H\Lampiran%20H1%20dan%20H3.docx" TargetMode="External"/><Relationship Id="rId3" Type="http://schemas.openxmlformats.org/officeDocument/2006/relationships/image" Target="../media/image11.png"/><Relationship Id="rId7" Type="http://schemas.openxmlformats.org/officeDocument/2006/relationships/hyperlink" Target="file:///C:\Documents%20and%20Settings\upks\Desktop\Opsyen%20SBPA%2002122011\Opsyen%20Awam%20Lampiran%20G%20-%20M\G\Lampiran%20G1%20dan%20G3.docx"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hyperlink" Target="Borang%20Opsyen/Umum/J/Surat%20Tawaran%20Opsyen%20(Peg)%20Lampiran%20J%2010112011.doc" TargetMode="External"/><Relationship Id="rId5" Type="http://schemas.openxmlformats.org/officeDocument/2006/relationships/slide" Target="slide6.xml"/><Relationship Id="rId4" Type="http://schemas.openxmlformats.org/officeDocument/2006/relationships/hyperlink" Target="Borang%20Opsyen/Umum/H/Surat%20Tawaran%20Opsyen%20(Peg)%20Lampiran%20H%2010112011.doc" TargetMode="External"/></Relationships>
</file>

<file path=ppt/slides/_rels/slide3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slide" Target="slide6.xml"/><Relationship Id="rId5" Type="http://schemas.openxmlformats.org/officeDocument/2006/relationships/hyperlink" Target="Borang%20Opsyen/Umum/L/Surat%20Tawaran%20Opsyen%20(Peg)%20Lampiran%20L%2010112011.doc" TargetMode="External"/><Relationship Id="rId4" Type="http://schemas.openxmlformats.org/officeDocument/2006/relationships/hyperlink" Target="Borang%20Opsyen/Umum/K/Surat%20Tawaran%20Opsyen%20(Peg)%20Lampiran%20K%2010112011.doc"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Borang%20Opsyen/Umum/M/Surat%20Tawaran%20Opsyen%20(Peg)%20Lampiran%20M%2010112011.doc"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slide" Target="slide6.xml"/><Relationship Id="rId5" Type="http://schemas.openxmlformats.org/officeDocument/2006/relationships/image" Target="../media/image11.png"/><Relationship Id="rId4" Type="http://schemas.openxmlformats.org/officeDocument/2006/relationships/hyperlink" Target="Borang%20Opsyen/Umum/N/Surat%20Tawaran%20Opsyen%20(Peg)%20Lampiran%20N%2010112011.doc" TargetMode="Externa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 Target="slide31.xm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slide" Target="slide33.xml"/><Relationship Id="rId4" Type="http://schemas.openxmlformats.org/officeDocument/2006/relationships/slide" Target="slide3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ounded Rectangle 15"/>
          <p:cNvSpPr/>
          <p:nvPr/>
        </p:nvSpPr>
        <p:spPr>
          <a:xfrm>
            <a:off x="1143000" y="4572000"/>
            <a:ext cx="6858000" cy="914400"/>
          </a:xfrm>
          <a:prstGeom prst="roundRect">
            <a:avLst/>
          </a:prstGeom>
          <a:solidFill>
            <a:schemeClr val="lt1">
              <a:alpha val="62000"/>
            </a:schemeClr>
          </a:solidFill>
          <a:ln/>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endParaRPr lang="en-US"/>
          </a:p>
        </p:txBody>
      </p:sp>
      <p:sp>
        <p:nvSpPr>
          <p:cNvPr id="14" name="TextBox 13"/>
          <p:cNvSpPr txBox="1"/>
          <p:nvPr/>
        </p:nvSpPr>
        <p:spPr>
          <a:xfrm>
            <a:off x="1295400" y="4800600"/>
            <a:ext cx="6629400" cy="461665"/>
          </a:xfrm>
          <a:prstGeom prst="rect">
            <a:avLst/>
          </a:prstGeom>
          <a:noFill/>
        </p:spPr>
        <p:txBody>
          <a:bodyPr>
            <a:spAutoFit/>
          </a:bodyPr>
          <a:lstStyle/>
          <a:p>
            <a:pPr algn="ctr" fontAlgn="auto">
              <a:spcBef>
                <a:spcPts val="0"/>
              </a:spcBef>
              <a:spcAft>
                <a:spcPts val="0"/>
              </a:spcAft>
              <a:defRPr/>
            </a:pPr>
            <a:r>
              <a:rPr lang="en-US" sz="2400" dirty="0">
                <a:ln w="50800"/>
                <a:effectLst>
                  <a:innerShdw blurRad="63500" dist="50800" dir="13500000">
                    <a:prstClr val="black">
                      <a:alpha val="50000"/>
                    </a:prstClr>
                  </a:innerShdw>
                  <a:reflection blurRad="6350" stA="55000" endA="300" endPos="45500" dir="5400000" sy="-100000" algn="bl" rotWithShape="0"/>
                </a:effectLst>
                <a:latin typeface="Berlin Sans FB" pitchFamily="34" charset="0"/>
              </a:rPr>
              <a:t>JABATAN PERKHIDMATAN AWAM MALAYSIA</a:t>
            </a:r>
          </a:p>
        </p:txBody>
      </p:sp>
      <p:sp>
        <p:nvSpPr>
          <p:cNvPr id="17" name="Slide Number Placeholder 16"/>
          <p:cNvSpPr>
            <a:spLocks noGrp="1"/>
          </p:cNvSpPr>
          <p:nvPr>
            <p:ph type="sldNum" sz="quarter" idx="12"/>
          </p:nvPr>
        </p:nvSpPr>
        <p:spPr/>
        <p:txBody>
          <a:bodyPr/>
          <a:lstStyle/>
          <a:p>
            <a:pPr>
              <a:defRPr/>
            </a:pPr>
            <a:fld id="{997B9EB6-FD46-4EDA-9732-129370632527}" type="slidenum">
              <a:rPr lang="en-US"/>
              <a:pPr>
                <a:defRPr/>
              </a:pPr>
              <a:t>1</a:t>
            </a:fld>
            <a:endParaRPr lang="en-US"/>
          </a:p>
        </p:txBody>
      </p:sp>
      <p:sp>
        <p:nvSpPr>
          <p:cNvPr id="10" name="Rectangle 9"/>
          <p:cNvSpPr/>
          <p:nvPr/>
        </p:nvSpPr>
        <p:spPr>
          <a:xfrm>
            <a:off x="609600" y="457200"/>
            <a:ext cx="8001000" cy="1446550"/>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en-US" sz="4400" b="1" spc="50" dirty="0">
                <a:ln w="11430"/>
              </a:rPr>
              <a:t>SARAAN BARU PERKHIDMATAN AWAM</a:t>
            </a:r>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p:cNvSpPr/>
          <p:nvPr/>
        </p:nvSpPr>
        <p:spPr>
          <a:xfrm>
            <a:off x="4038600" y="228600"/>
            <a:ext cx="3581400" cy="2590800"/>
          </a:xfrm>
          <a:prstGeom prst="ellipse">
            <a:avLst/>
          </a:prstGeom>
          <a:solidFill>
            <a:srgbClr val="99000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3253" name="TextBox 4"/>
          <p:cNvSpPr txBox="1">
            <a:spLocks noChangeArrowheads="1"/>
          </p:cNvSpPr>
          <p:nvPr/>
        </p:nvSpPr>
        <p:spPr bwMode="auto">
          <a:xfrm>
            <a:off x="4114800" y="762000"/>
            <a:ext cx="3352800" cy="1570038"/>
          </a:xfrm>
          <a:prstGeom prst="rect">
            <a:avLst/>
          </a:prstGeom>
          <a:noFill/>
          <a:ln w="9525">
            <a:noFill/>
            <a:miter lim="800000"/>
            <a:headEnd/>
            <a:tailEnd/>
          </a:ln>
        </p:spPr>
        <p:txBody>
          <a:bodyPr>
            <a:spAutoFit/>
          </a:bodyPr>
          <a:lstStyle/>
          <a:p>
            <a:pPr algn="ctr"/>
            <a:r>
              <a:rPr lang="en-US" sz="2400" b="1">
                <a:solidFill>
                  <a:srgbClr val="FFFF00"/>
                </a:solidFill>
                <a:latin typeface="Arial Narrow" pitchFamily="34" charset="0"/>
              </a:rPr>
              <a:t>TANGGUNGJAWAB DAN </a:t>
            </a:r>
          </a:p>
          <a:p>
            <a:pPr algn="ctr"/>
            <a:r>
              <a:rPr lang="en-US" sz="2400" b="1">
                <a:solidFill>
                  <a:srgbClr val="FFFF00"/>
                </a:solidFill>
                <a:latin typeface="Arial Narrow" pitchFamily="34" charset="0"/>
              </a:rPr>
              <a:t>PERSEDIAAN PSM DALAM </a:t>
            </a:r>
          </a:p>
          <a:p>
            <a:pPr algn="ctr"/>
            <a:r>
              <a:rPr lang="en-US" sz="2400" b="1">
                <a:solidFill>
                  <a:srgbClr val="FFFF00"/>
                </a:solidFill>
                <a:latin typeface="Arial Narrow" pitchFamily="34" charset="0"/>
              </a:rPr>
              <a:t>PELAKSANAAN SBPA</a:t>
            </a:r>
          </a:p>
        </p:txBody>
      </p:sp>
      <p:cxnSp>
        <p:nvCxnSpPr>
          <p:cNvPr id="9" name="Straight Connector 8"/>
          <p:cNvCxnSpPr/>
          <p:nvPr/>
        </p:nvCxnSpPr>
        <p:spPr bwMode="auto">
          <a:xfrm>
            <a:off x="457200" y="304800"/>
            <a:ext cx="3292475" cy="1588"/>
          </a:xfrm>
          <a:prstGeom prst="line">
            <a:avLst/>
          </a:prstGeom>
          <a:ln w="2540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auto">
          <a:xfrm>
            <a:off x="3743325" y="307975"/>
            <a:ext cx="469900" cy="450850"/>
          </a:xfrm>
          <a:prstGeom prst="line">
            <a:avLst/>
          </a:prstGeom>
          <a:ln w="25400">
            <a:solidFill>
              <a:schemeClr val="tx1"/>
            </a:solidFill>
          </a:ln>
          <a:effectLst/>
        </p:spPr>
        <p:style>
          <a:lnRef idx="1">
            <a:schemeClr val="accent1"/>
          </a:lnRef>
          <a:fillRef idx="0">
            <a:schemeClr val="accent1"/>
          </a:fillRef>
          <a:effectRef idx="0">
            <a:schemeClr val="accent1"/>
          </a:effectRef>
          <a:fontRef idx="minor">
            <a:schemeClr val="tx1"/>
          </a:fontRef>
        </p:style>
      </p:cxnSp>
      <p:sp>
        <p:nvSpPr>
          <p:cNvPr id="11" name="Oval 10"/>
          <p:cNvSpPr/>
          <p:nvPr/>
        </p:nvSpPr>
        <p:spPr bwMode="auto">
          <a:xfrm>
            <a:off x="4114800" y="685800"/>
            <a:ext cx="152400" cy="1524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3257" name="Rectangle 14"/>
          <p:cNvSpPr>
            <a:spLocks noChangeArrowheads="1"/>
          </p:cNvSpPr>
          <p:nvPr/>
        </p:nvSpPr>
        <p:spPr bwMode="auto">
          <a:xfrm>
            <a:off x="381000" y="304800"/>
            <a:ext cx="4572000" cy="646113"/>
          </a:xfrm>
          <a:prstGeom prst="rect">
            <a:avLst/>
          </a:prstGeom>
          <a:noFill/>
          <a:ln w="9525">
            <a:noFill/>
            <a:miter lim="800000"/>
            <a:headEnd/>
            <a:tailEnd/>
          </a:ln>
        </p:spPr>
        <p:txBody>
          <a:bodyPr>
            <a:spAutoFit/>
          </a:bodyPr>
          <a:lstStyle/>
          <a:p>
            <a:r>
              <a:rPr lang="en-US" b="1"/>
              <a:t>Menyediakan Maklumat </a:t>
            </a:r>
          </a:p>
          <a:p>
            <a:r>
              <a:rPr lang="en-US" b="1"/>
              <a:t>Pengisian</a:t>
            </a:r>
            <a:endParaRPr lang="en-US"/>
          </a:p>
        </p:txBody>
      </p:sp>
      <p:sp>
        <p:nvSpPr>
          <p:cNvPr id="53258" name="Rectangle 15"/>
          <p:cNvSpPr>
            <a:spLocks noChangeArrowheads="1"/>
          </p:cNvSpPr>
          <p:nvPr/>
        </p:nvSpPr>
        <p:spPr bwMode="auto">
          <a:xfrm>
            <a:off x="184150" y="960438"/>
            <a:ext cx="4083050" cy="2800350"/>
          </a:xfrm>
          <a:prstGeom prst="rect">
            <a:avLst/>
          </a:prstGeom>
          <a:noFill/>
          <a:ln w="9525">
            <a:noFill/>
            <a:miter lim="800000"/>
            <a:headEnd/>
            <a:tailEnd/>
          </a:ln>
        </p:spPr>
        <p:txBody>
          <a:bodyPr>
            <a:spAutoFit/>
          </a:bodyPr>
          <a:lstStyle/>
          <a:p>
            <a:r>
              <a:rPr lang="en-US" sz="1600"/>
              <a:t>Semak dan sediakan maklumat perkhidmatan semasa pegawai dan mengemaskini sekiranya perlu seperti :</a:t>
            </a:r>
          </a:p>
          <a:p>
            <a:endParaRPr lang="en-US" sz="1600"/>
          </a:p>
          <a:p>
            <a:pPr>
              <a:buFont typeface="Wingdings" pitchFamily="2" charset="2"/>
              <a:buChar char="§"/>
            </a:pPr>
            <a:r>
              <a:rPr lang="en-US" sz="1600"/>
              <a:t> Nama	</a:t>
            </a:r>
          </a:p>
          <a:p>
            <a:pPr>
              <a:buFont typeface="Wingdings" pitchFamily="2" charset="2"/>
              <a:buChar char="§"/>
            </a:pPr>
            <a:r>
              <a:rPr lang="en-US" sz="1600"/>
              <a:t> No. K/P</a:t>
            </a:r>
          </a:p>
          <a:p>
            <a:pPr>
              <a:buFont typeface="Wingdings" pitchFamily="2" charset="2"/>
              <a:buChar char="§"/>
            </a:pPr>
            <a:r>
              <a:rPr lang="en-US" sz="1600"/>
              <a:t> Skim Perkhidmatan</a:t>
            </a:r>
          </a:p>
          <a:p>
            <a:pPr>
              <a:buFont typeface="Wingdings" pitchFamily="2" charset="2"/>
              <a:buChar char="§"/>
            </a:pPr>
            <a:r>
              <a:rPr lang="en-US" sz="1600"/>
              <a:t> Sistem Saraan</a:t>
            </a:r>
          </a:p>
          <a:p>
            <a:pPr>
              <a:buFont typeface="Wingdings" pitchFamily="2" charset="2"/>
              <a:buChar char="§"/>
            </a:pPr>
            <a:r>
              <a:rPr lang="en-US" sz="1600"/>
              <a:t> Gred Hakiki</a:t>
            </a:r>
          </a:p>
          <a:p>
            <a:pPr>
              <a:buFont typeface="Wingdings" pitchFamily="2" charset="2"/>
              <a:buChar char="§"/>
            </a:pPr>
            <a:r>
              <a:rPr lang="en-US" sz="1600"/>
              <a:t> Gaji Hakiki pada tarikh 31.12.2011</a:t>
            </a:r>
          </a:p>
          <a:p>
            <a:pPr>
              <a:buFont typeface="Wingdings" pitchFamily="2" charset="2"/>
              <a:buChar char="§"/>
            </a:pPr>
            <a:r>
              <a:rPr lang="en-US" sz="1600"/>
              <a:t> Tarikh Pergerakan Gaji</a:t>
            </a:r>
          </a:p>
        </p:txBody>
      </p:sp>
      <p:cxnSp>
        <p:nvCxnSpPr>
          <p:cNvPr id="17" name="Straight Connector 16"/>
          <p:cNvCxnSpPr/>
          <p:nvPr/>
        </p:nvCxnSpPr>
        <p:spPr bwMode="auto">
          <a:xfrm>
            <a:off x="381000" y="4265613"/>
            <a:ext cx="3292475" cy="1587"/>
          </a:xfrm>
          <a:prstGeom prst="line">
            <a:avLst/>
          </a:prstGeom>
          <a:ln w="2540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auto">
          <a:xfrm rot="5400000" flipH="1" flipV="1">
            <a:off x="3352801" y="3005137"/>
            <a:ext cx="1566862" cy="957263"/>
          </a:xfrm>
          <a:prstGeom prst="line">
            <a:avLst/>
          </a:prstGeom>
          <a:ln w="25400">
            <a:solidFill>
              <a:schemeClr val="tx1"/>
            </a:solidFill>
          </a:ln>
          <a:effectLst/>
        </p:spPr>
        <p:style>
          <a:lnRef idx="1">
            <a:schemeClr val="accent1"/>
          </a:lnRef>
          <a:fillRef idx="0">
            <a:schemeClr val="accent1"/>
          </a:fillRef>
          <a:effectRef idx="0">
            <a:schemeClr val="accent1"/>
          </a:effectRef>
          <a:fontRef idx="minor">
            <a:schemeClr val="tx1"/>
          </a:fontRef>
        </p:style>
      </p:cxnSp>
      <p:sp>
        <p:nvSpPr>
          <p:cNvPr id="19" name="Oval 18"/>
          <p:cNvSpPr/>
          <p:nvPr/>
        </p:nvSpPr>
        <p:spPr bwMode="auto">
          <a:xfrm>
            <a:off x="4572000" y="2570163"/>
            <a:ext cx="152400" cy="1524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3262" name="Rectangle 22"/>
          <p:cNvSpPr>
            <a:spLocks noChangeArrowheads="1"/>
          </p:cNvSpPr>
          <p:nvPr/>
        </p:nvSpPr>
        <p:spPr bwMode="auto">
          <a:xfrm>
            <a:off x="304800" y="4306888"/>
            <a:ext cx="4572000" cy="646112"/>
          </a:xfrm>
          <a:prstGeom prst="rect">
            <a:avLst/>
          </a:prstGeom>
          <a:noFill/>
          <a:ln w="9525">
            <a:noFill/>
            <a:miter lim="800000"/>
            <a:headEnd/>
            <a:tailEnd/>
          </a:ln>
        </p:spPr>
        <p:txBody>
          <a:bodyPr>
            <a:spAutoFit/>
          </a:bodyPr>
          <a:lstStyle/>
          <a:p>
            <a:r>
              <a:rPr lang="en-US" b="1"/>
              <a:t>Pelaksanaan Semua Pekeliling Terdahulu</a:t>
            </a:r>
            <a:endParaRPr lang="en-US"/>
          </a:p>
        </p:txBody>
      </p:sp>
      <p:sp>
        <p:nvSpPr>
          <p:cNvPr id="53263" name="Rectangle 23"/>
          <p:cNvSpPr>
            <a:spLocks noChangeArrowheads="1"/>
          </p:cNvSpPr>
          <p:nvPr/>
        </p:nvSpPr>
        <p:spPr bwMode="auto">
          <a:xfrm>
            <a:off x="304800" y="4929188"/>
            <a:ext cx="4572000" cy="1323975"/>
          </a:xfrm>
          <a:prstGeom prst="rect">
            <a:avLst/>
          </a:prstGeom>
          <a:noFill/>
          <a:ln w="9525">
            <a:noFill/>
            <a:miter lim="800000"/>
            <a:headEnd/>
            <a:tailEnd/>
          </a:ln>
        </p:spPr>
        <p:txBody>
          <a:bodyPr>
            <a:spAutoFit/>
          </a:bodyPr>
          <a:lstStyle/>
          <a:p>
            <a:pPr marL="117475" indent="-117475">
              <a:buFont typeface="Wingdings" pitchFamily="2" charset="2"/>
              <a:buChar char="§"/>
            </a:pPr>
            <a:r>
              <a:rPr lang="en-US" sz="1600"/>
              <a:t>pastikan perubahan maklumat perjawatan mengikut pekeliling 2010, 2009  dan lain-lain pekeliling  sebelumnya telah dilaksanakan. </a:t>
            </a:r>
          </a:p>
          <a:p>
            <a:pPr marL="117475" indent="-117475">
              <a:buFont typeface="Wingdings" pitchFamily="2" charset="2"/>
              <a:buChar char="§"/>
            </a:pPr>
            <a:r>
              <a:rPr lang="en-US" sz="1600"/>
              <a:t>Kenalpasti jawatan-jawatan jumud semasa SSM dan sebelumnya .</a:t>
            </a:r>
          </a:p>
        </p:txBody>
      </p:sp>
      <p:sp>
        <p:nvSpPr>
          <p:cNvPr id="53264" name="Rectangle 24"/>
          <p:cNvSpPr>
            <a:spLocks noChangeArrowheads="1"/>
          </p:cNvSpPr>
          <p:nvPr/>
        </p:nvSpPr>
        <p:spPr bwMode="auto">
          <a:xfrm>
            <a:off x="4800600" y="3962400"/>
            <a:ext cx="4572000" cy="646113"/>
          </a:xfrm>
          <a:prstGeom prst="rect">
            <a:avLst/>
          </a:prstGeom>
          <a:noFill/>
          <a:ln w="9525">
            <a:noFill/>
            <a:miter lim="800000"/>
            <a:headEnd/>
            <a:tailEnd/>
          </a:ln>
        </p:spPr>
        <p:txBody>
          <a:bodyPr>
            <a:spAutoFit/>
          </a:bodyPr>
          <a:lstStyle/>
          <a:p>
            <a:r>
              <a:rPr lang="en-US" b="1"/>
              <a:t>Pemilihan Opsyen Bagi Penyandang Jawatan Tetap</a:t>
            </a:r>
            <a:endParaRPr lang="en-US"/>
          </a:p>
        </p:txBody>
      </p:sp>
      <p:cxnSp>
        <p:nvCxnSpPr>
          <p:cNvPr id="27" name="Straight Connector 26"/>
          <p:cNvCxnSpPr/>
          <p:nvPr/>
        </p:nvCxnSpPr>
        <p:spPr bwMode="auto">
          <a:xfrm rot="5400000" flipH="1" flipV="1">
            <a:off x="4783932" y="3064668"/>
            <a:ext cx="990600" cy="804863"/>
          </a:xfrm>
          <a:prstGeom prst="line">
            <a:avLst/>
          </a:prstGeom>
          <a:ln w="25400">
            <a:solidFill>
              <a:schemeClr val="tx1"/>
            </a:solidFill>
          </a:ln>
          <a:effectLst/>
        </p:spPr>
        <p:style>
          <a:lnRef idx="1">
            <a:schemeClr val="accent1"/>
          </a:lnRef>
          <a:fillRef idx="0">
            <a:schemeClr val="accent1"/>
          </a:fillRef>
          <a:effectRef idx="0">
            <a:schemeClr val="accent1"/>
          </a:effectRef>
          <a:fontRef idx="minor">
            <a:schemeClr val="tx1"/>
          </a:fontRef>
        </p:style>
      </p:cxnSp>
      <p:sp>
        <p:nvSpPr>
          <p:cNvPr id="28" name="Oval 27"/>
          <p:cNvSpPr/>
          <p:nvPr/>
        </p:nvSpPr>
        <p:spPr bwMode="auto">
          <a:xfrm>
            <a:off x="5638800" y="2871788"/>
            <a:ext cx="152400" cy="1524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30" name="Straight Connector 29"/>
          <p:cNvCxnSpPr/>
          <p:nvPr/>
        </p:nvCxnSpPr>
        <p:spPr bwMode="auto">
          <a:xfrm>
            <a:off x="4876800" y="3951288"/>
            <a:ext cx="3932238" cy="1587"/>
          </a:xfrm>
          <a:prstGeom prst="line">
            <a:avLst/>
          </a:prstGeom>
          <a:ln w="25400">
            <a:solidFill>
              <a:schemeClr val="tx1"/>
            </a:solidFill>
          </a:ln>
          <a:effectLst/>
        </p:spPr>
        <p:style>
          <a:lnRef idx="1">
            <a:schemeClr val="accent1"/>
          </a:lnRef>
          <a:fillRef idx="0">
            <a:schemeClr val="accent1"/>
          </a:fillRef>
          <a:effectRef idx="0">
            <a:schemeClr val="accent1"/>
          </a:effectRef>
          <a:fontRef idx="minor">
            <a:schemeClr val="tx1"/>
          </a:fontRef>
        </p:style>
      </p:cxnSp>
      <p:sp>
        <p:nvSpPr>
          <p:cNvPr id="31" name="Rectangle 30"/>
          <p:cNvSpPr/>
          <p:nvPr/>
        </p:nvSpPr>
        <p:spPr>
          <a:xfrm>
            <a:off x="4800600" y="4537075"/>
            <a:ext cx="4343400" cy="1724025"/>
          </a:xfrm>
          <a:prstGeom prst="rect">
            <a:avLst/>
          </a:prstGeom>
        </p:spPr>
        <p:txBody>
          <a:bodyPr>
            <a:spAutoFit/>
          </a:bodyPr>
          <a:lstStyle/>
          <a:p>
            <a:pPr marL="169863" indent="-169863">
              <a:spcAft>
                <a:spcPts val="600"/>
              </a:spcAft>
              <a:buFont typeface="Wingdings" pitchFamily="2" charset="2"/>
              <a:buChar char="§"/>
              <a:defRPr/>
            </a:pPr>
            <a:r>
              <a:rPr lang="en-US" sz="1600" dirty="0" err="1"/>
              <a:t>tentukan</a:t>
            </a:r>
            <a:r>
              <a:rPr lang="en-US" sz="1600" dirty="0"/>
              <a:t> </a:t>
            </a:r>
            <a:r>
              <a:rPr lang="en-US" sz="1600" dirty="0" err="1"/>
              <a:t>bentuk</a:t>
            </a:r>
            <a:r>
              <a:rPr lang="en-US" sz="1600" dirty="0"/>
              <a:t>/</a:t>
            </a:r>
            <a:r>
              <a:rPr lang="en-US" sz="1600" dirty="0" err="1"/>
              <a:t>jenis</a:t>
            </a:r>
            <a:r>
              <a:rPr lang="en-US" sz="1600" dirty="0"/>
              <a:t> </a:t>
            </a:r>
            <a:r>
              <a:rPr lang="en-US" sz="1600" dirty="0" err="1"/>
              <a:t>Borang</a:t>
            </a:r>
            <a:r>
              <a:rPr lang="en-US" sz="1600" dirty="0"/>
              <a:t> </a:t>
            </a:r>
            <a:r>
              <a:rPr lang="en-US" sz="1600" dirty="0" err="1"/>
              <a:t>Opsyen</a:t>
            </a:r>
            <a:r>
              <a:rPr lang="en-US" sz="1600" dirty="0"/>
              <a:t> </a:t>
            </a:r>
            <a:r>
              <a:rPr lang="en-US" sz="1600" dirty="0" err="1"/>
              <a:t>bagi</a:t>
            </a:r>
            <a:r>
              <a:rPr lang="en-US" sz="1600" dirty="0"/>
              <a:t> </a:t>
            </a:r>
            <a:r>
              <a:rPr lang="en-US" sz="1600" dirty="0" err="1"/>
              <a:t>setiap</a:t>
            </a:r>
            <a:r>
              <a:rPr lang="en-US" sz="1600" dirty="0"/>
              <a:t> </a:t>
            </a:r>
            <a:r>
              <a:rPr lang="en-US" sz="1600" dirty="0" err="1"/>
              <a:t>pegawai</a:t>
            </a:r>
            <a:r>
              <a:rPr lang="en-US" sz="1600" dirty="0"/>
              <a:t>  </a:t>
            </a:r>
            <a:r>
              <a:rPr lang="en-US" sz="1600" dirty="0" err="1"/>
              <a:t>terlibat</a:t>
            </a:r>
            <a:r>
              <a:rPr lang="en-US" sz="1600" dirty="0"/>
              <a:t>.</a:t>
            </a:r>
          </a:p>
          <a:p>
            <a:pPr>
              <a:spcAft>
                <a:spcPts val="600"/>
              </a:spcAft>
              <a:buFont typeface="Wingdings" pitchFamily="2" charset="2"/>
              <a:buChar char="§"/>
              <a:defRPr/>
            </a:pPr>
            <a:r>
              <a:rPr lang="en-US" sz="1600" dirty="0"/>
              <a:t>  </a:t>
            </a:r>
            <a:r>
              <a:rPr lang="en-US" sz="1600" dirty="0" err="1"/>
              <a:t>sediakan</a:t>
            </a:r>
            <a:r>
              <a:rPr lang="en-US" sz="1600" dirty="0"/>
              <a:t> Format </a:t>
            </a:r>
            <a:r>
              <a:rPr lang="en-US" sz="1600" dirty="0" err="1"/>
              <a:t>Pelaporan</a:t>
            </a:r>
            <a:r>
              <a:rPr lang="en-US" sz="1600" dirty="0"/>
              <a:t> </a:t>
            </a:r>
            <a:r>
              <a:rPr lang="en-US" sz="1600" dirty="0" err="1"/>
              <a:t>mengikut</a:t>
            </a:r>
            <a:r>
              <a:rPr lang="en-US" sz="1600" dirty="0"/>
              <a:t> :</a:t>
            </a:r>
          </a:p>
          <a:p>
            <a:pPr>
              <a:spcAft>
                <a:spcPts val="0"/>
              </a:spcAft>
              <a:defRPr/>
            </a:pPr>
            <a:r>
              <a:rPr lang="en-US" sz="1600" dirty="0"/>
              <a:t>    -   Skim </a:t>
            </a:r>
            <a:r>
              <a:rPr lang="en-US" sz="1600" dirty="0" err="1"/>
              <a:t>Perkhidmatan</a:t>
            </a:r>
            <a:endParaRPr lang="en-US" sz="1600" dirty="0"/>
          </a:p>
          <a:p>
            <a:pPr>
              <a:spcAft>
                <a:spcPts val="0"/>
              </a:spcAft>
              <a:defRPr/>
            </a:pPr>
            <a:r>
              <a:rPr lang="en-US" sz="1600" dirty="0"/>
              <a:t>    -   Gred</a:t>
            </a:r>
          </a:p>
          <a:p>
            <a:pPr>
              <a:spcAft>
                <a:spcPts val="0"/>
              </a:spcAft>
              <a:defRPr/>
            </a:pPr>
            <a:r>
              <a:rPr lang="en-US" sz="1600" dirty="0"/>
              <a:t>    -   </a:t>
            </a:r>
            <a:r>
              <a:rPr lang="en-US" sz="1600" dirty="0" err="1"/>
              <a:t>Lokasi</a:t>
            </a:r>
            <a:endParaRPr lang="en-US" sz="1600" dirty="0">
              <a:cs typeface="+mn-cs"/>
            </a:endParaRPr>
          </a:p>
        </p:txBody>
      </p:sp>
      <p:sp>
        <p:nvSpPr>
          <p:cNvPr id="20" name="Slide Number Placeholder 19"/>
          <p:cNvSpPr>
            <a:spLocks noGrp="1"/>
          </p:cNvSpPr>
          <p:nvPr>
            <p:ph type="sldNum" sz="quarter" idx="12"/>
          </p:nvPr>
        </p:nvSpPr>
        <p:spPr/>
        <p:txBody>
          <a:bodyPr/>
          <a:lstStyle/>
          <a:p>
            <a:pPr>
              <a:defRPr/>
            </a:pPr>
            <a:fld id="{A1C7C5B7-9497-4486-A5D2-8D23018BFB28}" type="slidenum">
              <a:rPr lang="en-US" smtClean="0"/>
              <a:pPr>
                <a:defRPr/>
              </a:pPr>
              <a:t>10</a:t>
            </a:fld>
            <a:endParaRPr lang="en-US"/>
          </a:p>
        </p:txBody>
      </p:sp>
    </p:spTree>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10"/>
          <p:cNvSpPr>
            <a:spLocks noGrp="1"/>
          </p:cNvSpPr>
          <p:nvPr>
            <p:ph type="sldNum" sz="quarter" idx="12"/>
          </p:nvPr>
        </p:nvSpPr>
        <p:spPr/>
        <p:txBody>
          <a:bodyPr/>
          <a:lstStyle/>
          <a:p>
            <a:pPr>
              <a:defRPr/>
            </a:pPr>
            <a:fld id="{8E718C09-7C91-4A90-8D46-BF456F59EDB0}" type="slidenum">
              <a:rPr lang="en-US" smtClean="0"/>
              <a:pPr>
                <a:defRPr/>
              </a:pPr>
              <a:t>11</a:t>
            </a:fld>
            <a:endParaRPr lang="en-US" dirty="0"/>
          </a:p>
        </p:txBody>
      </p:sp>
      <p:sp>
        <p:nvSpPr>
          <p:cNvPr id="55299" name="Rectangle 24"/>
          <p:cNvSpPr>
            <a:spLocks noChangeArrowheads="1"/>
          </p:cNvSpPr>
          <p:nvPr/>
        </p:nvSpPr>
        <p:spPr bwMode="auto">
          <a:xfrm>
            <a:off x="3571875" y="188913"/>
            <a:ext cx="1939925" cy="461962"/>
          </a:xfrm>
          <a:prstGeom prst="rect">
            <a:avLst/>
          </a:prstGeom>
          <a:noFill/>
          <a:ln w="9525">
            <a:noFill/>
            <a:miter lim="800000"/>
            <a:headEnd/>
            <a:tailEnd/>
          </a:ln>
        </p:spPr>
        <p:txBody>
          <a:bodyPr wrap="none">
            <a:spAutoFit/>
          </a:bodyPr>
          <a:lstStyle/>
          <a:p>
            <a:r>
              <a:rPr lang="en-US" sz="2400">
                <a:latin typeface="Arial Black" pitchFamily="34" charset="0"/>
              </a:rPr>
              <a:t>RUMUSAN</a:t>
            </a:r>
          </a:p>
        </p:txBody>
      </p:sp>
      <p:sp>
        <p:nvSpPr>
          <p:cNvPr id="5" name="Rounded Rectangle 4"/>
          <p:cNvSpPr/>
          <p:nvPr/>
        </p:nvSpPr>
        <p:spPr>
          <a:xfrm>
            <a:off x="152400" y="3258713"/>
            <a:ext cx="4038600" cy="2393341"/>
          </a:xfrm>
          <a:prstGeom prst="roundRect">
            <a:avLst>
              <a:gd name="adj" fmla="val 10506"/>
            </a:avLst>
          </a:prstGeom>
          <a:solidFill>
            <a:srgbClr val="006600"/>
          </a:solidFill>
          <a:ln>
            <a:solidFill>
              <a:schemeClr val="bg1"/>
            </a:solidFill>
          </a:ln>
          <a:effectLst>
            <a:innerShdw blurRad="114300">
              <a:schemeClr val="bg1"/>
            </a:innerShdw>
            <a:softEdge rad="12700"/>
          </a:effectLst>
          <a:scene3d>
            <a:camera prst="orthographicFront"/>
            <a:lightRig rig="threePt" dir="t"/>
          </a:scene3d>
          <a:sp3d>
            <a:bevelT w="266700" h="304800" prst="softRound"/>
            <a:bevelB w="152400" h="2540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buFont typeface="Wingdings" pitchFamily="2" charset="2"/>
              <a:buChar char="§"/>
              <a:defRPr/>
            </a:pPr>
            <a:r>
              <a:rPr lang="en-US" sz="2000" dirty="0">
                <a:latin typeface="Arial" pitchFamily="34" charset="0"/>
                <a:cs typeface="Arial" pitchFamily="34" charset="0"/>
              </a:rPr>
              <a:t> </a:t>
            </a:r>
            <a:r>
              <a:rPr lang="en-US" sz="2000" dirty="0" err="1">
                <a:latin typeface="Arial" pitchFamily="34" charset="0"/>
                <a:cs typeface="Arial" pitchFamily="34" charset="0"/>
              </a:rPr>
              <a:t>Tempoh</a:t>
            </a:r>
            <a:r>
              <a:rPr lang="en-US" sz="2000" dirty="0">
                <a:latin typeface="Arial" pitchFamily="34" charset="0"/>
                <a:cs typeface="Arial" pitchFamily="34" charset="0"/>
              </a:rPr>
              <a:t> </a:t>
            </a:r>
            <a:r>
              <a:rPr lang="en-US" sz="2000" dirty="0" err="1">
                <a:latin typeface="Arial" pitchFamily="34" charset="0"/>
                <a:cs typeface="Arial" pitchFamily="34" charset="0"/>
              </a:rPr>
              <a:t>percubaan</a:t>
            </a:r>
            <a:r>
              <a:rPr lang="en-US" sz="2000" dirty="0">
                <a:latin typeface="Arial" pitchFamily="34" charset="0"/>
                <a:cs typeface="Arial" pitchFamily="34" charset="0"/>
              </a:rPr>
              <a:t> </a:t>
            </a:r>
          </a:p>
          <a:p>
            <a:pPr algn="just">
              <a:buFont typeface="Wingdings" pitchFamily="2" charset="2"/>
              <a:buChar char="§"/>
              <a:defRPr/>
            </a:pPr>
            <a:r>
              <a:rPr lang="en-US" sz="2000" dirty="0">
                <a:latin typeface="Arial" pitchFamily="34" charset="0"/>
                <a:cs typeface="Arial" pitchFamily="34" charset="0"/>
              </a:rPr>
              <a:t> </a:t>
            </a:r>
            <a:r>
              <a:rPr lang="en-US" sz="2000" dirty="0" err="1">
                <a:latin typeface="Arial" pitchFamily="34" charset="0"/>
                <a:cs typeface="Arial" pitchFamily="34" charset="0"/>
              </a:rPr>
              <a:t>Pelanjutan</a:t>
            </a:r>
            <a:r>
              <a:rPr lang="en-US" sz="2000" dirty="0">
                <a:latin typeface="Arial" pitchFamily="34" charset="0"/>
                <a:cs typeface="Arial" pitchFamily="34" charset="0"/>
              </a:rPr>
              <a:t> </a:t>
            </a:r>
            <a:r>
              <a:rPr lang="en-US" sz="2000" dirty="0" err="1">
                <a:latin typeface="Arial" pitchFamily="34" charset="0"/>
                <a:cs typeface="Arial" pitchFamily="34" charset="0"/>
              </a:rPr>
              <a:t>tempoh</a:t>
            </a:r>
            <a:r>
              <a:rPr lang="en-US" sz="2000" dirty="0">
                <a:latin typeface="Arial" pitchFamily="34" charset="0"/>
                <a:cs typeface="Arial" pitchFamily="34" charset="0"/>
              </a:rPr>
              <a:t> </a:t>
            </a:r>
            <a:r>
              <a:rPr lang="en-US" sz="2000" dirty="0" err="1">
                <a:latin typeface="Arial" pitchFamily="34" charset="0"/>
                <a:cs typeface="Arial" pitchFamily="34" charset="0"/>
              </a:rPr>
              <a:t>percubaan</a:t>
            </a:r>
            <a:endParaRPr lang="en-US" sz="2000" dirty="0">
              <a:latin typeface="Arial" pitchFamily="34" charset="0"/>
              <a:cs typeface="Arial" pitchFamily="34" charset="0"/>
            </a:endParaRPr>
          </a:p>
          <a:p>
            <a:pPr algn="just">
              <a:buFont typeface="Wingdings" pitchFamily="2" charset="2"/>
              <a:buChar char="§"/>
              <a:defRPr/>
            </a:pPr>
            <a:r>
              <a:rPr lang="en-US" sz="2000" dirty="0">
                <a:latin typeface="Arial" pitchFamily="34" charset="0"/>
                <a:cs typeface="Arial" pitchFamily="34" charset="0"/>
              </a:rPr>
              <a:t> </a:t>
            </a:r>
            <a:r>
              <a:rPr lang="en-US" sz="2000" dirty="0" err="1">
                <a:latin typeface="Arial" pitchFamily="34" charset="0"/>
                <a:cs typeface="Arial" pitchFamily="34" charset="0"/>
              </a:rPr>
              <a:t>Tempoh</a:t>
            </a:r>
            <a:r>
              <a:rPr lang="en-US" sz="2000" dirty="0">
                <a:latin typeface="Arial" pitchFamily="34" charset="0"/>
                <a:cs typeface="Arial" pitchFamily="34" charset="0"/>
              </a:rPr>
              <a:t> </a:t>
            </a:r>
            <a:r>
              <a:rPr lang="en-US" sz="2000" dirty="0" err="1">
                <a:latin typeface="Arial" pitchFamily="34" charset="0"/>
                <a:cs typeface="Arial" pitchFamily="34" charset="0"/>
              </a:rPr>
              <a:t>notis</a:t>
            </a:r>
            <a:r>
              <a:rPr lang="en-US" sz="2000" dirty="0">
                <a:latin typeface="Arial" pitchFamily="34" charset="0"/>
                <a:cs typeface="Arial" pitchFamily="34" charset="0"/>
              </a:rPr>
              <a:t> </a:t>
            </a:r>
            <a:r>
              <a:rPr lang="en-US" sz="2000" dirty="0" err="1">
                <a:latin typeface="Arial" pitchFamily="34" charset="0"/>
                <a:cs typeface="Arial" pitchFamily="34" charset="0"/>
              </a:rPr>
              <a:t>letak</a:t>
            </a:r>
            <a:r>
              <a:rPr lang="en-US" sz="2000" dirty="0">
                <a:latin typeface="Arial" pitchFamily="34" charset="0"/>
                <a:cs typeface="Arial" pitchFamily="34" charset="0"/>
              </a:rPr>
              <a:t> </a:t>
            </a:r>
            <a:r>
              <a:rPr lang="en-US" sz="2000" dirty="0" err="1">
                <a:latin typeface="Arial" pitchFamily="34" charset="0"/>
                <a:cs typeface="Arial" pitchFamily="34" charset="0"/>
              </a:rPr>
              <a:t>jawatan</a:t>
            </a:r>
            <a:endParaRPr lang="en-US" sz="2000" dirty="0">
              <a:latin typeface="Arial" pitchFamily="34" charset="0"/>
              <a:cs typeface="Arial" pitchFamily="34" charset="0"/>
            </a:endParaRPr>
          </a:p>
          <a:p>
            <a:pPr algn="just">
              <a:buFont typeface="Wingdings" pitchFamily="2" charset="2"/>
              <a:buChar char="§"/>
              <a:defRPr/>
            </a:pPr>
            <a:r>
              <a:rPr lang="en-US" sz="2000" dirty="0">
                <a:latin typeface="Arial" pitchFamily="34" charset="0"/>
                <a:cs typeface="Arial" pitchFamily="34" charset="0"/>
              </a:rPr>
              <a:t> </a:t>
            </a:r>
            <a:r>
              <a:rPr lang="en-US" sz="2000" dirty="0" err="1">
                <a:latin typeface="Arial" pitchFamily="34" charset="0"/>
                <a:cs typeface="Arial" pitchFamily="34" charset="0"/>
              </a:rPr>
              <a:t>Prosedur</a:t>
            </a:r>
            <a:r>
              <a:rPr lang="en-US" sz="2000" dirty="0">
                <a:latin typeface="Arial" pitchFamily="34" charset="0"/>
                <a:cs typeface="Arial" pitchFamily="34" charset="0"/>
              </a:rPr>
              <a:t> </a:t>
            </a:r>
            <a:r>
              <a:rPr lang="en-US" sz="2000" dirty="0" err="1">
                <a:latin typeface="Arial" pitchFamily="34" charset="0"/>
                <a:cs typeface="Arial" pitchFamily="34" charset="0"/>
              </a:rPr>
              <a:t>peletakan</a:t>
            </a:r>
            <a:r>
              <a:rPr lang="en-US" sz="2000" dirty="0">
                <a:latin typeface="Arial" pitchFamily="34" charset="0"/>
                <a:cs typeface="Arial" pitchFamily="34" charset="0"/>
              </a:rPr>
              <a:t> </a:t>
            </a:r>
            <a:r>
              <a:rPr lang="en-US" sz="2000" dirty="0" err="1">
                <a:latin typeface="Arial" pitchFamily="34" charset="0"/>
                <a:cs typeface="Arial" pitchFamily="34" charset="0"/>
              </a:rPr>
              <a:t>jawatan</a:t>
            </a:r>
            <a:endParaRPr lang="en-US" sz="2000" dirty="0">
              <a:latin typeface="Arial" pitchFamily="34" charset="0"/>
              <a:cs typeface="Arial" pitchFamily="34" charset="0"/>
            </a:endParaRPr>
          </a:p>
          <a:p>
            <a:pPr algn="ctr" fontAlgn="auto">
              <a:spcBef>
                <a:spcPts val="0"/>
              </a:spcBef>
              <a:spcAft>
                <a:spcPts val="0"/>
              </a:spcAft>
              <a:defRPr/>
            </a:pPr>
            <a:endParaRPr lang="en-US" sz="1400" b="1" dirty="0">
              <a:solidFill>
                <a:schemeClr val="bg1"/>
              </a:solidFill>
              <a:latin typeface="Arial" pitchFamily="34" charset="0"/>
              <a:cs typeface="Arial" pitchFamily="34" charset="0"/>
            </a:endParaRPr>
          </a:p>
        </p:txBody>
      </p:sp>
      <p:sp>
        <p:nvSpPr>
          <p:cNvPr id="6" name="Rounded Rectangle 5"/>
          <p:cNvSpPr/>
          <p:nvPr/>
        </p:nvSpPr>
        <p:spPr>
          <a:xfrm>
            <a:off x="4800600" y="3334913"/>
            <a:ext cx="4191000" cy="2245703"/>
          </a:xfrm>
          <a:prstGeom prst="roundRect">
            <a:avLst>
              <a:gd name="adj" fmla="val 10506"/>
            </a:avLst>
          </a:prstGeom>
          <a:solidFill>
            <a:srgbClr val="FF0066"/>
          </a:solidFill>
          <a:ln>
            <a:solidFill>
              <a:schemeClr val="bg1"/>
            </a:solidFill>
          </a:ln>
          <a:effectLst>
            <a:glow rad="228600">
              <a:schemeClr val="accent2">
                <a:satMod val="175000"/>
                <a:alpha val="40000"/>
              </a:schemeClr>
            </a:glow>
            <a:innerShdw blurRad="114300">
              <a:schemeClr val="bg1"/>
            </a:innerShdw>
            <a:softEdge rad="12700"/>
          </a:effectLst>
          <a:scene3d>
            <a:camera prst="orthographicFront"/>
            <a:lightRig rig="threePt" dir="t"/>
          </a:scene3d>
          <a:sp3d>
            <a:bevelT w="266700" h="304800" prst="softRound"/>
            <a:bevelB w="152400" h="2540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a:buFont typeface="Wingdings" pitchFamily="2" charset="2"/>
              <a:buChar char="§"/>
              <a:defRPr/>
            </a:pPr>
            <a:r>
              <a:rPr lang="en-US" sz="2000" dirty="0" err="1">
                <a:latin typeface="Arial" pitchFamily="34" charset="0"/>
                <a:cs typeface="Arial" pitchFamily="34" charset="0"/>
              </a:rPr>
              <a:t>Kebenaran</a:t>
            </a:r>
            <a:r>
              <a:rPr lang="en-US" sz="2000" dirty="0">
                <a:latin typeface="Arial" pitchFamily="34" charset="0"/>
                <a:cs typeface="Arial" pitchFamily="34" charset="0"/>
              </a:rPr>
              <a:t> </a:t>
            </a:r>
            <a:r>
              <a:rPr lang="en-US" sz="2000" dirty="0" err="1">
                <a:latin typeface="Arial" pitchFamily="34" charset="0"/>
                <a:cs typeface="Arial" pitchFamily="34" charset="0"/>
              </a:rPr>
              <a:t>khas</a:t>
            </a:r>
            <a:r>
              <a:rPr lang="en-US" sz="2000" dirty="0">
                <a:latin typeface="Arial" pitchFamily="34" charset="0"/>
                <a:cs typeface="Arial" pitchFamily="34" charset="0"/>
              </a:rPr>
              <a:t> </a:t>
            </a:r>
            <a:r>
              <a:rPr lang="en-US" sz="2000" dirty="0" err="1">
                <a:latin typeface="Arial" pitchFamily="34" charset="0"/>
                <a:cs typeface="Arial" pitchFamily="34" charset="0"/>
              </a:rPr>
              <a:t>untuk</a:t>
            </a:r>
            <a:r>
              <a:rPr lang="en-US" sz="2000" dirty="0">
                <a:latin typeface="Arial" pitchFamily="34" charset="0"/>
                <a:cs typeface="Arial" pitchFamily="34" charset="0"/>
              </a:rPr>
              <a:t> </a:t>
            </a:r>
            <a:r>
              <a:rPr lang="en-US" sz="2000" dirty="0" err="1">
                <a:latin typeface="Arial" pitchFamily="34" charset="0"/>
                <a:cs typeface="Arial" pitchFamily="34" charset="0"/>
              </a:rPr>
              <a:t>lantikan</a:t>
            </a:r>
            <a:endParaRPr lang="en-US" sz="2000" dirty="0">
              <a:latin typeface="Arial" pitchFamily="34" charset="0"/>
              <a:cs typeface="Arial" pitchFamily="34" charset="0"/>
            </a:endParaRPr>
          </a:p>
          <a:p>
            <a:pPr marL="171450" indent="-171450">
              <a:defRPr/>
            </a:pPr>
            <a:r>
              <a:rPr lang="en-US" sz="2000" dirty="0">
                <a:latin typeface="Arial" pitchFamily="34" charset="0"/>
                <a:cs typeface="Arial" pitchFamily="34" charset="0"/>
              </a:rPr>
              <a:t>   </a:t>
            </a:r>
            <a:r>
              <a:rPr lang="en-US" sz="2000" dirty="0" err="1">
                <a:latin typeface="Arial" pitchFamily="34" charset="0"/>
                <a:cs typeface="Arial" pitchFamily="34" charset="0"/>
              </a:rPr>
              <a:t>semula</a:t>
            </a:r>
            <a:r>
              <a:rPr lang="en-US" sz="2000" dirty="0">
                <a:latin typeface="Arial" pitchFamily="34" charset="0"/>
                <a:cs typeface="Arial" pitchFamily="34" charset="0"/>
              </a:rPr>
              <a:t> </a:t>
            </a:r>
            <a:r>
              <a:rPr lang="en-US" sz="2000" dirty="0" err="1">
                <a:latin typeface="Arial" pitchFamily="34" charset="0"/>
                <a:cs typeface="Arial" pitchFamily="34" charset="0"/>
              </a:rPr>
              <a:t>pegawai</a:t>
            </a:r>
            <a:r>
              <a:rPr lang="en-US" sz="2000" dirty="0">
                <a:latin typeface="Arial" pitchFamily="34" charset="0"/>
                <a:cs typeface="Arial" pitchFamily="34" charset="0"/>
              </a:rPr>
              <a:t> </a:t>
            </a:r>
            <a:r>
              <a:rPr lang="en-US" sz="2000" dirty="0" err="1">
                <a:latin typeface="Arial" pitchFamily="34" charset="0"/>
                <a:cs typeface="Arial" pitchFamily="34" charset="0"/>
              </a:rPr>
              <a:t>letak</a:t>
            </a:r>
            <a:r>
              <a:rPr lang="en-US" sz="2000" dirty="0">
                <a:latin typeface="Arial" pitchFamily="34" charset="0"/>
                <a:cs typeface="Arial" pitchFamily="34" charset="0"/>
              </a:rPr>
              <a:t> </a:t>
            </a:r>
            <a:r>
              <a:rPr lang="en-US" sz="2000" dirty="0" err="1">
                <a:latin typeface="Arial" pitchFamily="34" charset="0"/>
                <a:cs typeface="Arial" pitchFamily="34" charset="0"/>
              </a:rPr>
              <a:t>jawatan</a:t>
            </a:r>
            <a:endParaRPr lang="en-US" sz="2000" dirty="0">
              <a:latin typeface="Arial" pitchFamily="34" charset="0"/>
              <a:cs typeface="Arial" pitchFamily="34" charset="0"/>
            </a:endParaRPr>
          </a:p>
          <a:p>
            <a:pPr marL="171450" indent="-171450">
              <a:buFont typeface="Wingdings" pitchFamily="2" charset="2"/>
              <a:buChar char="§"/>
              <a:defRPr/>
            </a:pPr>
            <a:r>
              <a:rPr lang="en-US" sz="2000" dirty="0" err="1">
                <a:latin typeface="Arial" pitchFamily="34" charset="0"/>
                <a:cs typeface="Arial" pitchFamily="34" charset="0"/>
              </a:rPr>
              <a:t>Pelepasan</a:t>
            </a:r>
            <a:r>
              <a:rPr lang="en-US" sz="2000" dirty="0">
                <a:latin typeface="Arial" pitchFamily="34" charset="0"/>
                <a:cs typeface="Arial" pitchFamily="34" charset="0"/>
              </a:rPr>
              <a:t> </a:t>
            </a:r>
            <a:r>
              <a:rPr lang="en-US" sz="2000" dirty="0" err="1">
                <a:latin typeface="Arial" pitchFamily="34" charset="0"/>
                <a:cs typeface="Arial" pitchFamily="34" charset="0"/>
              </a:rPr>
              <a:t>Jawatan</a:t>
            </a:r>
            <a:r>
              <a:rPr lang="en-US" sz="2000" dirty="0">
                <a:latin typeface="Arial" pitchFamily="34" charset="0"/>
                <a:cs typeface="Arial" pitchFamily="34" charset="0"/>
              </a:rPr>
              <a:t> </a:t>
            </a:r>
            <a:r>
              <a:rPr lang="en-US" sz="2000" dirty="0" err="1">
                <a:latin typeface="Arial" pitchFamily="34" charset="0"/>
                <a:cs typeface="Arial" pitchFamily="34" charset="0"/>
              </a:rPr>
              <a:t>Dengan</a:t>
            </a:r>
            <a:r>
              <a:rPr lang="en-US" sz="2000" dirty="0">
                <a:latin typeface="Arial" pitchFamily="34" charset="0"/>
                <a:cs typeface="Arial" pitchFamily="34" charset="0"/>
              </a:rPr>
              <a:t> </a:t>
            </a:r>
            <a:r>
              <a:rPr lang="en-US" sz="2000" dirty="0" err="1">
                <a:latin typeface="Arial" pitchFamily="34" charset="0"/>
                <a:cs typeface="Arial" pitchFamily="34" charset="0"/>
              </a:rPr>
              <a:t>Izin</a:t>
            </a:r>
            <a:endParaRPr lang="en-US" sz="2000" dirty="0">
              <a:latin typeface="Arial" pitchFamily="34" charset="0"/>
              <a:cs typeface="Arial" pitchFamily="34" charset="0"/>
            </a:endParaRPr>
          </a:p>
          <a:p>
            <a:pPr marL="171450" indent="-171450">
              <a:buFont typeface="Wingdings" pitchFamily="2" charset="2"/>
              <a:buChar char="§"/>
              <a:defRPr/>
            </a:pPr>
            <a:r>
              <a:rPr lang="en-US" sz="2000" dirty="0">
                <a:latin typeface="Arial" pitchFamily="34" charset="0"/>
                <a:cs typeface="Arial" pitchFamily="34" charset="0"/>
              </a:rPr>
              <a:t>PTK</a:t>
            </a:r>
          </a:p>
          <a:p>
            <a:pPr marL="171450" indent="-171450">
              <a:buFont typeface="Wingdings" pitchFamily="2" charset="2"/>
              <a:buChar char="§"/>
              <a:defRPr/>
            </a:pPr>
            <a:r>
              <a:rPr lang="en-US" sz="2000" dirty="0" err="1">
                <a:latin typeface="Arial" pitchFamily="34" charset="0"/>
                <a:cs typeface="Arial" pitchFamily="34" charset="0"/>
              </a:rPr>
              <a:t>Pegawai</a:t>
            </a:r>
            <a:r>
              <a:rPr lang="en-US" sz="2000" dirty="0">
                <a:latin typeface="Arial" pitchFamily="34" charset="0"/>
                <a:cs typeface="Arial" pitchFamily="34" charset="0"/>
              </a:rPr>
              <a:t> </a:t>
            </a:r>
            <a:r>
              <a:rPr lang="en-US" sz="2000" dirty="0" err="1">
                <a:latin typeface="Arial" pitchFamily="34" charset="0"/>
                <a:cs typeface="Arial" pitchFamily="34" charset="0"/>
              </a:rPr>
              <a:t>berprestasi</a:t>
            </a:r>
            <a:r>
              <a:rPr lang="en-US" sz="2000" dirty="0">
                <a:latin typeface="Arial" pitchFamily="34" charset="0"/>
                <a:cs typeface="Arial" pitchFamily="34" charset="0"/>
              </a:rPr>
              <a:t> </a:t>
            </a:r>
            <a:r>
              <a:rPr lang="en-US" sz="2000" dirty="0" err="1">
                <a:latin typeface="Arial" pitchFamily="34" charset="0"/>
                <a:cs typeface="Arial" pitchFamily="34" charset="0"/>
              </a:rPr>
              <a:t>rendah</a:t>
            </a:r>
            <a:endParaRPr lang="en-US" sz="2000" dirty="0">
              <a:latin typeface="Arial" pitchFamily="34" charset="0"/>
              <a:cs typeface="Arial" pitchFamily="34" charset="0"/>
            </a:endParaRPr>
          </a:p>
        </p:txBody>
      </p:sp>
      <p:sp>
        <p:nvSpPr>
          <p:cNvPr id="7" name="Rounded Rectangle 6"/>
          <p:cNvSpPr/>
          <p:nvPr/>
        </p:nvSpPr>
        <p:spPr>
          <a:xfrm>
            <a:off x="152400" y="838426"/>
            <a:ext cx="4114800" cy="2098984"/>
          </a:xfrm>
          <a:prstGeom prst="roundRect">
            <a:avLst>
              <a:gd name="adj" fmla="val 10506"/>
            </a:avLst>
          </a:prstGeom>
          <a:solidFill>
            <a:srgbClr val="0000FF"/>
          </a:solidFill>
          <a:ln>
            <a:solidFill>
              <a:schemeClr val="bg1"/>
            </a:solidFill>
          </a:ln>
          <a:effectLst>
            <a:innerShdw blurRad="114300">
              <a:schemeClr val="bg1"/>
            </a:innerShdw>
            <a:softEdge rad="12700"/>
          </a:effectLst>
          <a:scene3d>
            <a:camera prst="orthographicFront"/>
            <a:lightRig rig="threePt" dir="t"/>
          </a:scene3d>
          <a:sp3d>
            <a:bevelT w="266700" h="304800" prst="softRound"/>
            <a:bevelB w="152400" h="2540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buFont typeface="Wingdings" pitchFamily="2" charset="2"/>
              <a:buChar char="§"/>
              <a:defRPr/>
            </a:pPr>
            <a:r>
              <a:rPr lang="en-US" sz="2000" dirty="0"/>
              <a:t> </a:t>
            </a:r>
            <a:r>
              <a:rPr lang="en-US" sz="2000" dirty="0" err="1">
                <a:latin typeface="Arial" pitchFamily="34" charset="0"/>
                <a:cs typeface="Arial" pitchFamily="34" charset="0"/>
              </a:rPr>
              <a:t>Memperluaskan</a:t>
            </a:r>
            <a:r>
              <a:rPr lang="en-US" sz="2000" dirty="0">
                <a:latin typeface="Arial" pitchFamily="34" charset="0"/>
                <a:cs typeface="Arial" pitchFamily="34" charset="0"/>
              </a:rPr>
              <a:t> </a:t>
            </a:r>
            <a:r>
              <a:rPr lang="en-US" sz="2000" dirty="0" err="1">
                <a:latin typeface="Arial" pitchFamily="34" charset="0"/>
                <a:cs typeface="Arial" pitchFamily="34" charset="0"/>
              </a:rPr>
              <a:t>lantikan</a:t>
            </a:r>
            <a:r>
              <a:rPr lang="en-US" sz="2000" dirty="0">
                <a:latin typeface="Arial" pitchFamily="34" charset="0"/>
                <a:cs typeface="Arial" pitchFamily="34" charset="0"/>
              </a:rPr>
              <a:t> </a:t>
            </a:r>
            <a:r>
              <a:rPr lang="en-US" sz="2000" dirty="0" err="1">
                <a:latin typeface="Arial" pitchFamily="34" charset="0"/>
                <a:cs typeface="Arial" pitchFamily="34" charset="0"/>
              </a:rPr>
              <a:t>terus</a:t>
            </a:r>
            <a:endParaRPr lang="en-US" sz="2000" dirty="0">
              <a:latin typeface="Arial" pitchFamily="34" charset="0"/>
              <a:cs typeface="Arial" pitchFamily="34" charset="0"/>
            </a:endParaRPr>
          </a:p>
          <a:p>
            <a:pPr marL="171450" indent="-171450" algn="just">
              <a:buFont typeface="Wingdings" pitchFamily="2" charset="2"/>
              <a:buChar char="§"/>
              <a:defRPr/>
            </a:pPr>
            <a:r>
              <a:rPr lang="en-US" sz="2000" dirty="0" err="1">
                <a:latin typeface="Arial" pitchFamily="34" charset="0"/>
                <a:cs typeface="Arial" pitchFamily="34" charset="0"/>
              </a:rPr>
              <a:t>Meningkatkan</a:t>
            </a:r>
            <a:r>
              <a:rPr lang="en-US" sz="2000" dirty="0">
                <a:latin typeface="Arial" pitchFamily="34" charset="0"/>
                <a:cs typeface="Arial" pitchFamily="34" charset="0"/>
              </a:rPr>
              <a:t> </a:t>
            </a:r>
            <a:r>
              <a:rPr lang="en-US" sz="2000" dirty="0" err="1">
                <a:latin typeface="Arial" pitchFamily="34" charset="0"/>
                <a:cs typeface="Arial" pitchFamily="34" charset="0"/>
              </a:rPr>
              <a:t>pemantauan</a:t>
            </a:r>
            <a:r>
              <a:rPr lang="en-US" sz="2000" dirty="0">
                <a:latin typeface="Arial" pitchFamily="34" charset="0"/>
                <a:cs typeface="Arial" pitchFamily="34" charset="0"/>
              </a:rPr>
              <a:t> </a:t>
            </a:r>
            <a:r>
              <a:rPr lang="en-US" sz="2000" dirty="0" err="1">
                <a:latin typeface="Arial" pitchFamily="34" charset="0"/>
                <a:cs typeface="Arial" pitchFamily="34" charset="0"/>
              </a:rPr>
              <a:t>tahap</a:t>
            </a:r>
            <a:r>
              <a:rPr lang="en-US" sz="2000" dirty="0">
                <a:latin typeface="Arial" pitchFamily="34" charset="0"/>
                <a:cs typeface="Arial" pitchFamily="34" charset="0"/>
              </a:rPr>
              <a:t>  </a:t>
            </a:r>
            <a:r>
              <a:rPr lang="en-US" sz="2000" dirty="0" err="1">
                <a:latin typeface="Arial" pitchFamily="34" charset="0"/>
                <a:cs typeface="Arial" pitchFamily="34" charset="0"/>
              </a:rPr>
              <a:t>kesihatan</a:t>
            </a:r>
            <a:endParaRPr lang="en-US" sz="2000" dirty="0">
              <a:latin typeface="Arial" pitchFamily="34" charset="0"/>
              <a:cs typeface="Arial" pitchFamily="34" charset="0"/>
            </a:endParaRPr>
          </a:p>
          <a:p>
            <a:pPr algn="ctr" fontAlgn="auto">
              <a:spcBef>
                <a:spcPts val="0"/>
              </a:spcBef>
              <a:spcAft>
                <a:spcPts val="0"/>
              </a:spcAft>
              <a:defRPr/>
            </a:pPr>
            <a:r>
              <a:rPr lang="en-US" sz="2000" b="1" dirty="0">
                <a:solidFill>
                  <a:schemeClr val="bg1"/>
                </a:solidFill>
                <a:latin typeface="Arial" pitchFamily="34" charset="0"/>
                <a:cs typeface="Arial" pitchFamily="34" charset="0"/>
              </a:rPr>
              <a:t> </a:t>
            </a:r>
          </a:p>
        </p:txBody>
      </p:sp>
      <p:sp>
        <p:nvSpPr>
          <p:cNvPr id="8" name="Rounded Rectangle 7"/>
          <p:cNvSpPr/>
          <p:nvPr/>
        </p:nvSpPr>
        <p:spPr>
          <a:xfrm>
            <a:off x="4724400" y="833961"/>
            <a:ext cx="4267200" cy="2164741"/>
          </a:xfrm>
          <a:prstGeom prst="roundRect">
            <a:avLst>
              <a:gd name="adj" fmla="val 10506"/>
            </a:avLst>
          </a:prstGeom>
          <a:solidFill>
            <a:srgbClr val="FFFF00"/>
          </a:solidFill>
          <a:ln>
            <a:solidFill>
              <a:schemeClr val="bg1"/>
            </a:solidFill>
          </a:ln>
          <a:effectLst>
            <a:innerShdw blurRad="114300">
              <a:schemeClr val="bg1"/>
            </a:innerShdw>
            <a:softEdge rad="12700"/>
          </a:effectLst>
          <a:scene3d>
            <a:camera prst="orthographicFront"/>
            <a:lightRig rig="threePt" dir="t"/>
          </a:scene3d>
          <a:sp3d>
            <a:bevelT w="266700" h="304800" prst="softRound"/>
            <a:bevelB w="152400" h="2540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2000" b="1" dirty="0">
              <a:solidFill>
                <a:schemeClr val="bg1"/>
              </a:solidFill>
              <a:latin typeface="Arial" pitchFamily="34" charset="0"/>
              <a:cs typeface="Arial" pitchFamily="34" charset="0"/>
            </a:endParaRPr>
          </a:p>
          <a:p>
            <a:pPr algn="ctr" fontAlgn="auto">
              <a:spcBef>
                <a:spcPts val="0"/>
              </a:spcBef>
              <a:spcAft>
                <a:spcPts val="0"/>
              </a:spcAft>
              <a:defRPr/>
            </a:pPr>
            <a:endParaRPr lang="en-US" sz="2000" b="1" dirty="0">
              <a:solidFill>
                <a:schemeClr val="bg1"/>
              </a:solidFill>
              <a:latin typeface="Arial" pitchFamily="34" charset="0"/>
              <a:cs typeface="Arial" pitchFamily="34" charset="0"/>
            </a:endParaRPr>
          </a:p>
          <a:p>
            <a:pPr algn="just">
              <a:buFont typeface="Wingdings" pitchFamily="2" charset="2"/>
              <a:buChar char="§"/>
              <a:defRPr/>
            </a:pPr>
            <a:r>
              <a:rPr lang="en-US" sz="2000" dirty="0">
                <a:solidFill>
                  <a:schemeClr val="tx1"/>
                </a:solidFill>
                <a:latin typeface="Arial" pitchFamily="34" charset="0"/>
                <a:cs typeface="Arial" pitchFamily="34" charset="0"/>
              </a:rPr>
              <a:t> PROSPEK</a:t>
            </a:r>
          </a:p>
          <a:p>
            <a:pPr>
              <a:buFont typeface="Wingdings" pitchFamily="2" charset="2"/>
              <a:buChar char="§"/>
              <a:defRPr/>
            </a:pPr>
            <a:r>
              <a:rPr lang="en-US" sz="2000" dirty="0">
                <a:solidFill>
                  <a:schemeClr val="tx1"/>
                </a:solidFill>
                <a:latin typeface="Arial" pitchFamily="34" charset="0"/>
                <a:cs typeface="Arial" pitchFamily="34" charset="0"/>
              </a:rPr>
              <a:t> PTM</a:t>
            </a:r>
          </a:p>
          <a:p>
            <a:pPr>
              <a:buFont typeface="Wingdings" pitchFamily="2" charset="2"/>
              <a:buChar char="§"/>
              <a:defRPr/>
            </a:pPr>
            <a:r>
              <a:rPr lang="en-US" sz="2000" dirty="0">
                <a:solidFill>
                  <a:schemeClr val="tx1"/>
                </a:solidFill>
                <a:latin typeface="Arial" pitchFamily="34" charset="0"/>
                <a:cs typeface="Arial" pitchFamily="34" charset="0"/>
              </a:rPr>
              <a:t> Profiling</a:t>
            </a:r>
          </a:p>
          <a:p>
            <a:pPr marL="174625" indent="-174625" algn="just">
              <a:buFont typeface="Wingdings" pitchFamily="2" charset="2"/>
              <a:buChar char="§"/>
              <a:defRPr/>
            </a:pPr>
            <a:r>
              <a:rPr lang="en-US" sz="2000" dirty="0" err="1">
                <a:solidFill>
                  <a:schemeClr val="tx1"/>
                </a:solidFill>
                <a:latin typeface="Arial" pitchFamily="34" charset="0"/>
                <a:cs typeface="Arial" pitchFamily="34" charset="0"/>
              </a:rPr>
              <a:t>Pelantikan</a:t>
            </a:r>
            <a:r>
              <a:rPr lang="en-US" sz="2000" dirty="0">
                <a:solidFill>
                  <a:schemeClr val="tx1"/>
                </a:solidFill>
                <a:latin typeface="Arial" pitchFamily="34" charset="0"/>
                <a:cs typeface="Arial" pitchFamily="34" charset="0"/>
              </a:rPr>
              <a:t> </a:t>
            </a:r>
            <a:r>
              <a:rPr lang="en-US" sz="2000" dirty="0" err="1">
                <a:solidFill>
                  <a:schemeClr val="tx1"/>
                </a:solidFill>
                <a:latin typeface="Arial" pitchFamily="34" charset="0"/>
                <a:cs typeface="Arial" pitchFamily="34" charset="0"/>
              </a:rPr>
              <a:t>Kontrak</a:t>
            </a:r>
            <a:r>
              <a:rPr lang="en-US" sz="2000" dirty="0">
                <a:solidFill>
                  <a:schemeClr val="tx1"/>
                </a:solidFill>
                <a:latin typeface="Arial" pitchFamily="34" charset="0"/>
                <a:cs typeface="Arial" pitchFamily="34" charset="0"/>
              </a:rPr>
              <a:t> Kumpulan Premier</a:t>
            </a:r>
          </a:p>
          <a:p>
            <a:pPr algn="ctr" fontAlgn="auto">
              <a:spcBef>
                <a:spcPts val="0"/>
              </a:spcBef>
              <a:spcAft>
                <a:spcPts val="0"/>
              </a:spcAft>
              <a:defRPr/>
            </a:pPr>
            <a:endParaRPr lang="en-US" sz="2000" b="1" dirty="0">
              <a:solidFill>
                <a:schemeClr val="bg1"/>
              </a:solidFill>
              <a:latin typeface="Arial" pitchFamily="34" charset="0"/>
              <a:cs typeface="Arial" pitchFamily="34" charset="0"/>
            </a:endParaRPr>
          </a:p>
        </p:txBody>
      </p:sp>
      <p:sp>
        <p:nvSpPr>
          <p:cNvPr id="9" name="TextBox 8">
            <a:hlinkClick r:id="rId3" action="ppaction://hlinksldjump"/>
          </p:cNvPr>
          <p:cNvSpPr txBox="1"/>
          <p:nvPr/>
        </p:nvSpPr>
        <p:spPr>
          <a:xfrm>
            <a:off x="1295400" y="3118687"/>
            <a:ext cx="1676400" cy="461665"/>
          </a:xfrm>
          <a:prstGeom prst="rect">
            <a:avLst/>
          </a:prstGeom>
          <a:solidFill>
            <a:srgbClr val="C00000"/>
          </a:solidFill>
          <a:ln/>
        </p:spPr>
        <p:style>
          <a:lnRef idx="0">
            <a:schemeClr val="accent6"/>
          </a:lnRef>
          <a:fillRef idx="3">
            <a:schemeClr val="accent6"/>
          </a:fillRef>
          <a:effectRef idx="3">
            <a:schemeClr val="accent6"/>
          </a:effectRef>
          <a:fontRef idx="minor">
            <a:schemeClr val="lt1"/>
          </a:fontRef>
        </p:style>
        <p:txBody>
          <a:bodyPr>
            <a:spAutoFit/>
          </a:bodyPr>
          <a:lstStyle/>
          <a:p>
            <a:pPr algn="ctr" fontAlgn="auto">
              <a:spcBef>
                <a:spcPts val="0"/>
              </a:spcBef>
              <a:spcAft>
                <a:spcPts val="0"/>
              </a:spcAft>
              <a:defRPr/>
            </a:pPr>
            <a:r>
              <a:rPr lang="en-US" sz="2400" b="1" dirty="0">
                <a:solidFill>
                  <a:schemeClr val="bg1"/>
                </a:solidFill>
              </a:rPr>
              <a:t>REDUCE</a:t>
            </a:r>
          </a:p>
        </p:txBody>
      </p:sp>
      <p:sp>
        <p:nvSpPr>
          <p:cNvPr id="10" name="TextBox 9">
            <a:hlinkClick r:id="rId3" action="ppaction://hlinksldjump"/>
          </p:cNvPr>
          <p:cNvSpPr txBox="1"/>
          <p:nvPr/>
        </p:nvSpPr>
        <p:spPr>
          <a:xfrm>
            <a:off x="6096000" y="3106314"/>
            <a:ext cx="1676400" cy="461665"/>
          </a:xfrm>
          <a:prstGeom prst="rect">
            <a:avLst/>
          </a:prstGeom>
          <a:solidFill>
            <a:srgbClr val="C00000"/>
          </a:solidFill>
          <a:ln/>
        </p:spPr>
        <p:style>
          <a:lnRef idx="0">
            <a:schemeClr val="accent6"/>
          </a:lnRef>
          <a:fillRef idx="3">
            <a:schemeClr val="accent6"/>
          </a:fillRef>
          <a:effectRef idx="3">
            <a:schemeClr val="accent6"/>
          </a:effectRef>
          <a:fontRef idx="minor">
            <a:schemeClr val="lt1"/>
          </a:fontRef>
        </p:style>
        <p:txBody>
          <a:bodyPr>
            <a:spAutoFit/>
          </a:bodyPr>
          <a:lstStyle/>
          <a:p>
            <a:pPr algn="ctr" fontAlgn="auto">
              <a:spcBef>
                <a:spcPts val="0"/>
              </a:spcBef>
              <a:spcAft>
                <a:spcPts val="0"/>
              </a:spcAft>
              <a:defRPr/>
            </a:pPr>
            <a:r>
              <a:rPr lang="en-US" sz="2400" b="1" dirty="0">
                <a:solidFill>
                  <a:schemeClr val="bg1"/>
                </a:solidFill>
              </a:rPr>
              <a:t>ELIMINATE</a:t>
            </a:r>
          </a:p>
        </p:txBody>
      </p:sp>
      <p:sp>
        <p:nvSpPr>
          <p:cNvPr id="13" name="TextBox 12">
            <a:hlinkClick r:id="rId3" action="ppaction://hlinksldjump"/>
          </p:cNvPr>
          <p:cNvSpPr txBox="1"/>
          <p:nvPr/>
        </p:nvSpPr>
        <p:spPr>
          <a:xfrm>
            <a:off x="1295400" y="611050"/>
            <a:ext cx="1676400" cy="461665"/>
          </a:xfrm>
          <a:prstGeom prst="rect">
            <a:avLst/>
          </a:prstGeom>
          <a:solidFill>
            <a:srgbClr val="C00000"/>
          </a:solidFill>
          <a:ln/>
        </p:spPr>
        <p:style>
          <a:lnRef idx="0">
            <a:schemeClr val="accent6"/>
          </a:lnRef>
          <a:fillRef idx="3">
            <a:schemeClr val="accent6"/>
          </a:fillRef>
          <a:effectRef idx="3">
            <a:schemeClr val="accent6"/>
          </a:effectRef>
          <a:fontRef idx="minor">
            <a:schemeClr val="lt1"/>
          </a:fontRef>
        </p:style>
        <p:txBody>
          <a:bodyPr>
            <a:spAutoFit/>
          </a:bodyPr>
          <a:lstStyle/>
          <a:p>
            <a:pPr algn="ctr" fontAlgn="auto">
              <a:spcBef>
                <a:spcPts val="0"/>
              </a:spcBef>
              <a:spcAft>
                <a:spcPts val="0"/>
              </a:spcAft>
              <a:defRPr/>
            </a:pPr>
            <a:r>
              <a:rPr lang="en-US" sz="2400" b="1" dirty="0">
                <a:solidFill>
                  <a:schemeClr val="bg1"/>
                </a:solidFill>
              </a:rPr>
              <a:t>RAISE</a:t>
            </a:r>
          </a:p>
        </p:txBody>
      </p:sp>
      <p:sp>
        <p:nvSpPr>
          <p:cNvPr id="14" name="TextBox 13">
            <a:hlinkClick r:id="rId3" action="ppaction://hlinksldjump"/>
          </p:cNvPr>
          <p:cNvSpPr txBox="1"/>
          <p:nvPr/>
        </p:nvSpPr>
        <p:spPr>
          <a:xfrm>
            <a:off x="6096000" y="548680"/>
            <a:ext cx="1676400" cy="461665"/>
          </a:xfrm>
          <a:prstGeom prst="rect">
            <a:avLst/>
          </a:prstGeom>
          <a:solidFill>
            <a:srgbClr val="C00000"/>
          </a:solidFill>
          <a:ln/>
        </p:spPr>
        <p:style>
          <a:lnRef idx="0">
            <a:schemeClr val="accent6"/>
          </a:lnRef>
          <a:fillRef idx="3">
            <a:schemeClr val="accent6"/>
          </a:fillRef>
          <a:effectRef idx="3">
            <a:schemeClr val="accent6"/>
          </a:effectRef>
          <a:fontRef idx="minor">
            <a:schemeClr val="lt1"/>
          </a:fontRef>
        </p:style>
        <p:txBody>
          <a:bodyPr>
            <a:spAutoFit/>
          </a:bodyPr>
          <a:lstStyle/>
          <a:p>
            <a:pPr algn="ctr" fontAlgn="auto">
              <a:spcBef>
                <a:spcPts val="0"/>
              </a:spcBef>
              <a:spcAft>
                <a:spcPts val="0"/>
              </a:spcAft>
              <a:defRPr/>
            </a:pPr>
            <a:r>
              <a:rPr lang="en-US" sz="2400" b="1" dirty="0">
                <a:solidFill>
                  <a:schemeClr val="bg1"/>
                </a:solidFill>
              </a:rPr>
              <a:t>CREATE</a:t>
            </a:r>
          </a:p>
        </p:txBody>
      </p:sp>
      <p:sp>
        <p:nvSpPr>
          <p:cNvPr id="20" name="TextBox 19"/>
          <p:cNvSpPr txBox="1"/>
          <p:nvPr/>
        </p:nvSpPr>
        <p:spPr>
          <a:xfrm>
            <a:off x="2699792" y="6000690"/>
            <a:ext cx="6336704" cy="400110"/>
          </a:xfrm>
          <a:prstGeom prst="rect">
            <a:avLst/>
          </a:prstGeom>
          <a:solidFill>
            <a:schemeClr val="tx2">
              <a:lumMod val="60000"/>
              <a:lumOff val="40000"/>
            </a:schemeClr>
          </a:solidFill>
          <a:scene3d>
            <a:camera prst="orthographicFront"/>
            <a:lightRig rig="threePt" dir="t"/>
          </a:scene3d>
          <a:sp3d>
            <a:bevelT w="139700" h="247650"/>
          </a:sp3d>
        </p:spPr>
        <p:txBody>
          <a:bodyPr>
            <a:spAutoFit/>
          </a:bodyPr>
          <a:lstStyle/>
          <a:p>
            <a:pPr algn="ctr">
              <a:defRPr/>
            </a:pPr>
            <a:r>
              <a:rPr lang="en-US" sz="2000" dirty="0" err="1"/>
              <a:t>lahirkan</a:t>
            </a:r>
            <a:r>
              <a:rPr lang="en-US" sz="2000" dirty="0"/>
              <a:t> </a:t>
            </a:r>
            <a:r>
              <a:rPr lang="en-US" sz="2000" b="1" dirty="0"/>
              <a:t>modal </a:t>
            </a:r>
            <a:r>
              <a:rPr lang="en-US" sz="2000" b="1" dirty="0" err="1"/>
              <a:t>insan</a:t>
            </a:r>
            <a:r>
              <a:rPr lang="en-US" sz="2000" b="1" dirty="0"/>
              <a:t> </a:t>
            </a:r>
            <a:r>
              <a:rPr lang="en-US" sz="2000" b="1" dirty="0" err="1"/>
              <a:t>berkualiti</a:t>
            </a:r>
            <a:endParaRPr lang="en-US" sz="2000" b="1" dirty="0"/>
          </a:p>
        </p:txBody>
      </p:sp>
      <p:sp>
        <p:nvSpPr>
          <p:cNvPr id="22" name="Notched Right Arrow 21"/>
          <p:cNvSpPr/>
          <p:nvPr/>
        </p:nvSpPr>
        <p:spPr>
          <a:xfrm>
            <a:off x="468313" y="5732463"/>
            <a:ext cx="2087562" cy="936625"/>
          </a:xfrm>
          <a:prstGeom prst="notchedRigh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dirty="0">
                <a:solidFill>
                  <a:schemeClr val="bg1"/>
                </a:solidFill>
                <a:latin typeface="Arial" pitchFamily="34" charset="0"/>
                <a:cs typeface="Arial" pitchFamily="34" charset="0"/>
              </a:rPr>
              <a:t>IMPAK</a:t>
            </a:r>
          </a:p>
        </p:txBody>
      </p:sp>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a:xfrm>
            <a:off x="457200" y="2514600"/>
            <a:ext cx="8229600" cy="1143000"/>
          </a:xfrm>
        </p:spPr>
        <p:txBody>
          <a:bodyPr>
            <a:normAutofit fontScale="90000"/>
          </a:bodyPr>
          <a:lstStyle/>
          <a:p>
            <a:r>
              <a:rPr lang="ms-MY" b="1" smtClean="0">
                <a:latin typeface="Arial Black" pitchFamily="34" charset="0"/>
              </a:rPr>
              <a:t>SEKIAN</a:t>
            </a:r>
            <a:br>
              <a:rPr lang="ms-MY" b="1" smtClean="0">
                <a:latin typeface="Arial Black" pitchFamily="34" charset="0"/>
              </a:rPr>
            </a:br>
            <a:r>
              <a:rPr lang="ms-MY" b="1" smtClean="0">
                <a:latin typeface="Arial Black" pitchFamily="34" charset="0"/>
              </a:rPr>
              <a:t>TERIMA KASIH</a:t>
            </a:r>
            <a:br>
              <a:rPr lang="ms-MY" b="1" smtClean="0">
                <a:latin typeface="Arial Black" pitchFamily="34" charset="0"/>
              </a:rPr>
            </a:br>
            <a:endParaRPr lang="ms-MY" b="1" smtClean="0">
              <a:latin typeface="Arial Black" pitchFamily="34" charset="0"/>
            </a:endParaRPr>
          </a:p>
        </p:txBody>
      </p:sp>
      <p:sp>
        <p:nvSpPr>
          <p:cNvPr id="4" name="Slide Number Placeholder 3"/>
          <p:cNvSpPr>
            <a:spLocks noGrp="1"/>
          </p:cNvSpPr>
          <p:nvPr>
            <p:ph type="sldNum" sz="quarter" idx="12"/>
          </p:nvPr>
        </p:nvSpPr>
        <p:spPr/>
        <p:txBody>
          <a:bodyPr/>
          <a:lstStyle/>
          <a:p>
            <a:pPr>
              <a:defRPr/>
            </a:pPr>
            <a:fld id="{3EA46B78-6C17-4062-AF70-C54CF561FE87}" type="slidenum">
              <a:rPr lang="en-US" smtClean="0"/>
              <a:pPr>
                <a:defRPr/>
              </a:pPr>
              <a:t>12</a:t>
            </a:fld>
            <a:endParaRPr lang="en-US"/>
          </a:p>
        </p:txBody>
      </p:sp>
    </p:spTree>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4648200" y="1219200"/>
            <a:ext cx="4495800" cy="3352800"/>
          </a:xfrm>
          <a:prstGeom prst="rect">
            <a:avLst/>
          </a:prstGeom>
          <a:solidFill>
            <a:srgbClr val="FF006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ms-MY"/>
          </a:p>
        </p:txBody>
      </p:sp>
      <p:sp>
        <p:nvSpPr>
          <p:cNvPr id="13" name="Rectangle 12"/>
          <p:cNvSpPr/>
          <p:nvPr/>
        </p:nvSpPr>
        <p:spPr>
          <a:xfrm>
            <a:off x="0" y="1219200"/>
            <a:ext cx="4648200" cy="3352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ms-MY"/>
          </a:p>
        </p:txBody>
      </p:sp>
      <p:sp>
        <p:nvSpPr>
          <p:cNvPr id="6" name="Slide Number Placeholder 5"/>
          <p:cNvSpPr>
            <a:spLocks noGrp="1"/>
          </p:cNvSpPr>
          <p:nvPr>
            <p:ph type="sldNum" sz="quarter" idx="12"/>
          </p:nvPr>
        </p:nvSpPr>
        <p:spPr/>
        <p:txBody>
          <a:bodyPr/>
          <a:lstStyle/>
          <a:p>
            <a:pPr>
              <a:defRPr/>
            </a:pPr>
            <a:fld id="{3E215076-27D2-4FAB-A0EB-5942692BC81A}" type="slidenum">
              <a:rPr lang="en-US" smtClean="0"/>
              <a:pPr>
                <a:defRPr/>
              </a:pPr>
              <a:t>13</a:t>
            </a:fld>
            <a:endParaRPr lang="en-US" dirty="0"/>
          </a:p>
        </p:txBody>
      </p:sp>
      <p:sp>
        <p:nvSpPr>
          <p:cNvPr id="17" name="Rectangle 16"/>
          <p:cNvSpPr/>
          <p:nvPr/>
        </p:nvSpPr>
        <p:spPr>
          <a:xfrm>
            <a:off x="228600" y="1524000"/>
            <a:ext cx="2807172" cy="3000821"/>
          </a:xfrm>
          <a:prstGeom prst="rect">
            <a:avLst/>
          </a:prstGeom>
          <a:noFill/>
          <a:scene3d>
            <a:camera prst="orthographicFront"/>
            <a:lightRig rig="threePt" dir="t"/>
          </a:scene3d>
          <a:sp3d>
            <a:bevelT w="165100" prst="coolSlant"/>
          </a:sp3d>
        </p:spPr>
        <p:txBody>
          <a:bodyPr>
            <a:spAutoFit/>
          </a:bodyPr>
          <a:lstStyle/>
          <a:p>
            <a:pPr fontAlgn="auto">
              <a:spcBef>
                <a:spcPts val="0"/>
              </a:spcBef>
              <a:spcAft>
                <a:spcPts val="0"/>
              </a:spcAft>
              <a:defRPr/>
            </a:pPr>
            <a:r>
              <a:rPr lang="en-US" sz="2000" dirty="0" err="1">
                <a:latin typeface="Arial Black" pitchFamily="34" charset="0"/>
                <a:cs typeface="+mn-cs"/>
              </a:rPr>
              <a:t>Dasar</a:t>
            </a:r>
            <a:r>
              <a:rPr lang="en-US" sz="2000" dirty="0">
                <a:latin typeface="Arial Black" pitchFamily="34" charset="0"/>
                <a:cs typeface="+mn-cs"/>
              </a:rPr>
              <a:t> &amp; </a:t>
            </a:r>
            <a:r>
              <a:rPr lang="en-US" sz="2000" dirty="0" err="1">
                <a:latin typeface="Arial Black" pitchFamily="34" charset="0"/>
                <a:cs typeface="+mn-cs"/>
              </a:rPr>
              <a:t>Peraturan</a:t>
            </a:r>
            <a:endParaRPr lang="en-US" sz="2000" dirty="0">
              <a:latin typeface="Arial Black" pitchFamily="34" charset="0"/>
              <a:cs typeface="+mn-cs"/>
            </a:endParaRPr>
          </a:p>
          <a:p>
            <a:pPr marL="171450" indent="-171450" algn="just">
              <a:defRPr/>
            </a:pPr>
            <a:endParaRPr lang="en-US" sz="500" dirty="0"/>
          </a:p>
          <a:p>
            <a:pPr marL="266700" indent="-266700" algn="just">
              <a:spcBef>
                <a:spcPct val="20000"/>
              </a:spcBef>
              <a:buFont typeface="Arial" pitchFamily="34" charset="0"/>
              <a:buChar char="•"/>
              <a:defRPr/>
            </a:pPr>
            <a:r>
              <a:rPr lang="en-US" sz="2000" dirty="0" err="1"/>
              <a:t>pendedahan</a:t>
            </a:r>
            <a:r>
              <a:rPr lang="en-US" sz="2000" dirty="0"/>
              <a:t>  </a:t>
            </a:r>
            <a:r>
              <a:rPr lang="en-US" sz="2000" dirty="0" err="1"/>
              <a:t>dan</a:t>
            </a:r>
            <a:r>
              <a:rPr lang="en-US" sz="2000" dirty="0"/>
              <a:t> </a:t>
            </a:r>
            <a:r>
              <a:rPr lang="en-US" sz="2000" dirty="0" err="1"/>
              <a:t>penyesuaian</a:t>
            </a:r>
            <a:r>
              <a:rPr lang="en-US" sz="2000" dirty="0"/>
              <a:t> </a:t>
            </a:r>
            <a:r>
              <a:rPr lang="en-US" sz="2000" dirty="0" err="1"/>
              <a:t>minda</a:t>
            </a:r>
            <a:r>
              <a:rPr lang="en-US" sz="2000" dirty="0"/>
              <a:t> </a:t>
            </a:r>
            <a:r>
              <a:rPr lang="en-US" sz="2000" dirty="0" err="1"/>
              <a:t>pegawai</a:t>
            </a:r>
            <a:r>
              <a:rPr lang="en-US" sz="2000" dirty="0"/>
              <a:t> </a:t>
            </a:r>
            <a:r>
              <a:rPr lang="en-US" sz="2000" dirty="0" err="1"/>
              <a:t>di</a:t>
            </a:r>
            <a:r>
              <a:rPr lang="en-US" sz="2000" dirty="0"/>
              <a:t> </a:t>
            </a:r>
            <a:r>
              <a:rPr lang="en-US" sz="2000" dirty="0" err="1"/>
              <a:t>peringkat</a:t>
            </a:r>
            <a:r>
              <a:rPr lang="en-US" sz="2000" dirty="0"/>
              <a:t> </a:t>
            </a:r>
            <a:r>
              <a:rPr lang="en-US" sz="2000" dirty="0" err="1"/>
              <a:t>awal</a:t>
            </a:r>
            <a:r>
              <a:rPr lang="en-US" sz="2000" dirty="0"/>
              <a:t> </a:t>
            </a:r>
            <a:r>
              <a:rPr lang="en-US" sz="2000" dirty="0" err="1"/>
              <a:t>pelantikan</a:t>
            </a:r>
            <a:r>
              <a:rPr lang="en-US" sz="2000" dirty="0"/>
              <a:t> </a:t>
            </a:r>
            <a:r>
              <a:rPr lang="en-US" sz="2000" dirty="0" err="1"/>
              <a:t>terhadap</a:t>
            </a:r>
            <a:r>
              <a:rPr lang="en-US" sz="2000" dirty="0"/>
              <a:t> </a:t>
            </a:r>
            <a:r>
              <a:rPr lang="en-US" sz="2000" dirty="0" err="1"/>
              <a:t>perkhidmatan</a:t>
            </a:r>
            <a:r>
              <a:rPr lang="en-US" sz="2000" dirty="0"/>
              <a:t> </a:t>
            </a:r>
            <a:r>
              <a:rPr lang="en-US" sz="2000" dirty="0" err="1"/>
              <a:t>Kerajaan</a:t>
            </a:r>
            <a:endParaRPr lang="en-US" sz="2000" dirty="0"/>
          </a:p>
          <a:p>
            <a:pPr marL="171450" indent="-171450" algn="just">
              <a:defRPr/>
            </a:pPr>
            <a:endParaRPr lang="en-US" sz="2000" dirty="0"/>
          </a:p>
        </p:txBody>
      </p:sp>
      <p:sp>
        <p:nvSpPr>
          <p:cNvPr id="19" name="Rectangle 18"/>
          <p:cNvSpPr/>
          <p:nvPr/>
        </p:nvSpPr>
        <p:spPr>
          <a:xfrm>
            <a:off x="5638800" y="1524000"/>
            <a:ext cx="2971800" cy="3571900"/>
          </a:xfrm>
          <a:prstGeom prst="rect">
            <a:avLst/>
          </a:prstGeom>
          <a:no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lstStyle/>
          <a:p>
            <a:pPr fontAlgn="auto">
              <a:spcBef>
                <a:spcPts val="0"/>
              </a:spcBef>
              <a:spcAft>
                <a:spcPts val="0"/>
              </a:spcAft>
              <a:defRPr/>
            </a:pPr>
            <a:r>
              <a:rPr lang="en-US" sz="2000" dirty="0" err="1">
                <a:solidFill>
                  <a:schemeClr val="bg1"/>
                </a:solidFill>
                <a:latin typeface="Arial Black" pitchFamily="34" charset="0"/>
              </a:rPr>
              <a:t>Rasional</a:t>
            </a:r>
            <a:endParaRPr lang="en-US" sz="2000" dirty="0">
              <a:solidFill>
                <a:schemeClr val="bg1"/>
              </a:solidFill>
              <a:latin typeface="Arial Black" pitchFamily="34" charset="0"/>
            </a:endParaRPr>
          </a:p>
          <a:p>
            <a:pPr marL="266700" indent="-266700" algn="just">
              <a:spcBef>
                <a:spcPct val="20000"/>
              </a:spcBef>
              <a:defRPr/>
            </a:pPr>
            <a:endParaRPr lang="en-US" sz="500" dirty="0">
              <a:solidFill>
                <a:schemeClr val="bg1"/>
              </a:solidFill>
              <a:latin typeface="Arial" pitchFamily="34" charset="0"/>
              <a:cs typeface="Arial" pitchFamily="34" charset="0"/>
            </a:endParaRPr>
          </a:p>
          <a:p>
            <a:pPr marL="266700" indent="-266700" algn="just">
              <a:spcBef>
                <a:spcPct val="20000"/>
              </a:spcBef>
              <a:buFont typeface="Arial" pitchFamily="34" charset="0"/>
              <a:buChar char="•"/>
              <a:defRPr/>
            </a:pPr>
            <a:r>
              <a:rPr lang="en-US" sz="2000" dirty="0" err="1">
                <a:solidFill>
                  <a:schemeClr val="bg1"/>
                </a:solidFill>
                <a:latin typeface="Arial" pitchFamily="34" charset="0"/>
                <a:cs typeface="Arial" pitchFamily="34" charset="0"/>
              </a:rPr>
              <a:t>Pendedahan</a:t>
            </a:r>
            <a:r>
              <a:rPr lang="en-US" sz="2000" dirty="0">
                <a:solidFill>
                  <a:schemeClr val="bg1"/>
                </a:solidFill>
                <a:latin typeface="Arial" pitchFamily="34" charset="0"/>
                <a:cs typeface="Arial" pitchFamily="34" charset="0"/>
              </a:rPr>
              <a:t> </a:t>
            </a:r>
            <a:r>
              <a:rPr lang="en-US" sz="2000" dirty="0" err="1">
                <a:solidFill>
                  <a:schemeClr val="bg1"/>
                </a:solidFill>
                <a:latin typeface="Arial" pitchFamily="34" charset="0"/>
                <a:cs typeface="Arial" pitchFamily="34" charset="0"/>
              </a:rPr>
              <a:t>prinsip</a:t>
            </a:r>
            <a:r>
              <a:rPr lang="en-US" sz="2000" dirty="0">
                <a:solidFill>
                  <a:schemeClr val="bg1"/>
                </a:solidFill>
                <a:latin typeface="Arial" pitchFamily="34" charset="0"/>
                <a:cs typeface="Arial" pitchFamily="34" charset="0"/>
              </a:rPr>
              <a:t> </a:t>
            </a:r>
            <a:r>
              <a:rPr lang="en-US" sz="2000" dirty="0" err="1">
                <a:solidFill>
                  <a:schemeClr val="bg1"/>
                </a:solidFill>
                <a:latin typeface="Arial" pitchFamily="34" charset="0"/>
                <a:cs typeface="Arial" pitchFamily="34" charset="0"/>
              </a:rPr>
              <a:t>dan</a:t>
            </a:r>
            <a:r>
              <a:rPr lang="en-US" sz="2000" dirty="0">
                <a:solidFill>
                  <a:schemeClr val="bg1"/>
                </a:solidFill>
                <a:latin typeface="Arial" pitchFamily="34" charset="0"/>
                <a:cs typeface="Arial" pitchFamily="34" charset="0"/>
              </a:rPr>
              <a:t> </a:t>
            </a:r>
            <a:r>
              <a:rPr lang="en-US" sz="2000" dirty="0" err="1">
                <a:solidFill>
                  <a:schemeClr val="bg1"/>
                </a:solidFill>
                <a:latin typeface="Arial" pitchFamily="34" charset="0"/>
                <a:cs typeface="Arial" pitchFamily="34" charset="0"/>
              </a:rPr>
              <a:t>falsafah</a:t>
            </a:r>
            <a:r>
              <a:rPr lang="en-US" sz="2000" dirty="0">
                <a:solidFill>
                  <a:schemeClr val="bg1"/>
                </a:solidFill>
                <a:latin typeface="Arial" pitchFamily="34" charset="0"/>
                <a:cs typeface="Arial" pitchFamily="34" charset="0"/>
              </a:rPr>
              <a:t> </a:t>
            </a:r>
            <a:r>
              <a:rPr lang="en-US" sz="2000" dirty="0" err="1">
                <a:solidFill>
                  <a:schemeClr val="bg1"/>
                </a:solidFill>
                <a:latin typeface="Arial" pitchFamily="34" charset="0"/>
                <a:cs typeface="Arial" pitchFamily="34" charset="0"/>
              </a:rPr>
              <a:t>pembentukan</a:t>
            </a:r>
            <a:r>
              <a:rPr lang="en-US" sz="2000" dirty="0">
                <a:solidFill>
                  <a:schemeClr val="bg1"/>
                </a:solidFill>
                <a:latin typeface="Arial" pitchFamily="34" charset="0"/>
                <a:cs typeface="Arial" pitchFamily="34" charset="0"/>
              </a:rPr>
              <a:t> </a:t>
            </a:r>
            <a:r>
              <a:rPr lang="en-US" sz="2000" dirty="0" err="1">
                <a:solidFill>
                  <a:schemeClr val="bg1"/>
                </a:solidFill>
                <a:latin typeface="Arial" pitchFamily="34" charset="0"/>
                <a:cs typeface="Arial" pitchFamily="34" charset="0"/>
              </a:rPr>
              <a:t>negara</a:t>
            </a:r>
            <a:r>
              <a:rPr lang="en-US" sz="2000" dirty="0">
                <a:solidFill>
                  <a:schemeClr val="bg1"/>
                </a:solidFill>
                <a:latin typeface="Arial" pitchFamily="34" charset="0"/>
                <a:cs typeface="Arial" pitchFamily="34" charset="0"/>
              </a:rPr>
              <a:t>, </a:t>
            </a:r>
            <a:r>
              <a:rPr lang="en-US" sz="2000" dirty="0" err="1">
                <a:solidFill>
                  <a:schemeClr val="bg1"/>
                </a:solidFill>
                <a:latin typeface="Arial" pitchFamily="34" charset="0"/>
                <a:cs typeface="Arial" pitchFamily="34" charset="0"/>
              </a:rPr>
              <a:t>jentera</a:t>
            </a:r>
            <a:r>
              <a:rPr lang="en-US" sz="2000" dirty="0">
                <a:solidFill>
                  <a:schemeClr val="bg1"/>
                </a:solidFill>
                <a:latin typeface="Arial" pitchFamily="34" charset="0"/>
                <a:cs typeface="Arial" pitchFamily="34" charset="0"/>
              </a:rPr>
              <a:t> </a:t>
            </a:r>
            <a:r>
              <a:rPr lang="en-US" sz="2000" dirty="0" err="1">
                <a:solidFill>
                  <a:schemeClr val="bg1"/>
                </a:solidFill>
                <a:latin typeface="Arial" pitchFamily="34" charset="0"/>
                <a:cs typeface="Arial" pitchFamily="34" charset="0"/>
              </a:rPr>
              <a:t>pentadbiran</a:t>
            </a:r>
            <a:r>
              <a:rPr lang="en-US" sz="2000" dirty="0">
                <a:solidFill>
                  <a:schemeClr val="bg1"/>
                </a:solidFill>
                <a:latin typeface="Arial" pitchFamily="34" charset="0"/>
                <a:cs typeface="Arial" pitchFamily="34" charset="0"/>
              </a:rPr>
              <a:t> </a:t>
            </a:r>
            <a:r>
              <a:rPr lang="en-US" sz="2000" dirty="0" err="1">
                <a:solidFill>
                  <a:schemeClr val="bg1"/>
                </a:solidFill>
                <a:latin typeface="Arial" pitchFamily="34" charset="0"/>
                <a:cs typeface="Arial" pitchFamily="34" charset="0"/>
              </a:rPr>
              <a:t>kerajaan</a:t>
            </a:r>
            <a:r>
              <a:rPr lang="en-US" sz="2000" dirty="0">
                <a:solidFill>
                  <a:schemeClr val="bg1"/>
                </a:solidFill>
                <a:latin typeface="Arial" pitchFamily="34" charset="0"/>
                <a:cs typeface="Arial" pitchFamily="34" charset="0"/>
              </a:rPr>
              <a:t> </a:t>
            </a:r>
            <a:r>
              <a:rPr lang="en-US" sz="2000" dirty="0" err="1">
                <a:solidFill>
                  <a:schemeClr val="bg1"/>
                </a:solidFill>
                <a:latin typeface="Arial" pitchFamily="34" charset="0"/>
                <a:cs typeface="Arial" pitchFamily="34" charset="0"/>
              </a:rPr>
              <a:t>dan</a:t>
            </a:r>
            <a:r>
              <a:rPr lang="en-US" sz="2000" dirty="0">
                <a:solidFill>
                  <a:schemeClr val="bg1"/>
                </a:solidFill>
                <a:latin typeface="Arial" pitchFamily="34" charset="0"/>
                <a:cs typeface="Arial" pitchFamily="34" charset="0"/>
              </a:rPr>
              <a:t> </a:t>
            </a:r>
            <a:r>
              <a:rPr lang="en-US" sz="2000" dirty="0" err="1">
                <a:solidFill>
                  <a:schemeClr val="bg1"/>
                </a:solidFill>
                <a:latin typeface="Arial" pitchFamily="34" charset="0"/>
                <a:cs typeface="Arial" pitchFamily="34" charset="0"/>
              </a:rPr>
              <a:t>peraturan</a:t>
            </a:r>
            <a:r>
              <a:rPr lang="en-US" sz="2000" dirty="0">
                <a:solidFill>
                  <a:schemeClr val="bg1"/>
                </a:solidFill>
                <a:latin typeface="Arial" pitchFamily="34" charset="0"/>
                <a:cs typeface="Arial" pitchFamily="34" charset="0"/>
              </a:rPr>
              <a:t> </a:t>
            </a:r>
            <a:r>
              <a:rPr lang="en-US" sz="2000" dirty="0" err="1">
                <a:solidFill>
                  <a:schemeClr val="bg1"/>
                </a:solidFill>
                <a:latin typeface="Arial" pitchFamily="34" charset="0"/>
                <a:cs typeface="Arial" pitchFamily="34" charset="0"/>
              </a:rPr>
              <a:t>asas</a:t>
            </a:r>
            <a:r>
              <a:rPr lang="en-US" sz="2000" dirty="0">
                <a:solidFill>
                  <a:schemeClr val="bg1"/>
                </a:solidFill>
                <a:latin typeface="Arial" pitchFamily="34" charset="0"/>
                <a:cs typeface="Arial" pitchFamily="34" charset="0"/>
              </a:rPr>
              <a:t> </a:t>
            </a:r>
            <a:r>
              <a:rPr lang="en-US" sz="2000" dirty="0" err="1">
                <a:solidFill>
                  <a:schemeClr val="bg1"/>
                </a:solidFill>
                <a:latin typeface="Arial" pitchFamily="34" charset="0"/>
                <a:cs typeface="Arial" pitchFamily="34" charset="0"/>
              </a:rPr>
              <a:t>perkhidmatan</a:t>
            </a:r>
            <a:r>
              <a:rPr lang="en-US" sz="2000" dirty="0">
                <a:solidFill>
                  <a:schemeClr val="bg1"/>
                </a:solidFill>
                <a:latin typeface="Arial" pitchFamily="34" charset="0"/>
                <a:cs typeface="Arial" pitchFamily="34" charset="0"/>
              </a:rPr>
              <a:t> </a:t>
            </a:r>
            <a:r>
              <a:rPr lang="en-US" sz="2000" dirty="0" err="1">
                <a:solidFill>
                  <a:schemeClr val="bg1"/>
                </a:solidFill>
                <a:latin typeface="Arial" pitchFamily="34" charset="0"/>
                <a:cs typeface="Arial" pitchFamily="34" charset="0"/>
              </a:rPr>
              <a:t>awam</a:t>
            </a:r>
            <a:r>
              <a:rPr lang="en-US" sz="2000" dirty="0">
                <a:solidFill>
                  <a:schemeClr val="bg1"/>
                </a:solidFill>
                <a:latin typeface="Arial" pitchFamily="34" charset="0"/>
                <a:cs typeface="Arial" pitchFamily="34" charset="0"/>
              </a:rPr>
              <a:t> </a:t>
            </a:r>
            <a:r>
              <a:rPr lang="en-US" sz="2000" dirty="0" err="1">
                <a:solidFill>
                  <a:schemeClr val="bg1"/>
                </a:solidFill>
                <a:latin typeface="Arial" pitchFamily="34" charset="0"/>
                <a:cs typeface="Arial" pitchFamily="34" charset="0"/>
              </a:rPr>
              <a:t>serta</a:t>
            </a:r>
            <a:r>
              <a:rPr lang="en-US" sz="2000" dirty="0">
                <a:solidFill>
                  <a:schemeClr val="bg1"/>
                </a:solidFill>
                <a:latin typeface="Arial" pitchFamily="34" charset="0"/>
                <a:cs typeface="Arial" pitchFamily="34" charset="0"/>
              </a:rPr>
              <a:t> </a:t>
            </a:r>
            <a:r>
              <a:rPr lang="en-US" sz="2000" dirty="0" err="1">
                <a:solidFill>
                  <a:schemeClr val="bg1"/>
                </a:solidFill>
                <a:latin typeface="Arial" pitchFamily="34" charset="0"/>
                <a:cs typeface="Arial" pitchFamily="34" charset="0"/>
              </a:rPr>
              <a:t>jati</a:t>
            </a:r>
            <a:r>
              <a:rPr lang="en-US" sz="2000" dirty="0">
                <a:solidFill>
                  <a:schemeClr val="bg1"/>
                </a:solidFill>
                <a:latin typeface="Arial" pitchFamily="34" charset="0"/>
                <a:cs typeface="Arial" pitchFamily="34" charset="0"/>
              </a:rPr>
              <a:t> </a:t>
            </a:r>
            <a:r>
              <a:rPr lang="en-US" sz="2000" dirty="0" err="1">
                <a:solidFill>
                  <a:schemeClr val="bg1"/>
                </a:solidFill>
                <a:latin typeface="Arial" pitchFamily="34" charset="0"/>
                <a:cs typeface="Arial" pitchFamily="34" charset="0"/>
              </a:rPr>
              <a:t>diri</a:t>
            </a:r>
            <a:endParaRPr lang="en-US" sz="2000" dirty="0">
              <a:solidFill>
                <a:schemeClr val="bg1"/>
              </a:solidFill>
              <a:latin typeface="Arial" pitchFamily="34" charset="0"/>
              <a:cs typeface="Arial" pitchFamily="34" charset="0"/>
            </a:endParaRPr>
          </a:p>
        </p:txBody>
      </p:sp>
      <p:sp>
        <p:nvSpPr>
          <p:cNvPr id="24" name="Round Diagonal Corner Rectangle 23"/>
          <p:cNvSpPr/>
          <p:nvPr/>
        </p:nvSpPr>
        <p:spPr>
          <a:xfrm>
            <a:off x="3352800" y="3733800"/>
            <a:ext cx="2286016" cy="1500410"/>
          </a:xfrm>
          <a:prstGeom prst="round2DiagRect">
            <a:avLst/>
          </a:prstGeom>
          <a:solidFill>
            <a:srgbClr val="C00000"/>
          </a:solidFill>
          <a:ln w="69850">
            <a:noFill/>
          </a:ln>
          <a:scene3d>
            <a:camera prst="orthographicFront"/>
            <a:lightRig rig="threePt" dir="t"/>
          </a:scene3d>
          <a:sp3d>
            <a:bevelT w="241300" h="2349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dirty="0">
                <a:solidFill>
                  <a:schemeClr val="bg1"/>
                </a:solidFill>
                <a:latin typeface="Arial Black" pitchFamily="34" charset="0"/>
                <a:cs typeface="Arial" pitchFamily="34" charset="0"/>
              </a:rPr>
              <a:t>Program </a:t>
            </a:r>
            <a:r>
              <a:rPr lang="en-US" sz="2000" dirty="0" err="1">
                <a:solidFill>
                  <a:schemeClr val="bg1"/>
                </a:solidFill>
                <a:latin typeface="Arial Black" pitchFamily="34" charset="0"/>
                <a:cs typeface="Arial" pitchFamily="34" charset="0"/>
              </a:rPr>
              <a:t>Transformasi</a:t>
            </a:r>
            <a:r>
              <a:rPr lang="en-US" sz="2000" dirty="0">
                <a:solidFill>
                  <a:schemeClr val="bg1"/>
                </a:solidFill>
                <a:latin typeface="Arial Black" pitchFamily="34" charset="0"/>
                <a:cs typeface="Arial" pitchFamily="34" charset="0"/>
              </a:rPr>
              <a:t> </a:t>
            </a:r>
            <a:r>
              <a:rPr lang="en-US" sz="2000" dirty="0" err="1">
                <a:solidFill>
                  <a:schemeClr val="bg1"/>
                </a:solidFill>
                <a:latin typeface="Arial Black" pitchFamily="34" charset="0"/>
                <a:cs typeface="Arial" pitchFamily="34" charset="0"/>
              </a:rPr>
              <a:t>Minda</a:t>
            </a:r>
            <a:endParaRPr lang="en-US" sz="2000" dirty="0">
              <a:solidFill>
                <a:schemeClr val="bg1"/>
              </a:solidFill>
              <a:latin typeface="Arial Black" pitchFamily="34" charset="0"/>
            </a:endParaRPr>
          </a:p>
        </p:txBody>
      </p:sp>
      <p:sp>
        <p:nvSpPr>
          <p:cNvPr id="12" name="Rectangle 11"/>
          <p:cNvSpPr/>
          <p:nvPr/>
        </p:nvSpPr>
        <p:spPr>
          <a:xfrm>
            <a:off x="304800" y="228600"/>
            <a:ext cx="8610600" cy="95410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en-US" sz="2800" b="1" spc="50" dirty="0">
                <a:ln w="11430"/>
              </a:rPr>
              <a:t>SYARAT PENGESAHAN DALAM PERKHIDMATAN </a:t>
            </a:r>
          </a:p>
        </p:txBody>
      </p:sp>
    </p:spTree>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8" name="Straight Connector 17"/>
          <p:cNvCxnSpPr/>
          <p:nvPr/>
        </p:nvCxnSpPr>
        <p:spPr>
          <a:xfrm>
            <a:off x="3509963" y="4362450"/>
            <a:ext cx="1676400" cy="1588"/>
          </a:xfrm>
          <a:prstGeom prst="line">
            <a:avLst/>
          </a:prstGeom>
          <a:ln w="38100" cmpd="dbl">
            <a:solidFill>
              <a:schemeClr val="bg1"/>
            </a:solidFill>
            <a:tailEnd type="arrow"/>
          </a:ln>
          <a:effectLst/>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4652963" y="6078538"/>
            <a:ext cx="1600200" cy="0"/>
          </a:xfrm>
          <a:prstGeom prst="line">
            <a:avLst/>
          </a:prstGeom>
          <a:ln w="38100" cmpd="dbl">
            <a:solidFill>
              <a:schemeClr val="bg1"/>
            </a:solidFill>
          </a:ln>
          <a:effectLst/>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4652963" y="2243138"/>
            <a:ext cx="1600200" cy="1587"/>
          </a:xfrm>
          <a:prstGeom prst="line">
            <a:avLst/>
          </a:prstGeom>
          <a:ln w="38100" cmpd="dbl">
            <a:solidFill>
              <a:schemeClr val="bg1"/>
            </a:solidFill>
          </a:ln>
          <a:effectLst/>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rot="5400000" flipH="1" flipV="1">
            <a:off x="5781675" y="5665788"/>
            <a:ext cx="865187" cy="1588"/>
          </a:xfrm>
          <a:prstGeom prst="straightConnector1">
            <a:avLst/>
          </a:prstGeom>
          <a:ln w="38100" cmpd="dbl">
            <a:solidFill>
              <a:schemeClr val="bg1"/>
            </a:solidFill>
            <a:tailEnd type="arrow"/>
          </a:ln>
          <a:effectLst/>
        </p:spPr>
        <p:style>
          <a:lnRef idx="1">
            <a:schemeClr val="accent1"/>
          </a:lnRef>
          <a:fillRef idx="0">
            <a:schemeClr val="accent1"/>
          </a:fillRef>
          <a:effectRef idx="0">
            <a:schemeClr val="accent1"/>
          </a:effectRef>
          <a:fontRef idx="minor">
            <a:schemeClr val="tx1"/>
          </a:fontRef>
        </p:style>
      </p:cxnSp>
      <p:sp>
        <p:nvSpPr>
          <p:cNvPr id="23" name="Right Arrow 22"/>
          <p:cNvSpPr/>
          <p:nvPr/>
        </p:nvSpPr>
        <p:spPr>
          <a:xfrm>
            <a:off x="4176713" y="6510338"/>
            <a:ext cx="247650" cy="76200"/>
          </a:xfrm>
          <a:prstGeom prst="rightArrow">
            <a:avLst/>
          </a:prstGeom>
          <a:ln>
            <a:solidFill>
              <a:schemeClr val="tx1">
                <a:lumMod val="85000"/>
                <a:lumOff val="15000"/>
              </a:schemeClr>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ms-MY" b="1">
              <a:solidFill>
                <a:schemeClr val="tx1"/>
              </a:solidFill>
              <a:latin typeface="+mj-lt"/>
            </a:endParaRPr>
          </a:p>
        </p:txBody>
      </p:sp>
      <p:cxnSp>
        <p:nvCxnSpPr>
          <p:cNvPr id="26" name="Straight Connector 25"/>
          <p:cNvCxnSpPr/>
          <p:nvPr/>
        </p:nvCxnSpPr>
        <p:spPr>
          <a:xfrm>
            <a:off x="5414963" y="3919538"/>
            <a:ext cx="1600200" cy="0"/>
          </a:xfrm>
          <a:prstGeom prst="line">
            <a:avLst/>
          </a:prstGeom>
          <a:ln w="38100" cmpd="dbl">
            <a:solidFill>
              <a:schemeClr val="tx1">
                <a:lumMod val="85000"/>
                <a:lumOff val="15000"/>
              </a:schemeClr>
            </a:solidFill>
          </a:ln>
          <a:effectLst/>
        </p:spPr>
        <p:style>
          <a:lnRef idx="1">
            <a:schemeClr val="accent1"/>
          </a:lnRef>
          <a:fillRef idx="0">
            <a:schemeClr val="accent1"/>
          </a:fillRef>
          <a:effectRef idx="0">
            <a:schemeClr val="accent1"/>
          </a:effectRef>
          <a:fontRef idx="minor">
            <a:schemeClr val="tx1"/>
          </a:fontRef>
        </p:style>
      </p:cxnSp>
      <p:sp>
        <p:nvSpPr>
          <p:cNvPr id="28" name="10-Point Star 27"/>
          <p:cNvSpPr/>
          <p:nvPr/>
        </p:nvSpPr>
        <p:spPr bwMode="auto">
          <a:xfrm>
            <a:off x="7396163" y="3565525"/>
            <a:ext cx="1676400" cy="2006600"/>
          </a:xfrm>
          <a:prstGeom prst="star10">
            <a:avLst/>
          </a:prstGeom>
          <a:solidFill>
            <a:srgbClr val="C00000"/>
          </a:solidFill>
          <a:ln w="28575" cap="flat" cmpd="sng" algn="ctr">
            <a:solidFill>
              <a:schemeClr val="bg1"/>
            </a:solidFill>
            <a:prstDash val="solid"/>
            <a:round/>
            <a:headEnd type="none" w="med" len="med"/>
            <a:tailEnd type="none" w="med" len="med"/>
          </a:ln>
          <a:effectLst>
            <a:outerShdw dist="35921" dir="2700000" algn="ctr" rotWithShape="0">
              <a:schemeClr val="bg2"/>
            </a:outerShdw>
          </a:effectLst>
        </p:spPr>
        <p:txBody>
          <a:bodyPr anchor="ctr"/>
          <a:lstStyle/>
          <a:p>
            <a:pPr algn="ctr">
              <a:defRPr/>
            </a:pPr>
            <a:r>
              <a:rPr lang="ms-MY" b="1" dirty="0">
                <a:solidFill>
                  <a:schemeClr val="bg1"/>
                </a:solidFill>
                <a:latin typeface="Arial" charset="0"/>
                <a:cs typeface="Arial" charset="0"/>
              </a:rPr>
              <a:t>SIJIL HADIR</a:t>
            </a:r>
          </a:p>
          <a:p>
            <a:pPr algn="ctr">
              <a:defRPr/>
            </a:pPr>
            <a:r>
              <a:rPr lang="ms-MY" b="1" dirty="0">
                <a:solidFill>
                  <a:schemeClr val="bg1"/>
                </a:solidFill>
                <a:latin typeface="Arial" charset="0"/>
                <a:cs typeface="Arial" charset="0"/>
              </a:rPr>
              <a:t>DENGAN JAYA</a:t>
            </a:r>
          </a:p>
        </p:txBody>
      </p:sp>
      <p:cxnSp>
        <p:nvCxnSpPr>
          <p:cNvPr id="29" name="Straight Connector 28"/>
          <p:cNvCxnSpPr/>
          <p:nvPr/>
        </p:nvCxnSpPr>
        <p:spPr>
          <a:xfrm>
            <a:off x="4576763" y="3376613"/>
            <a:ext cx="1676400" cy="1587"/>
          </a:xfrm>
          <a:prstGeom prst="line">
            <a:avLst/>
          </a:prstGeom>
          <a:ln w="38100" cmpd="dbl">
            <a:solidFill>
              <a:schemeClr val="bg1"/>
            </a:solidFill>
          </a:ln>
          <a:effectLst/>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rot="5400000">
            <a:off x="5530850" y="2967038"/>
            <a:ext cx="1446213" cy="1587"/>
          </a:xfrm>
          <a:prstGeom prst="straightConnector1">
            <a:avLst/>
          </a:prstGeom>
          <a:ln w="38100" cmpd="dbl">
            <a:solidFill>
              <a:schemeClr val="bg1"/>
            </a:solidFill>
            <a:tailEnd type="arrow"/>
          </a:ln>
          <a:effectLst/>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flipV="1">
            <a:off x="7015163" y="4376738"/>
            <a:ext cx="457200" cy="1587"/>
          </a:xfrm>
          <a:prstGeom prst="straightConnector1">
            <a:avLst/>
          </a:prstGeom>
          <a:ln w="38100" cmpd="dbl">
            <a:solidFill>
              <a:schemeClr val="bg1"/>
            </a:solidFill>
            <a:tailEnd type="arrow"/>
          </a:ln>
          <a:effectLst/>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3438525" y="4514850"/>
            <a:ext cx="1676400" cy="1588"/>
          </a:xfrm>
          <a:prstGeom prst="line">
            <a:avLst/>
          </a:prstGeom>
          <a:ln w="38100" cmpd="dbl">
            <a:solidFill>
              <a:schemeClr val="tx1"/>
            </a:solidFill>
            <a:tailEnd type="arrow"/>
          </a:ln>
          <a:effectLst/>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4805363" y="6230938"/>
            <a:ext cx="1600200" cy="0"/>
          </a:xfrm>
          <a:prstGeom prst="line">
            <a:avLst/>
          </a:prstGeom>
          <a:ln w="38100" cmpd="dbl">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4805363" y="2357438"/>
            <a:ext cx="1600200" cy="1587"/>
          </a:xfrm>
          <a:prstGeom prst="line">
            <a:avLst/>
          </a:prstGeom>
          <a:ln w="38100" cmpd="dbl">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rot="5400000" flipH="1" flipV="1">
            <a:off x="5934075" y="5818188"/>
            <a:ext cx="865187" cy="1588"/>
          </a:xfrm>
          <a:prstGeom prst="straightConnector1">
            <a:avLst/>
          </a:prstGeom>
          <a:ln w="38100" cmpd="dbl">
            <a:solidFill>
              <a:schemeClr val="tx1"/>
            </a:solidFill>
            <a:tailEnd type="arrow"/>
          </a:ln>
          <a:effectLst/>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4729163" y="3529013"/>
            <a:ext cx="1676400" cy="1587"/>
          </a:xfrm>
          <a:prstGeom prst="line">
            <a:avLst/>
          </a:prstGeom>
          <a:ln w="38100" cmpd="dbl">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rot="5400000">
            <a:off x="5683250" y="3062288"/>
            <a:ext cx="1446213" cy="1587"/>
          </a:xfrm>
          <a:prstGeom prst="straightConnector1">
            <a:avLst/>
          </a:prstGeom>
          <a:ln w="38100" cmpd="dbl">
            <a:solidFill>
              <a:schemeClr val="tx1"/>
            </a:solidFill>
            <a:tailEnd type="arrow"/>
          </a:ln>
          <a:effectLst/>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flipV="1">
            <a:off x="6938963" y="4529138"/>
            <a:ext cx="457200" cy="1587"/>
          </a:xfrm>
          <a:prstGeom prst="straightConnector1">
            <a:avLst/>
          </a:prstGeom>
          <a:ln w="38100" cmpd="dbl">
            <a:solidFill>
              <a:schemeClr val="tx1"/>
            </a:solidFill>
            <a:tailEnd type="arrow"/>
          </a:ln>
          <a:effectLst/>
        </p:spPr>
        <p:style>
          <a:lnRef idx="1">
            <a:schemeClr val="accent1"/>
          </a:lnRef>
          <a:fillRef idx="0">
            <a:schemeClr val="accent1"/>
          </a:fillRef>
          <a:effectRef idx="0">
            <a:schemeClr val="accent1"/>
          </a:effectRef>
          <a:fontRef idx="minor">
            <a:schemeClr val="tx1"/>
          </a:fontRef>
        </p:style>
      </p:cxnSp>
      <p:sp>
        <p:nvSpPr>
          <p:cNvPr id="33" name="Rounded Rectangle 32"/>
          <p:cNvSpPr/>
          <p:nvPr/>
        </p:nvSpPr>
        <p:spPr>
          <a:xfrm>
            <a:off x="233363" y="1049338"/>
            <a:ext cx="4648200" cy="2057400"/>
          </a:xfrm>
          <a:prstGeom prst="roundRect">
            <a:avLst/>
          </a:prstGeom>
          <a:solidFill>
            <a:srgbClr val="FFFF00"/>
          </a:solidFill>
          <a:ln/>
        </p:spPr>
        <p:style>
          <a:lnRef idx="2">
            <a:schemeClr val="accent4"/>
          </a:lnRef>
          <a:fillRef idx="1">
            <a:schemeClr val="lt1"/>
          </a:fillRef>
          <a:effectRef idx="0">
            <a:schemeClr val="accent4"/>
          </a:effectRef>
          <a:fontRef idx="minor">
            <a:schemeClr val="dk1"/>
          </a:fontRef>
        </p:style>
        <p:txBody>
          <a:bodyPr anchor="ctr"/>
          <a:lstStyle/>
          <a:p>
            <a:pPr marL="168275" indent="-168275">
              <a:spcAft>
                <a:spcPts val="600"/>
              </a:spcAft>
              <a:buFont typeface="Arial" pitchFamily="34" charset="0"/>
              <a:buChar char="•"/>
              <a:defRPr/>
            </a:pPr>
            <a:r>
              <a:rPr lang="ms-MY" sz="1500" b="1" dirty="0">
                <a:solidFill>
                  <a:schemeClr val="tx1"/>
                </a:solidFill>
                <a:latin typeface="Arial" pitchFamily="34" charset="0"/>
                <a:cs typeface="Arial" pitchFamily="34" charset="0"/>
              </a:rPr>
              <a:t>Pegawai lantikan pertama pada atau selepas 1.1.2012; atau</a:t>
            </a:r>
          </a:p>
          <a:p>
            <a:pPr marL="168275" indent="-168275">
              <a:spcAft>
                <a:spcPts val="600"/>
              </a:spcAft>
              <a:buFont typeface="Arial" pitchFamily="34" charset="0"/>
              <a:buChar char="•"/>
              <a:defRPr/>
            </a:pPr>
            <a:r>
              <a:rPr lang="ms-MY" sz="1500" b="1" dirty="0">
                <a:solidFill>
                  <a:schemeClr val="tx1"/>
                </a:solidFill>
                <a:latin typeface="Arial" pitchFamily="34" charset="0"/>
                <a:cs typeface="Arial" pitchFamily="34" charset="0"/>
              </a:rPr>
              <a:t>Pegawai lantikan secara lateral pada atau selepas 1 Januari 2012 kecuali lantikan lateral ke Kump. Pengurusan Tertinggi; atau</a:t>
            </a:r>
          </a:p>
          <a:p>
            <a:pPr marL="168275" indent="-168275">
              <a:spcAft>
                <a:spcPts val="600"/>
              </a:spcAft>
              <a:buFont typeface="Arial" pitchFamily="34" charset="0"/>
              <a:buChar char="•"/>
              <a:defRPr/>
            </a:pPr>
            <a:r>
              <a:rPr lang="ms-MY" sz="1500" b="1" dirty="0">
                <a:solidFill>
                  <a:schemeClr val="tx1"/>
                </a:solidFill>
                <a:latin typeface="Arial" pitchFamily="34" charset="0"/>
                <a:cs typeface="Arial" pitchFamily="34" charset="0"/>
              </a:rPr>
              <a:t>Pegawai yang masih dalam tempoh percubaan dan belum menghadiri Kursus Induksi – Modul Umum</a:t>
            </a:r>
          </a:p>
        </p:txBody>
      </p:sp>
      <p:sp>
        <p:nvSpPr>
          <p:cNvPr id="34" name="Rounded Rectangle 33"/>
          <p:cNvSpPr/>
          <p:nvPr/>
        </p:nvSpPr>
        <p:spPr>
          <a:xfrm>
            <a:off x="254000" y="3233738"/>
            <a:ext cx="4625975" cy="520700"/>
          </a:xfrm>
          <a:prstGeom prst="roundRect">
            <a:avLst/>
          </a:prstGeom>
          <a:solidFill>
            <a:srgbClr val="FFFF00"/>
          </a:solidFill>
          <a:ln/>
        </p:spPr>
        <p:style>
          <a:lnRef idx="2">
            <a:schemeClr val="accent4"/>
          </a:lnRef>
          <a:fillRef idx="1">
            <a:schemeClr val="lt1"/>
          </a:fillRef>
          <a:effectRef idx="0">
            <a:schemeClr val="accent4"/>
          </a:effectRef>
          <a:fontRef idx="minor">
            <a:schemeClr val="dk1"/>
          </a:fontRef>
        </p:style>
        <p:txBody>
          <a:bodyPr anchor="ctr"/>
          <a:lstStyle/>
          <a:p>
            <a:pPr>
              <a:spcBef>
                <a:spcPct val="20000"/>
              </a:spcBef>
              <a:buClr>
                <a:schemeClr val="hlink"/>
              </a:buClr>
              <a:buSzPct val="110000"/>
              <a:defRPr/>
            </a:pPr>
            <a:r>
              <a:rPr lang="ms-MY" sz="1500" b="1">
                <a:solidFill>
                  <a:schemeClr val="tx1"/>
                </a:solidFill>
                <a:latin typeface="Arial" pitchFamily="34" charset="0"/>
                <a:cs typeface="Arial" pitchFamily="34" charset="0"/>
              </a:rPr>
              <a:t>Tempoh : 5 hari</a:t>
            </a:r>
          </a:p>
        </p:txBody>
      </p:sp>
      <p:sp>
        <p:nvSpPr>
          <p:cNvPr id="20" name="Rounded Rectangle 19"/>
          <p:cNvSpPr/>
          <p:nvPr/>
        </p:nvSpPr>
        <p:spPr>
          <a:xfrm>
            <a:off x="233363" y="3929063"/>
            <a:ext cx="4648200" cy="711200"/>
          </a:xfrm>
          <a:prstGeom prst="roundRect">
            <a:avLst/>
          </a:prstGeom>
          <a:solidFill>
            <a:srgbClr val="FFFF00"/>
          </a:solidFill>
          <a:ln/>
        </p:spPr>
        <p:style>
          <a:lnRef idx="2">
            <a:schemeClr val="accent4"/>
          </a:lnRef>
          <a:fillRef idx="1">
            <a:schemeClr val="lt1"/>
          </a:fillRef>
          <a:effectRef idx="0">
            <a:schemeClr val="accent4"/>
          </a:effectRef>
          <a:fontRef idx="minor">
            <a:schemeClr val="dk1"/>
          </a:fontRef>
        </p:style>
        <p:txBody>
          <a:bodyPr anchor="ctr"/>
          <a:lstStyle/>
          <a:p>
            <a:pPr>
              <a:defRPr/>
            </a:pPr>
            <a:r>
              <a:rPr lang="ms-MY" sz="1500" b="1" dirty="0">
                <a:solidFill>
                  <a:schemeClr val="tx1"/>
                </a:solidFill>
                <a:latin typeface="Arial" pitchFamily="34" charset="0"/>
                <a:cs typeface="Arial" pitchFamily="34" charset="0"/>
              </a:rPr>
              <a:t>Dilaksanakan oleh Kementerian / Negeri / Agensi di mana pegawai ditempatkan </a:t>
            </a:r>
          </a:p>
        </p:txBody>
      </p:sp>
      <p:sp>
        <p:nvSpPr>
          <p:cNvPr id="24" name="Rounded Rectangle 23"/>
          <p:cNvSpPr/>
          <p:nvPr/>
        </p:nvSpPr>
        <p:spPr>
          <a:xfrm>
            <a:off x="233363" y="4891088"/>
            <a:ext cx="4648200" cy="1752600"/>
          </a:xfrm>
          <a:prstGeom prst="roundRect">
            <a:avLst/>
          </a:prstGeom>
          <a:solidFill>
            <a:srgbClr val="FFFF00"/>
          </a:solidFill>
          <a:ln/>
        </p:spPr>
        <p:style>
          <a:lnRef idx="2">
            <a:schemeClr val="accent4"/>
          </a:lnRef>
          <a:fillRef idx="1">
            <a:schemeClr val="lt1"/>
          </a:fillRef>
          <a:effectRef idx="0">
            <a:schemeClr val="accent4"/>
          </a:effectRef>
          <a:fontRef idx="minor">
            <a:schemeClr val="dk1"/>
          </a:fontRef>
        </p:style>
        <p:txBody>
          <a:bodyPr anchor="ctr"/>
          <a:lstStyle/>
          <a:p>
            <a:pPr marL="114300" indent="-114300">
              <a:defRPr/>
            </a:pPr>
            <a:r>
              <a:rPr lang="ms-MY" sz="1500" b="1" dirty="0">
                <a:solidFill>
                  <a:schemeClr val="tx1"/>
                </a:solidFill>
                <a:latin typeface="Arial" pitchFamily="34" charset="0"/>
                <a:cs typeface="Arial" pitchFamily="34" charset="0"/>
              </a:rPr>
              <a:t>Kaedah Pembelajaran:</a:t>
            </a:r>
          </a:p>
          <a:p>
            <a:pPr marL="114300" indent="-114300">
              <a:buFont typeface="Arial" pitchFamily="34" charset="0"/>
              <a:buChar char="•"/>
              <a:defRPr/>
            </a:pPr>
            <a:r>
              <a:rPr lang="ms-MY" sz="1500" b="1" dirty="0">
                <a:solidFill>
                  <a:schemeClr val="tx1"/>
                </a:solidFill>
                <a:latin typeface="Arial" pitchFamily="34" charset="0"/>
                <a:cs typeface="Arial" pitchFamily="34" charset="0"/>
              </a:rPr>
              <a:t>Latihan dalam kumpulan (LDK)</a:t>
            </a:r>
          </a:p>
          <a:p>
            <a:pPr marL="114300" indent="-114300">
              <a:buFont typeface="Arial" pitchFamily="34" charset="0"/>
              <a:buChar char="•"/>
              <a:defRPr/>
            </a:pPr>
            <a:r>
              <a:rPr lang="ms-MY" sz="1500" b="1" dirty="0">
                <a:solidFill>
                  <a:schemeClr val="tx1"/>
                </a:solidFill>
                <a:latin typeface="Arial" pitchFamily="34" charset="0"/>
                <a:cs typeface="Arial" pitchFamily="34" charset="0"/>
              </a:rPr>
              <a:t>Sesi interaktif</a:t>
            </a:r>
          </a:p>
          <a:p>
            <a:pPr marL="114300" indent="-114300">
              <a:buFont typeface="Arial" pitchFamily="34" charset="0"/>
              <a:buChar char="•"/>
              <a:defRPr/>
            </a:pPr>
            <a:r>
              <a:rPr lang="ms-MY" sz="1500" b="1" dirty="0">
                <a:solidFill>
                  <a:schemeClr val="tx1"/>
                </a:solidFill>
                <a:latin typeface="Arial" pitchFamily="34" charset="0"/>
                <a:cs typeface="Arial" pitchFamily="34" charset="0"/>
              </a:rPr>
              <a:t>Ujian psikometrik</a:t>
            </a:r>
          </a:p>
          <a:p>
            <a:pPr marL="114300" indent="-114300">
              <a:buFont typeface="Arial" pitchFamily="34" charset="0"/>
              <a:buChar char="•"/>
              <a:defRPr/>
            </a:pPr>
            <a:r>
              <a:rPr lang="ms-MY" sz="1500" b="1" dirty="0">
                <a:solidFill>
                  <a:schemeClr val="tx1"/>
                </a:solidFill>
                <a:latin typeface="Arial" pitchFamily="34" charset="0"/>
                <a:cs typeface="Arial" pitchFamily="34" charset="0"/>
              </a:rPr>
              <a:t>Perbincangan kes</a:t>
            </a:r>
          </a:p>
          <a:p>
            <a:pPr marL="114300" indent="-114300">
              <a:buFont typeface="Arial" pitchFamily="34" charset="0"/>
              <a:buChar char="•"/>
              <a:defRPr/>
            </a:pPr>
            <a:r>
              <a:rPr lang="ms-MY" sz="1500" b="1" dirty="0">
                <a:solidFill>
                  <a:schemeClr val="tx1"/>
                </a:solidFill>
                <a:latin typeface="Arial" pitchFamily="34" charset="0"/>
                <a:cs typeface="Arial" pitchFamily="34" charset="0"/>
              </a:rPr>
              <a:t>Kuiz</a:t>
            </a:r>
          </a:p>
          <a:p>
            <a:pPr marL="114300" indent="-114300">
              <a:buFont typeface="Arial" pitchFamily="34" charset="0"/>
              <a:buChar char="•"/>
              <a:defRPr/>
            </a:pPr>
            <a:r>
              <a:rPr lang="ms-MY" sz="1500" b="1" dirty="0">
                <a:solidFill>
                  <a:schemeClr val="tx1"/>
                </a:solidFill>
                <a:latin typeface="Arial" pitchFamily="34" charset="0"/>
                <a:cs typeface="Arial" pitchFamily="34" charset="0"/>
              </a:rPr>
              <a:t>e-pembelajaran</a:t>
            </a:r>
          </a:p>
        </p:txBody>
      </p:sp>
      <p:sp>
        <p:nvSpPr>
          <p:cNvPr id="35" name="Rounded Rectangle 34"/>
          <p:cNvSpPr/>
          <p:nvPr/>
        </p:nvSpPr>
        <p:spPr>
          <a:xfrm>
            <a:off x="5153060" y="3833826"/>
            <a:ext cx="2000264" cy="1524000"/>
          </a:xfrm>
          <a:prstGeom prst="roundRect">
            <a:avLst/>
          </a:prstGeom>
          <a:solidFill>
            <a:srgbClr val="006600"/>
          </a:solidFill>
          <a:ln/>
          <a:scene3d>
            <a:camera prst="orthographicFront"/>
            <a:lightRig rig="threePt" dir="t"/>
          </a:scene3d>
          <a:sp3d>
            <a:bevelT/>
          </a:sp3d>
        </p:spPr>
        <p:style>
          <a:lnRef idx="3">
            <a:schemeClr val="lt1"/>
          </a:lnRef>
          <a:fillRef idx="1">
            <a:schemeClr val="accent4"/>
          </a:fillRef>
          <a:effectRef idx="1">
            <a:schemeClr val="accent4"/>
          </a:effectRef>
          <a:fontRef idx="minor">
            <a:schemeClr val="lt1"/>
          </a:fontRef>
        </p:style>
        <p:txBody>
          <a:bodyPr anchor="ctr"/>
          <a:lstStyle/>
          <a:p>
            <a:pPr algn="ctr">
              <a:defRPr/>
            </a:pPr>
            <a:r>
              <a:rPr lang="ms-MY" b="1" dirty="0">
                <a:solidFill>
                  <a:schemeClr val="bg1"/>
                </a:solidFill>
                <a:latin typeface="Arial" pitchFamily="34" charset="0"/>
                <a:cs typeface="Arial" pitchFamily="34" charset="0"/>
              </a:rPr>
              <a:t>PANEL PENGURUSAN PTM</a:t>
            </a:r>
          </a:p>
        </p:txBody>
      </p:sp>
      <p:sp>
        <p:nvSpPr>
          <p:cNvPr id="41" name="Action Button: Back or Previous 40">
            <a:hlinkClick r:id="rId3" action="ppaction://hlinksldjump" highlightClick="1"/>
          </p:cNvPr>
          <p:cNvSpPr/>
          <p:nvPr/>
        </p:nvSpPr>
        <p:spPr>
          <a:xfrm>
            <a:off x="8077200" y="6400800"/>
            <a:ext cx="228600" cy="2286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2" name="Rectangle 41"/>
          <p:cNvSpPr/>
          <p:nvPr/>
        </p:nvSpPr>
        <p:spPr>
          <a:xfrm>
            <a:off x="609600" y="228600"/>
            <a:ext cx="8001000" cy="523220"/>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en-US" sz="2800" b="1" spc="50" dirty="0">
                <a:ln w="11430"/>
              </a:rPr>
              <a:t>PROGRAM TRANSFORMASI MINDA</a:t>
            </a:r>
          </a:p>
        </p:txBody>
      </p:sp>
    </p:spTree>
  </p:cSld>
  <p:clrMapOvr>
    <a:masterClrMapping/>
  </p:clrMapOvr>
  <p:transition spd="med">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65F7FDF3-6B56-479C-A1C9-C3E19FFDB6BF}" type="slidenum">
              <a:rPr lang="en-US" smtClean="0"/>
              <a:pPr>
                <a:defRPr/>
              </a:pPr>
              <a:t>15</a:t>
            </a:fld>
            <a:endParaRPr lang="en-US"/>
          </a:p>
        </p:txBody>
      </p:sp>
      <p:graphicFrame>
        <p:nvGraphicFramePr>
          <p:cNvPr id="5" name="Diagram 4"/>
          <p:cNvGraphicFramePr/>
          <p:nvPr/>
        </p:nvGraphicFramePr>
        <p:xfrm>
          <a:off x="228600" y="990600"/>
          <a:ext cx="8610600" cy="5562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Rectangle 6"/>
          <p:cNvSpPr/>
          <p:nvPr/>
        </p:nvSpPr>
        <p:spPr>
          <a:xfrm>
            <a:off x="609600" y="228600"/>
            <a:ext cx="8001000" cy="95410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en-US" sz="2800" b="1" spc="50" dirty="0">
                <a:ln w="11430"/>
              </a:rPr>
              <a:t>PEPERIKSAAN PERKHIDMATAN</a:t>
            </a:r>
          </a:p>
          <a:p>
            <a:pPr algn="ctr" fontAlgn="auto">
              <a:spcBef>
                <a:spcPts val="0"/>
              </a:spcBef>
              <a:spcAft>
                <a:spcPts val="0"/>
              </a:spcAft>
              <a:defRPr/>
            </a:pPr>
            <a:endParaRPr lang="en-US" sz="2800" b="1" spc="50" dirty="0">
              <a:ln w="11430"/>
            </a:endParaRPr>
          </a:p>
        </p:txBody>
      </p:sp>
    </p:spTree>
  </p:cSld>
  <p:clrMapOvr>
    <a:masterClrMapping/>
  </p:clrMapOvr>
  <p:transition spd="med">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1F7A1F2C-5DC0-481B-A2B7-3523D789DF19}" type="slidenum">
              <a:rPr lang="en-US" smtClean="0"/>
              <a:pPr>
                <a:defRPr/>
              </a:pPr>
              <a:t>16</a:t>
            </a:fld>
            <a:endParaRPr lang="en-US"/>
          </a:p>
        </p:txBody>
      </p:sp>
      <p:graphicFrame>
        <p:nvGraphicFramePr>
          <p:cNvPr id="5" name="Diagram 4"/>
          <p:cNvGraphicFramePr/>
          <p:nvPr/>
        </p:nvGraphicFramePr>
        <p:xfrm>
          <a:off x="228600" y="914400"/>
          <a:ext cx="8610600" cy="5638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Action Button: Back or Previous 6">
            <a:hlinkClick r:id="rId7" action="ppaction://hlinksldjump" highlightClick="1"/>
          </p:cNvPr>
          <p:cNvSpPr/>
          <p:nvPr/>
        </p:nvSpPr>
        <p:spPr>
          <a:xfrm>
            <a:off x="8077200" y="6400800"/>
            <a:ext cx="228600" cy="2286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p:cNvSpPr/>
          <p:nvPr/>
        </p:nvSpPr>
        <p:spPr>
          <a:xfrm>
            <a:off x="609600" y="228600"/>
            <a:ext cx="8001000" cy="523220"/>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en-US" sz="2800" b="1" spc="50" dirty="0">
                <a:ln w="11430"/>
              </a:rPr>
              <a:t>SYARAT MENDUDUKI PEPERIKSAAN</a:t>
            </a:r>
          </a:p>
        </p:txBody>
      </p:sp>
    </p:spTree>
  </p:cSld>
  <p:clrMapOvr>
    <a:masterClrMapping/>
  </p:clrMapOvr>
  <p:transition spd="med">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nip Diagonal Corner Rectangle 9"/>
          <p:cNvSpPr/>
          <p:nvPr/>
        </p:nvSpPr>
        <p:spPr>
          <a:xfrm>
            <a:off x="0" y="2071688"/>
            <a:ext cx="4286250" cy="4786312"/>
          </a:xfrm>
          <a:prstGeom prst="snip2Diag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Snip Diagonal Corner Rectangle 10"/>
          <p:cNvSpPr/>
          <p:nvPr/>
        </p:nvSpPr>
        <p:spPr>
          <a:xfrm>
            <a:off x="4857750" y="914400"/>
            <a:ext cx="4286250" cy="4191000"/>
          </a:xfrm>
          <a:prstGeom prst="snip2DiagRect">
            <a:avLst/>
          </a:prstGeom>
          <a:solidFill>
            <a:srgbClr val="FF006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4581" name="Content Placeholder 2"/>
          <p:cNvSpPr txBox="1">
            <a:spLocks/>
          </p:cNvSpPr>
          <p:nvPr/>
        </p:nvSpPr>
        <p:spPr bwMode="auto">
          <a:xfrm>
            <a:off x="142875" y="2214563"/>
            <a:ext cx="2981325" cy="3643312"/>
          </a:xfrm>
          <a:prstGeom prst="rect">
            <a:avLst/>
          </a:prstGeom>
          <a:noFill/>
          <a:ln w="9525">
            <a:noFill/>
            <a:miter lim="800000"/>
            <a:headEnd/>
            <a:tailEnd/>
          </a:ln>
        </p:spPr>
        <p:txBody>
          <a:bodyPr/>
          <a:lstStyle/>
          <a:p>
            <a:pPr algn="just">
              <a:spcBef>
                <a:spcPct val="20000"/>
              </a:spcBef>
              <a:defRPr/>
            </a:pPr>
            <a:r>
              <a:rPr lang="en-US" b="1" dirty="0" err="1">
                <a:latin typeface="Arial Black" pitchFamily="34" charset="0"/>
              </a:rPr>
              <a:t>Dasar</a:t>
            </a:r>
            <a:r>
              <a:rPr lang="en-US" b="1" dirty="0">
                <a:latin typeface="Arial Black" pitchFamily="34" charset="0"/>
              </a:rPr>
              <a:t> &amp; </a:t>
            </a:r>
            <a:r>
              <a:rPr lang="en-US" b="1" dirty="0" err="1">
                <a:latin typeface="Arial Black" pitchFamily="34" charset="0"/>
              </a:rPr>
              <a:t>Peraturan</a:t>
            </a:r>
            <a:r>
              <a:rPr lang="en-US" b="1" dirty="0">
                <a:latin typeface="Arial Black" pitchFamily="34" charset="0"/>
              </a:rPr>
              <a:t> </a:t>
            </a:r>
          </a:p>
          <a:p>
            <a:pPr marL="266700" indent="-266700" algn="just">
              <a:spcBef>
                <a:spcPct val="20000"/>
              </a:spcBef>
              <a:defRPr/>
            </a:pPr>
            <a:endParaRPr lang="en-US" sz="500" b="1" dirty="0"/>
          </a:p>
          <a:p>
            <a:pPr marL="266700" indent="-266700" algn="just">
              <a:spcBef>
                <a:spcPct val="20000"/>
              </a:spcBef>
              <a:buFont typeface="Arial" pitchFamily="34" charset="0"/>
              <a:buChar char="•"/>
              <a:defRPr/>
            </a:pPr>
            <a:r>
              <a:rPr lang="en-US" sz="1600" b="1" dirty="0" err="1"/>
              <a:t>pelengkap</a:t>
            </a:r>
            <a:r>
              <a:rPr lang="en-US" sz="1600" b="1" dirty="0"/>
              <a:t> </a:t>
            </a:r>
            <a:r>
              <a:rPr lang="en-US" sz="1600" b="1" dirty="0" err="1"/>
              <a:t>kepada</a:t>
            </a:r>
            <a:r>
              <a:rPr lang="en-US" sz="1600" b="1" dirty="0"/>
              <a:t> </a:t>
            </a:r>
            <a:r>
              <a:rPr lang="en-US" sz="1600" b="1" dirty="0" err="1"/>
              <a:t>dasar</a:t>
            </a:r>
            <a:r>
              <a:rPr lang="en-US" sz="1600" b="1" dirty="0"/>
              <a:t> </a:t>
            </a:r>
            <a:r>
              <a:rPr lang="en-US" sz="1600" b="1" dirty="0" err="1"/>
              <a:t>pembangunan</a:t>
            </a:r>
            <a:r>
              <a:rPr lang="en-US" sz="1600" b="1" dirty="0"/>
              <a:t> </a:t>
            </a:r>
            <a:r>
              <a:rPr lang="en-US" sz="1600" b="1" dirty="0" err="1"/>
              <a:t>sumber</a:t>
            </a:r>
            <a:r>
              <a:rPr lang="en-US" sz="1600" b="1" dirty="0"/>
              <a:t> </a:t>
            </a:r>
            <a:r>
              <a:rPr lang="en-US" sz="1600" b="1" dirty="0" err="1"/>
              <a:t>manusia</a:t>
            </a:r>
            <a:r>
              <a:rPr lang="en-US" sz="1600" b="1" dirty="0"/>
              <a:t> </a:t>
            </a:r>
            <a:r>
              <a:rPr lang="en-US" sz="1600" b="1" dirty="0" err="1"/>
              <a:t>sektor</a:t>
            </a:r>
            <a:r>
              <a:rPr lang="en-US" sz="1600" b="1" dirty="0"/>
              <a:t> </a:t>
            </a:r>
            <a:r>
              <a:rPr lang="en-US" sz="1600" b="1" dirty="0" err="1"/>
              <a:t>awam</a:t>
            </a:r>
            <a:endParaRPr lang="en-US" sz="1600" b="1" dirty="0"/>
          </a:p>
          <a:p>
            <a:pPr marL="266700" indent="-266700" algn="just">
              <a:spcBef>
                <a:spcPct val="20000"/>
              </a:spcBef>
              <a:buFont typeface="Arial" pitchFamily="34" charset="0"/>
              <a:buChar char="•"/>
              <a:defRPr/>
            </a:pPr>
            <a:endParaRPr lang="en-US" sz="1600" b="1" dirty="0"/>
          </a:p>
          <a:p>
            <a:pPr marL="266700" indent="-266700" algn="just">
              <a:spcBef>
                <a:spcPct val="20000"/>
              </a:spcBef>
              <a:buFont typeface="Arial" pitchFamily="34" charset="0"/>
              <a:buChar char="•"/>
              <a:defRPr/>
            </a:pPr>
            <a:r>
              <a:rPr lang="en-US" sz="1600" b="1" dirty="0" err="1"/>
              <a:t>penilaian</a:t>
            </a:r>
            <a:r>
              <a:rPr lang="en-US" sz="1600" b="1" dirty="0"/>
              <a:t> </a:t>
            </a:r>
            <a:r>
              <a:rPr lang="en-US" sz="1600" b="1" dirty="0" err="1"/>
              <a:t>Kompetensi</a:t>
            </a:r>
            <a:r>
              <a:rPr lang="en-US" sz="1600" b="1" dirty="0"/>
              <a:t> &amp; </a:t>
            </a:r>
            <a:r>
              <a:rPr lang="en-US" sz="1600" b="1" dirty="0" err="1"/>
              <a:t>Potensi</a:t>
            </a:r>
            <a:r>
              <a:rPr lang="en-US" sz="1600" b="1" dirty="0"/>
              <a:t> </a:t>
            </a:r>
            <a:r>
              <a:rPr lang="en-US" sz="1600" b="1" dirty="0" err="1"/>
              <a:t>untuk</a:t>
            </a:r>
            <a:r>
              <a:rPr lang="en-US" sz="1600" b="1" dirty="0"/>
              <a:t> </a:t>
            </a:r>
            <a:r>
              <a:rPr lang="en-US" sz="1600" b="1" dirty="0" err="1"/>
              <a:t>menilai</a:t>
            </a:r>
            <a:r>
              <a:rPr lang="en-US" sz="1600" b="1" dirty="0"/>
              <a:t> </a:t>
            </a:r>
            <a:r>
              <a:rPr lang="en-US" sz="1600" b="1" dirty="0" err="1"/>
              <a:t>kesediaan</a:t>
            </a:r>
            <a:r>
              <a:rPr lang="en-US" sz="1600" b="1" dirty="0"/>
              <a:t> </a:t>
            </a:r>
            <a:r>
              <a:rPr lang="en-US" sz="1600" b="1" dirty="0" err="1"/>
              <a:t>pegawai</a:t>
            </a:r>
            <a:r>
              <a:rPr lang="en-US" sz="1600" b="1" dirty="0"/>
              <a:t> </a:t>
            </a:r>
            <a:r>
              <a:rPr lang="en-US" sz="1600" b="1" dirty="0" err="1"/>
              <a:t>menyandang</a:t>
            </a:r>
            <a:r>
              <a:rPr lang="en-US" sz="1600" b="1" dirty="0"/>
              <a:t> </a:t>
            </a:r>
            <a:r>
              <a:rPr lang="en-US" sz="1600" b="1" dirty="0" err="1"/>
              <a:t>jawatan</a:t>
            </a:r>
            <a:r>
              <a:rPr lang="en-US" sz="1600" b="1" dirty="0"/>
              <a:t> </a:t>
            </a:r>
            <a:r>
              <a:rPr lang="en-US" sz="1600" b="1" dirty="0" err="1"/>
              <a:t>lebih</a:t>
            </a:r>
            <a:r>
              <a:rPr lang="en-US" sz="1600" b="1" dirty="0"/>
              <a:t> </a:t>
            </a:r>
            <a:r>
              <a:rPr lang="en-US" sz="1600" b="1" dirty="0" err="1"/>
              <a:t>tinggi</a:t>
            </a:r>
            <a:endParaRPr lang="en-US" sz="1600" b="1" dirty="0"/>
          </a:p>
          <a:p>
            <a:pPr marL="266700" indent="-266700" algn="just">
              <a:spcBef>
                <a:spcPct val="20000"/>
              </a:spcBef>
              <a:defRPr/>
            </a:pPr>
            <a:endParaRPr lang="en-US" sz="1600" b="1" dirty="0"/>
          </a:p>
          <a:p>
            <a:pPr marL="266700" indent="-266700" algn="just">
              <a:spcBef>
                <a:spcPct val="20000"/>
              </a:spcBef>
              <a:buFont typeface="Arial" pitchFamily="34" charset="0"/>
              <a:buChar char="•"/>
              <a:defRPr/>
            </a:pPr>
            <a:r>
              <a:rPr lang="en-US" sz="1600" b="1" dirty="0" err="1"/>
              <a:t>pembangunan</a:t>
            </a:r>
            <a:r>
              <a:rPr lang="en-US" sz="1600" b="1" dirty="0"/>
              <a:t> </a:t>
            </a:r>
            <a:r>
              <a:rPr lang="en-US" sz="1600" b="1" dirty="0" err="1"/>
              <a:t>Kompetensi</a:t>
            </a:r>
            <a:r>
              <a:rPr lang="en-US" sz="1600" b="1" dirty="0"/>
              <a:t> &amp; </a:t>
            </a:r>
            <a:r>
              <a:rPr lang="en-US" sz="1600" b="1" dirty="0" err="1"/>
              <a:t>Potensi</a:t>
            </a:r>
            <a:r>
              <a:rPr lang="en-US" sz="1600" b="1" dirty="0"/>
              <a:t> </a:t>
            </a:r>
            <a:r>
              <a:rPr lang="en-US" sz="1600" b="1" dirty="0" err="1"/>
              <a:t>untuk</a:t>
            </a:r>
            <a:r>
              <a:rPr lang="en-US" sz="1600" b="1" dirty="0"/>
              <a:t> </a:t>
            </a:r>
            <a:r>
              <a:rPr lang="en-US" sz="1600" b="1" dirty="0" err="1"/>
              <a:t>menilai</a:t>
            </a:r>
            <a:r>
              <a:rPr lang="en-US" sz="1600" b="1" dirty="0"/>
              <a:t> </a:t>
            </a:r>
            <a:r>
              <a:rPr lang="en-US" sz="1600" b="1" dirty="0" err="1"/>
              <a:t>sama</a:t>
            </a:r>
            <a:r>
              <a:rPr lang="en-US" sz="1600" b="1" dirty="0"/>
              <a:t> </a:t>
            </a:r>
            <a:r>
              <a:rPr lang="en-US" sz="1600" b="1" dirty="0" err="1"/>
              <a:t>ada</a:t>
            </a:r>
            <a:r>
              <a:rPr lang="en-US" sz="1600" b="1" dirty="0"/>
              <a:t> </a:t>
            </a:r>
            <a:r>
              <a:rPr lang="en-US" sz="1600" b="1" dirty="0" err="1"/>
              <a:t>pegawai</a:t>
            </a:r>
            <a:r>
              <a:rPr lang="en-US" sz="1600" b="1" dirty="0"/>
              <a:t> </a:t>
            </a:r>
            <a:r>
              <a:rPr lang="en-US" sz="1600" b="1" dirty="0" err="1"/>
              <a:t>dipertimbangkan</a:t>
            </a:r>
            <a:r>
              <a:rPr lang="en-US" sz="1600" b="1" dirty="0"/>
              <a:t> </a:t>
            </a:r>
            <a:r>
              <a:rPr lang="en-US" sz="1600" b="1" dirty="0" err="1"/>
              <a:t>untuk</a:t>
            </a:r>
            <a:r>
              <a:rPr lang="en-US" sz="1600" b="1" dirty="0"/>
              <a:t> </a:t>
            </a:r>
            <a:r>
              <a:rPr lang="en-US" sz="1600" b="1" dirty="0" err="1"/>
              <a:t>dinaikkan</a:t>
            </a:r>
            <a:r>
              <a:rPr lang="en-US" sz="1600" b="1" dirty="0"/>
              <a:t> </a:t>
            </a:r>
            <a:r>
              <a:rPr lang="en-US" sz="1600" b="1" dirty="0" err="1"/>
              <a:t>pangkat</a:t>
            </a:r>
            <a:r>
              <a:rPr lang="en-US" sz="1600" b="1" dirty="0"/>
              <a:t> </a:t>
            </a:r>
          </a:p>
          <a:p>
            <a:pPr marL="266700" indent="-266700" algn="just">
              <a:spcBef>
                <a:spcPct val="20000"/>
              </a:spcBef>
              <a:buFont typeface="Arial" pitchFamily="34" charset="0"/>
              <a:buChar char="•"/>
              <a:defRPr/>
            </a:pPr>
            <a:endParaRPr lang="en-US" b="1" dirty="0"/>
          </a:p>
        </p:txBody>
      </p:sp>
      <p:sp>
        <p:nvSpPr>
          <p:cNvPr id="9" name="Slide Number Placeholder 8"/>
          <p:cNvSpPr>
            <a:spLocks noGrp="1"/>
          </p:cNvSpPr>
          <p:nvPr>
            <p:ph type="sldNum" sz="quarter" idx="12"/>
          </p:nvPr>
        </p:nvSpPr>
        <p:spPr/>
        <p:txBody>
          <a:bodyPr/>
          <a:lstStyle/>
          <a:p>
            <a:pPr>
              <a:defRPr/>
            </a:pPr>
            <a:fld id="{511D04AB-E954-4BB4-BA93-0E95F3509E44}" type="slidenum">
              <a:rPr lang="en-US" smtClean="0"/>
              <a:pPr>
                <a:defRPr/>
              </a:pPr>
              <a:t>17</a:t>
            </a:fld>
            <a:endParaRPr lang="en-US"/>
          </a:p>
        </p:txBody>
      </p:sp>
      <p:sp>
        <p:nvSpPr>
          <p:cNvPr id="21511" name="Content Placeholder 2"/>
          <p:cNvSpPr txBox="1">
            <a:spLocks/>
          </p:cNvSpPr>
          <p:nvPr/>
        </p:nvSpPr>
        <p:spPr bwMode="auto">
          <a:xfrm>
            <a:off x="6000750" y="1138238"/>
            <a:ext cx="2857500" cy="3357562"/>
          </a:xfrm>
          <a:prstGeom prst="rect">
            <a:avLst/>
          </a:prstGeom>
          <a:noFill/>
          <a:ln w="9525">
            <a:noFill/>
            <a:miter lim="800000"/>
            <a:headEnd/>
            <a:tailEnd/>
          </a:ln>
        </p:spPr>
        <p:txBody>
          <a:bodyPr/>
          <a:lstStyle/>
          <a:p>
            <a:pPr marL="266700" indent="-266700" algn="just">
              <a:spcBef>
                <a:spcPct val="20000"/>
              </a:spcBef>
            </a:pPr>
            <a:r>
              <a:rPr lang="en-US">
                <a:solidFill>
                  <a:schemeClr val="bg1"/>
                </a:solidFill>
                <a:latin typeface="Arial Black" pitchFamily="34" charset="0"/>
              </a:rPr>
              <a:t>Rasional</a:t>
            </a:r>
          </a:p>
          <a:p>
            <a:pPr marL="266700" indent="-266700" algn="just">
              <a:spcBef>
                <a:spcPct val="20000"/>
              </a:spcBef>
            </a:pPr>
            <a:endParaRPr lang="en-US" sz="500">
              <a:solidFill>
                <a:schemeClr val="bg1"/>
              </a:solidFill>
              <a:latin typeface="Arial Black" pitchFamily="34" charset="0"/>
            </a:endParaRPr>
          </a:p>
          <a:p>
            <a:pPr marL="266700" indent="-266700" algn="just">
              <a:spcBef>
                <a:spcPct val="20000"/>
              </a:spcBef>
              <a:buFont typeface="Arial" pitchFamily="34" charset="0"/>
              <a:buChar char="•"/>
            </a:pPr>
            <a:r>
              <a:rPr lang="en-US">
                <a:solidFill>
                  <a:schemeClr val="bg1"/>
                </a:solidFill>
              </a:rPr>
              <a:t>menilai kompetensi &amp; mengenal pasti potensi pegawai</a:t>
            </a:r>
          </a:p>
          <a:p>
            <a:pPr marL="266700" indent="-266700" algn="just">
              <a:spcBef>
                <a:spcPct val="20000"/>
              </a:spcBef>
              <a:buFont typeface="Arial" pitchFamily="34" charset="0"/>
              <a:buChar char="•"/>
            </a:pPr>
            <a:endParaRPr lang="en-US" sz="500">
              <a:solidFill>
                <a:schemeClr val="bg1"/>
              </a:solidFill>
            </a:endParaRPr>
          </a:p>
          <a:p>
            <a:pPr marL="266700" indent="-266700" algn="just">
              <a:spcBef>
                <a:spcPct val="20000"/>
              </a:spcBef>
              <a:buFont typeface="Arial" pitchFamily="34" charset="0"/>
              <a:buChar char="•"/>
            </a:pPr>
            <a:r>
              <a:rPr lang="en-US">
                <a:solidFill>
                  <a:schemeClr val="bg1"/>
                </a:solidFill>
              </a:rPr>
              <a:t>membangunkan kompetensi &amp; potensi pegawai di sesuatu gred jawatan</a:t>
            </a:r>
          </a:p>
          <a:p>
            <a:pPr marL="266700" indent="-266700" algn="just">
              <a:spcBef>
                <a:spcPct val="20000"/>
              </a:spcBef>
              <a:buFont typeface="Arial" pitchFamily="34" charset="0"/>
              <a:buChar char="•"/>
            </a:pPr>
            <a:endParaRPr lang="en-US" sz="500">
              <a:solidFill>
                <a:schemeClr val="bg1"/>
              </a:solidFill>
            </a:endParaRPr>
          </a:p>
          <a:p>
            <a:pPr marL="266700" indent="-266700" algn="just">
              <a:spcBef>
                <a:spcPct val="20000"/>
              </a:spcBef>
              <a:buFont typeface="Arial" pitchFamily="34" charset="0"/>
              <a:buChar char="•"/>
            </a:pPr>
            <a:r>
              <a:rPr lang="en-US">
                <a:solidFill>
                  <a:schemeClr val="bg1"/>
                </a:solidFill>
              </a:rPr>
              <a:t>melahirkan pegawai yang kompeten &amp; berprestasi tinggi  atas gred yang disandang </a:t>
            </a:r>
          </a:p>
        </p:txBody>
      </p:sp>
      <p:sp>
        <p:nvSpPr>
          <p:cNvPr id="24" name="Round Diagonal Corner Rectangle 23"/>
          <p:cNvSpPr/>
          <p:nvPr/>
        </p:nvSpPr>
        <p:spPr>
          <a:xfrm>
            <a:off x="3475768" y="2357430"/>
            <a:ext cx="2382116" cy="2000264"/>
          </a:xfrm>
          <a:prstGeom prst="round2DiagRect">
            <a:avLst/>
          </a:prstGeom>
          <a:solidFill>
            <a:srgbClr val="C00000"/>
          </a:solidFill>
          <a:ln w="69850">
            <a:noFill/>
          </a:ln>
          <a:scene3d>
            <a:camera prst="orthographicFront"/>
            <a:lightRig rig="threePt" dir="t"/>
          </a:scene3d>
          <a:sp3d>
            <a:bevelT w="209550" h="2540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200" b="1" dirty="0">
                <a:solidFill>
                  <a:schemeClr val="bg1"/>
                </a:solidFill>
                <a:latin typeface="Arial" pitchFamily="34" charset="0"/>
                <a:cs typeface="Arial" pitchFamily="34" charset="0"/>
              </a:rPr>
              <a:t>Program </a:t>
            </a:r>
            <a:r>
              <a:rPr lang="en-US" sz="2200" b="1" dirty="0" err="1">
                <a:solidFill>
                  <a:schemeClr val="bg1"/>
                </a:solidFill>
                <a:latin typeface="Arial" pitchFamily="34" charset="0"/>
                <a:cs typeface="Arial" pitchFamily="34" charset="0"/>
              </a:rPr>
              <a:t>Bersepadu</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Potensi</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dan</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Kompetensi</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PROSPEK</a:t>
            </a:r>
            <a:r>
              <a:rPr lang="en-US" sz="2200" b="1" dirty="0">
                <a:solidFill>
                  <a:schemeClr val="bg1"/>
                </a:solidFill>
                <a:latin typeface="Arial" pitchFamily="34" charset="0"/>
                <a:cs typeface="Arial" pitchFamily="34" charset="0"/>
              </a:rPr>
              <a:t>)</a:t>
            </a:r>
            <a:endParaRPr lang="en-US" sz="2200" b="1" dirty="0">
              <a:solidFill>
                <a:schemeClr val="bg1"/>
              </a:solidFill>
            </a:endParaRPr>
          </a:p>
        </p:txBody>
      </p:sp>
      <p:sp>
        <p:nvSpPr>
          <p:cNvPr id="14" name="Rectangle 13"/>
          <p:cNvSpPr/>
          <p:nvPr/>
        </p:nvSpPr>
        <p:spPr>
          <a:xfrm>
            <a:off x="609600" y="228600"/>
            <a:ext cx="8001000" cy="523220"/>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en-US" sz="2800" b="1" spc="50" dirty="0">
                <a:ln w="11430"/>
              </a:rPr>
              <a:t>PROSPEK</a:t>
            </a:r>
          </a:p>
        </p:txBody>
      </p:sp>
    </p:spTree>
  </p:cSld>
  <p:clrMapOvr>
    <a:masterClrMapping/>
  </p:clrMapOvr>
  <p:transition>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pPr>
              <a:defRPr/>
            </a:pPr>
            <a:fld id="{B66E1E80-14C8-4901-B329-A5E593134F29}" type="slidenum">
              <a:rPr lang="en-US" smtClean="0"/>
              <a:pPr>
                <a:defRPr/>
              </a:pPr>
              <a:t>18</a:t>
            </a:fld>
            <a:endParaRPr lang="en-US"/>
          </a:p>
        </p:txBody>
      </p:sp>
      <p:grpSp>
        <p:nvGrpSpPr>
          <p:cNvPr id="22531" name="Group 80"/>
          <p:cNvGrpSpPr>
            <a:grpSpLocks/>
          </p:cNvGrpSpPr>
          <p:nvPr/>
        </p:nvGrpSpPr>
        <p:grpSpPr bwMode="auto">
          <a:xfrm>
            <a:off x="2365375" y="428625"/>
            <a:ext cx="4583113" cy="2609850"/>
            <a:chOff x="1433" y="1085"/>
            <a:chExt cx="2887" cy="1644"/>
          </a:xfrm>
        </p:grpSpPr>
        <p:cxnSp>
          <p:nvCxnSpPr>
            <p:cNvPr id="13" name="Straight Connector 12"/>
            <p:cNvCxnSpPr/>
            <p:nvPr/>
          </p:nvCxnSpPr>
          <p:spPr>
            <a:xfrm rot="5400000">
              <a:off x="1356" y="2503"/>
              <a:ext cx="451" cy="1"/>
            </a:xfrm>
            <a:prstGeom prst="line">
              <a:avLst/>
            </a:prstGeom>
            <a:ln>
              <a:solidFill>
                <a:schemeClr val="accent3"/>
              </a:solidFill>
            </a:ln>
            <a:scene3d>
              <a:camera prst="orthographicFront"/>
              <a:lightRig rig="threePt" dir="t"/>
            </a:scene3d>
            <a:sp3d>
              <a:bevelT/>
            </a:sp3d>
          </p:spPr>
          <p:style>
            <a:lnRef idx="2">
              <a:schemeClr val="dk1"/>
            </a:lnRef>
            <a:fillRef idx="0">
              <a:schemeClr val="dk1"/>
            </a:fillRef>
            <a:effectRef idx="1">
              <a:schemeClr val="dk1"/>
            </a:effectRef>
            <a:fontRef idx="minor">
              <a:schemeClr val="tx1"/>
            </a:fontRef>
          </p:style>
        </p:cxnSp>
        <p:cxnSp>
          <p:nvCxnSpPr>
            <p:cNvPr id="14" name="Straight Connector 13"/>
            <p:cNvCxnSpPr/>
            <p:nvPr/>
          </p:nvCxnSpPr>
          <p:spPr>
            <a:xfrm rot="5400000">
              <a:off x="2645" y="2060"/>
              <a:ext cx="450" cy="1"/>
            </a:xfrm>
            <a:prstGeom prst="line">
              <a:avLst/>
            </a:prstGeom>
            <a:ln>
              <a:solidFill>
                <a:schemeClr val="accent3"/>
              </a:solidFill>
            </a:ln>
            <a:scene3d>
              <a:camera prst="orthographicFront"/>
              <a:lightRig rig="threePt" dir="t"/>
            </a:scene3d>
            <a:sp3d>
              <a:bevelT/>
            </a:sp3d>
          </p:spPr>
          <p:style>
            <a:lnRef idx="2">
              <a:schemeClr val="dk1"/>
            </a:lnRef>
            <a:fillRef idx="0">
              <a:schemeClr val="dk1"/>
            </a:fillRef>
            <a:effectRef idx="1">
              <a:schemeClr val="dk1"/>
            </a:effectRef>
            <a:fontRef idx="minor">
              <a:schemeClr val="tx1"/>
            </a:fontRef>
          </p:style>
        </p:cxnSp>
        <p:cxnSp>
          <p:nvCxnSpPr>
            <p:cNvPr id="15" name="Straight Connector 14"/>
            <p:cNvCxnSpPr/>
            <p:nvPr/>
          </p:nvCxnSpPr>
          <p:spPr>
            <a:xfrm>
              <a:off x="1574" y="2277"/>
              <a:ext cx="2655" cy="1"/>
            </a:xfrm>
            <a:prstGeom prst="line">
              <a:avLst/>
            </a:prstGeom>
            <a:ln>
              <a:solidFill>
                <a:schemeClr val="accent3"/>
              </a:solidFill>
            </a:ln>
            <a:scene3d>
              <a:camera prst="orthographicFront"/>
              <a:lightRig rig="threePt" dir="t"/>
            </a:scene3d>
            <a:sp3d>
              <a:bevelT/>
            </a:sp3d>
          </p:spPr>
          <p:style>
            <a:lnRef idx="2">
              <a:schemeClr val="dk1"/>
            </a:lnRef>
            <a:fillRef idx="0">
              <a:schemeClr val="dk1"/>
            </a:fillRef>
            <a:effectRef idx="1">
              <a:schemeClr val="dk1"/>
            </a:effectRef>
            <a:fontRef idx="minor">
              <a:schemeClr val="tx1"/>
            </a:fontRef>
          </p:style>
        </p:cxnSp>
        <p:grpSp>
          <p:nvGrpSpPr>
            <p:cNvPr id="22542" name="Group 3"/>
            <p:cNvGrpSpPr>
              <a:grpSpLocks/>
            </p:cNvGrpSpPr>
            <p:nvPr/>
          </p:nvGrpSpPr>
          <p:grpSpPr bwMode="auto">
            <a:xfrm>
              <a:off x="1433" y="1085"/>
              <a:ext cx="2887" cy="1068"/>
              <a:chOff x="2505636" y="247560"/>
              <a:chExt cx="3557377" cy="1694735"/>
            </a:xfrm>
          </p:grpSpPr>
          <p:sp>
            <p:nvSpPr>
              <p:cNvPr id="19" name="Rounded Rectangle 18"/>
              <p:cNvSpPr/>
              <p:nvPr/>
            </p:nvSpPr>
            <p:spPr>
              <a:xfrm>
                <a:off x="2505636" y="266602"/>
                <a:ext cx="3557377" cy="1523357"/>
              </a:xfrm>
              <a:prstGeom prst="roundRect">
                <a:avLst>
                  <a:gd name="adj" fmla="val 10000"/>
                </a:avLst>
              </a:prstGeom>
              <a:solidFill>
                <a:srgbClr val="006600"/>
              </a:solidFill>
              <a:ln/>
              <a:scene3d>
                <a:camera prst="orthographicFront"/>
                <a:lightRig rig="threePt" dir="t"/>
              </a:scene3d>
              <a:sp3d>
                <a:bevelT/>
              </a:sp3d>
            </p:spPr>
            <p:style>
              <a:lnRef idx="3">
                <a:schemeClr val="lt1"/>
              </a:lnRef>
              <a:fillRef idx="1">
                <a:schemeClr val="accent3"/>
              </a:fillRef>
              <a:effectRef idx="1">
                <a:schemeClr val="accent3"/>
              </a:effectRef>
              <a:fontRef idx="minor">
                <a:schemeClr val="lt1"/>
              </a:fontRef>
            </p:style>
          </p:sp>
          <p:sp>
            <p:nvSpPr>
              <p:cNvPr id="20" name="Rounded Rectangle 4"/>
              <p:cNvSpPr/>
              <p:nvPr/>
            </p:nvSpPr>
            <p:spPr>
              <a:xfrm>
                <a:off x="2573407" y="247560"/>
                <a:ext cx="3371314" cy="1694735"/>
              </a:xfrm>
              <a:prstGeom prst="rect">
                <a:avLst/>
              </a:prstGeom>
              <a:scene3d>
                <a:camera prst="orthographicFront"/>
                <a:lightRig rig="threePt" dir="t"/>
              </a:scene3d>
              <a:sp3d>
                <a:bevelT/>
              </a:sp3d>
            </p:spPr>
            <p:style>
              <a:lnRef idx="0">
                <a:scrgbClr r="0" g="0" b="0"/>
              </a:lnRef>
              <a:fillRef idx="0">
                <a:scrgbClr r="0" g="0" b="0"/>
              </a:fillRef>
              <a:effectRef idx="0">
                <a:scrgbClr r="0" g="0" b="0"/>
              </a:effectRef>
              <a:fontRef idx="minor">
                <a:schemeClr val="lt1"/>
              </a:fontRef>
            </p:style>
            <p:txBody>
              <a:bodyPr lIns="76200" tIns="76200" rIns="76200" bIns="76200" anchor="ctr"/>
              <a:lstStyle/>
              <a:p>
                <a:pPr algn="ctr" defTabSz="889000">
                  <a:lnSpc>
                    <a:spcPct val="90000"/>
                  </a:lnSpc>
                  <a:spcAft>
                    <a:spcPct val="35000"/>
                  </a:spcAft>
                  <a:defRPr/>
                </a:pPr>
                <a:r>
                  <a:rPr lang="en-US" sz="4800" b="1" dirty="0">
                    <a:solidFill>
                      <a:schemeClr val="bg1"/>
                    </a:solidFill>
                    <a:latin typeface="Arial" pitchFamily="34" charset="0"/>
                    <a:ea typeface="Helvetica"/>
                    <a:cs typeface="Helvetica"/>
                  </a:rPr>
                  <a:t>PROSPEK</a:t>
                </a:r>
                <a:endParaRPr lang="en-US" sz="4800" dirty="0">
                  <a:solidFill>
                    <a:schemeClr val="bg1"/>
                  </a:solidFill>
                  <a:latin typeface="Arial" pitchFamily="34" charset="0"/>
                  <a:cs typeface="Arial" pitchFamily="34" charset="0"/>
                </a:endParaRPr>
              </a:p>
            </p:txBody>
          </p:sp>
        </p:grpSp>
        <p:cxnSp>
          <p:nvCxnSpPr>
            <p:cNvPr id="17" name="Straight Connector 16"/>
            <p:cNvCxnSpPr/>
            <p:nvPr/>
          </p:nvCxnSpPr>
          <p:spPr>
            <a:xfrm rot="5400000">
              <a:off x="3995" y="2498"/>
              <a:ext cx="450" cy="1"/>
            </a:xfrm>
            <a:prstGeom prst="line">
              <a:avLst/>
            </a:prstGeom>
            <a:ln>
              <a:solidFill>
                <a:schemeClr val="accent3"/>
              </a:solidFill>
            </a:ln>
            <a:scene3d>
              <a:camera prst="orthographicFront"/>
              <a:lightRig rig="threePt" dir="t"/>
            </a:scene3d>
            <a:sp3d>
              <a:bevelT/>
            </a:sp3d>
          </p:spPr>
          <p:style>
            <a:lnRef idx="2">
              <a:schemeClr val="dk1"/>
            </a:lnRef>
            <a:fillRef idx="0">
              <a:schemeClr val="dk1"/>
            </a:fillRef>
            <a:effectRef idx="1">
              <a:schemeClr val="dk1"/>
            </a:effectRef>
            <a:fontRef idx="minor">
              <a:schemeClr val="tx1"/>
            </a:fontRef>
          </p:style>
        </p:cxnSp>
      </p:grpSp>
      <p:sp>
        <p:nvSpPr>
          <p:cNvPr id="21" name="Rounded Rectangle 20"/>
          <p:cNvSpPr>
            <a:spLocks noChangeArrowheads="1"/>
          </p:cNvSpPr>
          <p:nvPr/>
        </p:nvSpPr>
        <p:spPr bwMode="auto">
          <a:xfrm>
            <a:off x="1690710" y="2614592"/>
            <a:ext cx="2667000" cy="1947862"/>
          </a:xfrm>
          <a:prstGeom prst="roundRect">
            <a:avLst/>
          </a:prstGeom>
          <a:solidFill>
            <a:srgbClr val="C00000"/>
          </a:solidFill>
          <a:ln w="31750">
            <a:noFill/>
            <a:miter lim="800000"/>
            <a:headEnd/>
            <a:tailEnd/>
          </a:ln>
          <a:effectLst>
            <a:outerShdw blurRad="63500" dist="27940" dir="5400000" algn="ctr" rotWithShape="0">
              <a:srgbClr val="000000">
                <a:alpha val="31999"/>
              </a:srgbClr>
            </a:outerShdw>
          </a:effectLst>
          <a:scene3d>
            <a:camera prst="orthographicFront"/>
            <a:lightRig rig="threePt" dir="t"/>
          </a:scene3d>
          <a:sp3d>
            <a:bevelT/>
          </a:sp3d>
        </p:spPr>
        <p:txBody>
          <a:bodyPr lIns="80007" tIns="40003" rIns="80007" bIns="40003" anchor="ctr"/>
          <a:lstStyle/>
          <a:p>
            <a:pPr algn="ctr">
              <a:defRPr/>
            </a:pPr>
            <a:r>
              <a:rPr lang="en-US" sz="2000" b="1" dirty="0">
                <a:solidFill>
                  <a:schemeClr val="bg1"/>
                </a:solidFill>
                <a:ea typeface="Helvetica"/>
                <a:cs typeface="Helvetica"/>
              </a:rPr>
              <a:t>PENILAIAN KOMPETENSI DAN POTENSI</a:t>
            </a:r>
          </a:p>
          <a:p>
            <a:pPr algn="ctr">
              <a:defRPr/>
            </a:pPr>
            <a:r>
              <a:rPr lang="en-US" sz="4400" b="1" dirty="0">
                <a:solidFill>
                  <a:schemeClr val="bg1"/>
                </a:solidFill>
                <a:ea typeface="Helvetica"/>
                <a:cs typeface="Helvetica"/>
              </a:rPr>
              <a:t>(PKP)</a:t>
            </a:r>
          </a:p>
        </p:txBody>
      </p:sp>
      <p:sp>
        <p:nvSpPr>
          <p:cNvPr id="22" name="Rounded Rectangle 15"/>
          <p:cNvSpPr>
            <a:spLocks noChangeArrowheads="1"/>
          </p:cNvSpPr>
          <p:nvPr/>
        </p:nvSpPr>
        <p:spPr bwMode="auto">
          <a:xfrm>
            <a:off x="5119710" y="2581254"/>
            <a:ext cx="2881314" cy="1990754"/>
          </a:xfrm>
          <a:prstGeom prst="roundRect">
            <a:avLst>
              <a:gd name="adj" fmla="val 16667"/>
            </a:avLst>
          </a:prstGeom>
          <a:solidFill>
            <a:srgbClr val="FFFF00"/>
          </a:solidFill>
          <a:ln w="25400" algn="ctr">
            <a:solidFill>
              <a:schemeClr val="bg2"/>
            </a:solidFill>
            <a:round/>
            <a:headEnd/>
            <a:tailEnd/>
          </a:ln>
          <a:scene3d>
            <a:camera prst="orthographicFront"/>
            <a:lightRig rig="threePt" dir="t"/>
          </a:scene3d>
          <a:sp3d>
            <a:bevelT w="114300" h="234950"/>
          </a:sp3d>
        </p:spPr>
        <p:txBody>
          <a:bodyPr anchor="ctr" anchorCtr="1"/>
          <a:lstStyle/>
          <a:p>
            <a:pPr algn="ctr">
              <a:defRPr/>
            </a:pPr>
            <a:r>
              <a:rPr lang="en-US" sz="2000" b="1" dirty="0">
                <a:ea typeface="Helvetica"/>
                <a:cs typeface="Helvetica"/>
              </a:rPr>
              <a:t>PEMBANGUNAN KOMPETENSI DAN POTENSI</a:t>
            </a:r>
          </a:p>
          <a:p>
            <a:pPr algn="ctr">
              <a:defRPr/>
            </a:pPr>
            <a:r>
              <a:rPr lang="en-US" sz="4400" b="1" dirty="0">
                <a:ea typeface="Helvetica"/>
                <a:cs typeface="Helvetica"/>
              </a:rPr>
              <a:t>(BKP)</a:t>
            </a:r>
          </a:p>
        </p:txBody>
      </p:sp>
    </p:spTree>
  </p:cSld>
  <p:clrMapOvr>
    <a:masterClrMapping/>
  </p:clrMapOvr>
  <p:transition>
    <p:dissolv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Rectangle 44"/>
          <p:cNvSpPr/>
          <p:nvPr/>
        </p:nvSpPr>
        <p:spPr>
          <a:xfrm>
            <a:off x="2514600" y="838200"/>
            <a:ext cx="4038600" cy="5715000"/>
          </a:xfrm>
          <a:prstGeom prst="rect">
            <a:avLst/>
          </a:prstGeom>
          <a:solidFill>
            <a:srgbClr val="EDF2F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 name="TextBox 13"/>
          <p:cNvSpPr txBox="1"/>
          <p:nvPr/>
        </p:nvSpPr>
        <p:spPr>
          <a:xfrm>
            <a:off x="90488" y="862013"/>
            <a:ext cx="4786312" cy="850900"/>
          </a:xfrm>
          <a:prstGeom prst="roundRect">
            <a:avLst/>
          </a:prstGeom>
        </p:spPr>
        <p:style>
          <a:lnRef idx="2">
            <a:schemeClr val="accent2"/>
          </a:lnRef>
          <a:fillRef idx="1">
            <a:schemeClr val="lt1"/>
          </a:fillRef>
          <a:effectRef idx="0">
            <a:schemeClr val="accent2"/>
          </a:effectRef>
          <a:fontRef idx="minor">
            <a:schemeClr val="dk1"/>
          </a:fontRef>
        </p:style>
        <p:txBody>
          <a:bodyPr>
            <a:spAutoFit/>
          </a:bodyPr>
          <a:lstStyle/>
          <a:p>
            <a:pPr algn="ctr">
              <a:defRPr/>
            </a:pPr>
            <a:r>
              <a:rPr lang="en-US" sz="1600" dirty="0"/>
              <a:t>JUMLAH KEKOSONGAN JAWATAN GRED J1-4 (2012) : </a:t>
            </a:r>
          </a:p>
          <a:p>
            <a:pPr algn="ctr">
              <a:defRPr/>
            </a:pPr>
            <a:r>
              <a:rPr lang="en-US" sz="2800" b="1" dirty="0"/>
              <a:t>24</a:t>
            </a:r>
            <a:endParaRPr lang="en-US" sz="2400" dirty="0"/>
          </a:p>
        </p:txBody>
      </p:sp>
      <p:grpSp>
        <p:nvGrpSpPr>
          <p:cNvPr id="23556" name="Group 33"/>
          <p:cNvGrpSpPr>
            <a:grpSpLocks/>
          </p:cNvGrpSpPr>
          <p:nvPr/>
        </p:nvGrpSpPr>
        <p:grpSpPr bwMode="auto">
          <a:xfrm>
            <a:off x="152400" y="2000250"/>
            <a:ext cx="2362200" cy="3170099"/>
            <a:chOff x="914400" y="2897162"/>
            <a:chExt cx="1981200" cy="3171121"/>
          </a:xfrm>
        </p:grpSpPr>
        <p:sp>
          <p:nvSpPr>
            <p:cNvPr id="23612" name="TextBox 16"/>
            <p:cNvSpPr txBox="1">
              <a:spLocks noChangeArrowheads="1"/>
            </p:cNvSpPr>
            <p:nvPr/>
          </p:nvSpPr>
          <p:spPr bwMode="auto">
            <a:xfrm>
              <a:off x="914400" y="2897162"/>
              <a:ext cx="1981200" cy="3171121"/>
            </a:xfrm>
            <a:prstGeom prst="rect">
              <a:avLst/>
            </a:prstGeom>
            <a:noFill/>
            <a:ln w="9525">
              <a:noFill/>
              <a:miter lim="800000"/>
              <a:headEnd/>
              <a:tailEnd/>
            </a:ln>
          </p:spPr>
          <p:txBody>
            <a:bodyPr>
              <a:spAutoFit/>
            </a:bodyPr>
            <a:lstStyle/>
            <a:p>
              <a:pPr algn="ctr"/>
              <a:r>
                <a:rPr lang="en-US" sz="1400" dirty="0" err="1"/>
                <a:t>Jumlah</a:t>
              </a:r>
              <a:r>
                <a:rPr lang="en-US" sz="1400" dirty="0"/>
                <a:t> = </a:t>
              </a:r>
              <a:r>
                <a:rPr lang="en-US" sz="1600" b="1" dirty="0"/>
                <a:t>68 </a:t>
              </a:r>
              <a:endParaRPr lang="en-US" sz="1400" b="1" dirty="0"/>
            </a:p>
            <a:p>
              <a:pPr algn="ctr"/>
              <a:endParaRPr lang="en-US" sz="1400" dirty="0"/>
            </a:p>
            <a:p>
              <a:pPr algn="ctr"/>
              <a:endParaRPr lang="en-US" sz="1400" dirty="0"/>
            </a:p>
            <a:p>
              <a:pPr algn="ctr"/>
              <a:endParaRPr lang="en-US" sz="1400" dirty="0"/>
            </a:p>
            <a:p>
              <a:pPr algn="ctr"/>
              <a:endParaRPr lang="en-US" sz="1400" dirty="0"/>
            </a:p>
            <a:p>
              <a:pPr algn="ctr"/>
              <a:endParaRPr lang="en-US" sz="1400" dirty="0"/>
            </a:p>
            <a:p>
              <a:r>
                <a:rPr lang="en-US" sz="1400" b="1" u="sng" dirty="0" smtClean="0"/>
                <a:t>Merit</a:t>
              </a:r>
            </a:p>
            <a:p>
              <a:pPr>
                <a:buFont typeface="Arial" pitchFamily="34" charset="0"/>
                <a:buChar char="•"/>
              </a:pPr>
              <a:r>
                <a:rPr lang="en-US" sz="1400" dirty="0" err="1" smtClean="0"/>
                <a:t>Kekananan</a:t>
              </a:r>
              <a:endParaRPr lang="en-US" sz="1400" dirty="0"/>
            </a:p>
            <a:p>
              <a:pPr>
                <a:buFont typeface="Arial" pitchFamily="34" charset="0"/>
                <a:buChar char="•"/>
              </a:pPr>
              <a:r>
                <a:rPr lang="en-US" sz="1400" dirty="0"/>
                <a:t> LNPT</a:t>
              </a:r>
            </a:p>
            <a:p>
              <a:pPr>
                <a:buFont typeface="Arial" pitchFamily="34" charset="0"/>
                <a:buChar char="•"/>
              </a:pPr>
              <a:r>
                <a:rPr lang="en-US" sz="1400" dirty="0"/>
                <a:t> </a:t>
              </a:r>
              <a:r>
                <a:rPr lang="en-US" sz="1400" dirty="0" err="1"/>
                <a:t>Tapisan</a:t>
              </a:r>
              <a:r>
                <a:rPr lang="en-US" sz="1400" dirty="0"/>
                <a:t> </a:t>
              </a:r>
              <a:r>
                <a:rPr lang="en-US" sz="1400" dirty="0" err="1"/>
                <a:t>Keutuhan</a:t>
              </a:r>
              <a:endParaRPr lang="en-US" sz="1400" dirty="0"/>
            </a:p>
            <a:p>
              <a:pPr>
                <a:buFont typeface="Arial" pitchFamily="34" charset="0"/>
                <a:buChar char="•"/>
              </a:pPr>
              <a:r>
                <a:rPr lang="en-US" sz="1400" dirty="0"/>
                <a:t> </a:t>
              </a:r>
              <a:r>
                <a:rPr lang="en-US" sz="1400" dirty="0" err="1"/>
                <a:t>Wajaran</a:t>
              </a:r>
              <a:r>
                <a:rPr lang="en-US" sz="1400" dirty="0"/>
                <a:t> </a:t>
              </a:r>
              <a:r>
                <a:rPr lang="en-US" sz="1400" dirty="0" err="1"/>
                <a:t>Latihan</a:t>
              </a:r>
              <a:endParaRPr lang="en-US" sz="1400" dirty="0"/>
            </a:p>
            <a:p>
              <a:pPr>
                <a:buFont typeface="Arial" pitchFamily="34" charset="0"/>
                <a:buChar char="•"/>
              </a:pPr>
              <a:r>
                <a:rPr lang="en-US" sz="1400" dirty="0"/>
                <a:t> </a:t>
              </a:r>
              <a:r>
                <a:rPr lang="en-US" sz="1400" dirty="0" err="1"/>
                <a:t>Perakuan</a:t>
              </a:r>
              <a:r>
                <a:rPr lang="en-US" sz="1400" dirty="0"/>
                <a:t> </a:t>
              </a:r>
              <a:r>
                <a:rPr lang="en-US" sz="1400" dirty="0" err="1"/>
                <a:t>Ketua</a:t>
              </a:r>
              <a:r>
                <a:rPr lang="en-US" sz="1400" dirty="0"/>
                <a:t> </a:t>
              </a:r>
              <a:r>
                <a:rPr lang="en-US" sz="1400" dirty="0" err="1"/>
                <a:t>Jabatan</a:t>
              </a:r>
              <a:endParaRPr lang="en-US" sz="1400" dirty="0"/>
            </a:p>
            <a:p>
              <a:endParaRPr lang="en-US" sz="1400" dirty="0"/>
            </a:p>
            <a:p>
              <a:r>
                <a:rPr lang="en-US" sz="1400" dirty="0" err="1"/>
                <a:t>Jumlah</a:t>
              </a:r>
              <a:r>
                <a:rPr lang="en-US" sz="1400" dirty="0"/>
                <a:t> </a:t>
              </a:r>
              <a:r>
                <a:rPr lang="en-US" sz="1400" dirty="0" err="1"/>
                <a:t>Layak</a:t>
              </a:r>
              <a:r>
                <a:rPr lang="en-US" sz="1400" dirty="0"/>
                <a:t> = </a:t>
              </a:r>
              <a:r>
                <a:rPr lang="en-US" sz="1600" b="1" dirty="0"/>
                <a:t>48</a:t>
              </a:r>
            </a:p>
          </p:txBody>
        </p:sp>
        <p:sp>
          <p:nvSpPr>
            <p:cNvPr id="19" name="TextBox 18"/>
            <p:cNvSpPr txBox="1"/>
            <p:nvPr/>
          </p:nvSpPr>
          <p:spPr>
            <a:xfrm>
              <a:off x="1106129" y="3611618"/>
              <a:ext cx="1381432" cy="584775"/>
            </a:xfrm>
            <a:prstGeom prst="rect">
              <a:avLst/>
            </a:prstGeom>
          </p:spPr>
          <p:style>
            <a:lnRef idx="0">
              <a:schemeClr val="dk1"/>
            </a:lnRef>
            <a:fillRef idx="3">
              <a:schemeClr val="dk1"/>
            </a:fillRef>
            <a:effectRef idx="3">
              <a:schemeClr val="dk1"/>
            </a:effectRef>
            <a:fontRef idx="minor">
              <a:schemeClr val="lt1"/>
            </a:fontRef>
          </p:style>
          <p:txBody>
            <a:bodyPr>
              <a:spAutoFit/>
            </a:bodyPr>
            <a:lstStyle/>
            <a:p>
              <a:pPr algn="ctr">
                <a:defRPr/>
              </a:pPr>
              <a:r>
                <a:rPr lang="en-US" sz="1600" b="1" spc="300" dirty="0"/>
                <a:t>TAPISAN AWAL</a:t>
              </a:r>
            </a:p>
          </p:txBody>
        </p:sp>
        <p:sp>
          <p:nvSpPr>
            <p:cNvPr id="20" name="Right Arrow 19"/>
            <p:cNvSpPr/>
            <p:nvPr/>
          </p:nvSpPr>
          <p:spPr>
            <a:xfrm rot="5400000">
              <a:off x="1675993" y="3254463"/>
              <a:ext cx="304898" cy="304903"/>
            </a:xfrm>
            <a:prstGeom prst="rightArrow">
              <a:avLst/>
            </a:prstGeom>
          </p:spPr>
          <p:style>
            <a:lnRef idx="2">
              <a:schemeClr val="accent3"/>
            </a:lnRef>
            <a:fillRef idx="1">
              <a:schemeClr val="lt1"/>
            </a:fillRef>
            <a:effectRef idx="0">
              <a:schemeClr val="accent3"/>
            </a:effectRef>
            <a:fontRef idx="minor">
              <a:schemeClr val="dk1"/>
            </a:fontRef>
          </p:style>
          <p:txBody>
            <a:bodyPr anchor="ctr"/>
            <a:lstStyle/>
            <a:p>
              <a:pPr algn="ctr">
                <a:defRPr/>
              </a:pPr>
              <a:endParaRPr lang="en-US" sz="1400"/>
            </a:p>
          </p:txBody>
        </p:sp>
      </p:grpSp>
      <p:grpSp>
        <p:nvGrpSpPr>
          <p:cNvPr id="23557" name="Group 31"/>
          <p:cNvGrpSpPr>
            <a:grpSpLocks/>
          </p:cNvGrpSpPr>
          <p:nvPr/>
        </p:nvGrpSpPr>
        <p:grpSpPr bwMode="auto">
          <a:xfrm>
            <a:off x="2590800" y="1905000"/>
            <a:ext cx="1981200" cy="2308225"/>
            <a:chOff x="3048000" y="1927324"/>
            <a:chExt cx="1981200" cy="2308324"/>
          </a:xfrm>
        </p:grpSpPr>
        <p:sp>
          <p:nvSpPr>
            <p:cNvPr id="23608" name="TextBox 20"/>
            <p:cNvSpPr txBox="1">
              <a:spLocks noChangeArrowheads="1"/>
            </p:cNvSpPr>
            <p:nvPr/>
          </p:nvSpPr>
          <p:spPr bwMode="auto">
            <a:xfrm>
              <a:off x="3048000" y="1927324"/>
              <a:ext cx="1981200" cy="2308324"/>
            </a:xfrm>
            <a:prstGeom prst="rect">
              <a:avLst/>
            </a:prstGeom>
            <a:noFill/>
            <a:ln w="9525">
              <a:noFill/>
              <a:miter lim="800000"/>
              <a:headEnd/>
              <a:tailEnd/>
            </a:ln>
          </p:spPr>
          <p:txBody>
            <a:bodyPr>
              <a:spAutoFit/>
            </a:bodyPr>
            <a:lstStyle/>
            <a:p>
              <a:pPr algn="ctr"/>
              <a:r>
                <a:rPr lang="en-US" sz="1400"/>
                <a:t>Jumlah Layak = </a:t>
              </a:r>
              <a:r>
                <a:rPr lang="en-US" sz="1600" b="1"/>
                <a:t>48</a:t>
              </a:r>
              <a:endParaRPr lang="en-US" sz="1400" b="1"/>
            </a:p>
            <a:p>
              <a:pPr algn="ctr"/>
              <a:endParaRPr lang="en-US" sz="1400"/>
            </a:p>
            <a:p>
              <a:pPr algn="ctr"/>
              <a:endParaRPr lang="en-US" sz="1400"/>
            </a:p>
            <a:p>
              <a:pPr algn="ctr"/>
              <a:endParaRPr lang="en-US" sz="1400"/>
            </a:p>
            <a:p>
              <a:pPr algn="ctr"/>
              <a:endParaRPr lang="en-US" sz="1400"/>
            </a:p>
            <a:p>
              <a:pPr algn="ctr"/>
              <a:endParaRPr lang="en-US" sz="1400"/>
            </a:p>
            <a:p>
              <a:pPr>
                <a:buFont typeface="Arial" pitchFamily="34" charset="0"/>
                <a:buChar char="•"/>
              </a:pPr>
              <a:r>
                <a:rPr lang="en-US" sz="1400"/>
                <a:t> Borang PKP</a:t>
              </a:r>
            </a:p>
            <a:p>
              <a:pPr>
                <a:buFont typeface="Arial" pitchFamily="34" charset="0"/>
                <a:buChar char="•"/>
              </a:pPr>
              <a:r>
                <a:rPr lang="en-US" sz="1400"/>
                <a:t> 3 panel penilai</a:t>
              </a:r>
            </a:p>
            <a:p>
              <a:endParaRPr lang="en-US" sz="1400"/>
            </a:p>
            <a:p>
              <a:r>
                <a:rPr lang="en-US" sz="1400"/>
                <a:t>Jumlah Layak = </a:t>
              </a:r>
              <a:r>
                <a:rPr lang="en-US" sz="1600" b="1"/>
                <a:t>24</a:t>
              </a:r>
              <a:endParaRPr lang="en-US" sz="1400" b="1"/>
            </a:p>
          </p:txBody>
        </p:sp>
        <p:sp>
          <p:nvSpPr>
            <p:cNvPr id="23" name="TextBox 22"/>
            <p:cNvSpPr txBox="1"/>
            <p:nvPr/>
          </p:nvSpPr>
          <p:spPr>
            <a:xfrm>
              <a:off x="3124200" y="2742489"/>
              <a:ext cx="1524000" cy="338554"/>
            </a:xfrm>
            <a:prstGeom prst="rect">
              <a:avLst/>
            </a:prstGeom>
            <a:ln>
              <a:solidFill>
                <a:schemeClr val="tx1"/>
              </a:solidFill>
            </a:ln>
          </p:spPr>
          <p:style>
            <a:lnRef idx="0">
              <a:schemeClr val="accent2"/>
            </a:lnRef>
            <a:fillRef idx="3">
              <a:schemeClr val="accent2"/>
            </a:fillRef>
            <a:effectRef idx="3">
              <a:schemeClr val="accent2"/>
            </a:effectRef>
            <a:fontRef idx="minor">
              <a:schemeClr val="lt1"/>
            </a:fontRef>
          </p:style>
          <p:txBody>
            <a:bodyPr>
              <a:spAutoFit/>
            </a:bodyPr>
            <a:lstStyle/>
            <a:p>
              <a:pPr algn="ctr">
                <a:defRPr/>
              </a:pPr>
              <a:r>
                <a:rPr lang="en-US" sz="1600" b="1" spc="300" dirty="0"/>
                <a:t>PKP</a:t>
              </a:r>
            </a:p>
          </p:txBody>
        </p:sp>
      </p:grpSp>
      <p:sp>
        <p:nvSpPr>
          <p:cNvPr id="23558" name="TextBox 24"/>
          <p:cNvSpPr txBox="1">
            <a:spLocks noChangeArrowheads="1"/>
          </p:cNvSpPr>
          <p:nvPr/>
        </p:nvSpPr>
        <p:spPr bwMode="auto">
          <a:xfrm>
            <a:off x="2438400" y="4456113"/>
            <a:ext cx="2286000" cy="2092325"/>
          </a:xfrm>
          <a:prstGeom prst="rect">
            <a:avLst/>
          </a:prstGeom>
          <a:noFill/>
          <a:ln w="9525">
            <a:noFill/>
            <a:miter lim="800000"/>
            <a:headEnd/>
            <a:tailEnd/>
          </a:ln>
        </p:spPr>
        <p:txBody>
          <a:bodyPr>
            <a:spAutoFit/>
          </a:bodyPr>
          <a:lstStyle/>
          <a:p>
            <a:pPr>
              <a:buFont typeface="Arial" pitchFamily="34" charset="0"/>
              <a:buChar char="•"/>
            </a:pPr>
            <a:r>
              <a:rPr lang="en-US" sz="1300" b="1"/>
              <a:t> 24 </a:t>
            </a:r>
            <a:r>
              <a:rPr lang="en-US" sz="1300"/>
              <a:t>pegawai ranking tertinggi dipilih ke BKP berdasarkan jumlah kekosongan jawatan gred 48.</a:t>
            </a:r>
          </a:p>
          <a:p>
            <a:pPr>
              <a:buFont typeface="Arial" pitchFamily="34" charset="0"/>
              <a:buChar char="•"/>
            </a:pPr>
            <a:endParaRPr lang="en-US" sz="1300" b="1"/>
          </a:p>
          <a:p>
            <a:r>
              <a:rPr lang="en-US" sz="1300" b="1"/>
              <a:t>* 24 </a:t>
            </a:r>
            <a:r>
              <a:rPr lang="en-US" sz="1300"/>
              <a:t>pegawai yang tidak layak ke BKP akan melalui program pembangunan sedia ada. </a:t>
            </a:r>
            <a:endParaRPr lang="en-US" sz="1300" b="1"/>
          </a:p>
        </p:txBody>
      </p:sp>
      <p:grpSp>
        <p:nvGrpSpPr>
          <p:cNvPr id="23559" name="Group 32"/>
          <p:cNvGrpSpPr>
            <a:grpSpLocks/>
          </p:cNvGrpSpPr>
          <p:nvPr/>
        </p:nvGrpSpPr>
        <p:grpSpPr bwMode="auto">
          <a:xfrm>
            <a:off x="4724400" y="1130300"/>
            <a:ext cx="1981200" cy="2308225"/>
            <a:chOff x="5181600" y="785098"/>
            <a:chExt cx="1981200" cy="2308324"/>
          </a:xfrm>
        </p:grpSpPr>
        <p:sp>
          <p:nvSpPr>
            <p:cNvPr id="26" name="TextBox 25"/>
            <p:cNvSpPr txBox="1"/>
            <p:nvPr/>
          </p:nvSpPr>
          <p:spPr>
            <a:xfrm>
              <a:off x="5181600" y="785098"/>
              <a:ext cx="1981200" cy="2308324"/>
            </a:xfrm>
            <a:prstGeom prst="rect">
              <a:avLst/>
            </a:prstGeom>
            <a:noFill/>
          </p:spPr>
          <p:txBody>
            <a:bodyPr>
              <a:spAutoFit/>
            </a:bodyPr>
            <a:lstStyle/>
            <a:p>
              <a:pPr algn="ctr">
                <a:defRPr/>
              </a:pPr>
              <a:r>
                <a:rPr lang="en-US" sz="1400" dirty="0" err="1">
                  <a:cs typeface="+mn-cs"/>
                </a:rPr>
                <a:t>Jumlah</a:t>
              </a:r>
              <a:r>
                <a:rPr lang="en-US" sz="1400" dirty="0">
                  <a:cs typeface="+mn-cs"/>
                </a:rPr>
                <a:t> </a:t>
              </a:r>
              <a:r>
                <a:rPr lang="en-US" sz="1400" dirty="0" err="1">
                  <a:cs typeface="+mn-cs"/>
                </a:rPr>
                <a:t>Layak</a:t>
              </a:r>
              <a:r>
                <a:rPr lang="en-US" sz="1400" dirty="0">
                  <a:cs typeface="+mn-cs"/>
                </a:rPr>
                <a:t> = </a:t>
              </a:r>
              <a:r>
                <a:rPr lang="en-US" sz="1600" b="1" dirty="0">
                  <a:cs typeface="+mn-cs"/>
                </a:rPr>
                <a:t>24</a:t>
              </a:r>
              <a:endParaRPr lang="en-US" sz="1400" b="1" dirty="0">
                <a:cs typeface="+mn-cs"/>
              </a:endParaRPr>
            </a:p>
            <a:p>
              <a:pPr algn="ctr">
                <a:defRPr/>
              </a:pPr>
              <a:endParaRPr lang="en-US" sz="1400" dirty="0">
                <a:cs typeface="+mn-cs"/>
              </a:endParaRPr>
            </a:p>
            <a:p>
              <a:pPr algn="ctr">
                <a:defRPr/>
              </a:pPr>
              <a:endParaRPr lang="en-US" sz="1400" dirty="0">
                <a:cs typeface="+mn-cs"/>
              </a:endParaRPr>
            </a:p>
            <a:p>
              <a:pPr algn="ctr">
                <a:defRPr/>
              </a:pPr>
              <a:endParaRPr lang="en-US" sz="1400" dirty="0">
                <a:cs typeface="+mn-cs"/>
              </a:endParaRPr>
            </a:p>
            <a:p>
              <a:pPr algn="ctr">
                <a:defRPr/>
              </a:pPr>
              <a:endParaRPr lang="en-US" sz="1400" dirty="0">
                <a:cs typeface="+mn-cs"/>
              </a:endParaRPr>
            </a:p>
            <a:p>
              <a:pPr algn="ctr">
                <a:defRPr/>
              </a:pPr>
              <a:endParaRPr lang="en-US" sz="1400" dirty="0">
                <a:cs typeface="+mn-cs"/>
              </a:endParaRPr>
            </a:p>
            <a:p>
              <a:pPr marL="166688" indent="-166688">
                <a:buFont typeface="Arial" pitchFamily="34" charset="0"/>
                <a:buChar char="•"/>
                <a:defRPr/>
              </a:pPr>
              <a:r>
                <a:rPr lang="en-US" sz="1400" dirty="0">
                  <a:cs typeface="+mn-cs"/>
                </a:rPr>
                <a:t>Program   </a:t>
              </a:r>
              <a:r>
                <a:rPr lang="en-US" sz="1400" dirty="0" err="1">
                  <a:cs typeface="+mn-cs"/>
                </a:rPr>
                <a:t>pembangunan</a:t>
              </a:r>
              <a:endParaRPr lang="en-US" sz="1400" dirty="0">
                <a:cs typeface="+mn-cs"/>
              </a:endParaRPr>
            </a:p>
            <a:p>
              <a:pPr>
                <a:defRPr/>
              </a:pPr>
              <a:endParaRPr lang="en-US" sz="1400" dirty="0">
                <a:cs typeface="+mn-cs"/>
              </a:endParaRPr>
            </a:p>
            <a:p>
              <a:pPr>
                <a:defRPr/>
              </a:pPr>
              <a:r>
                <a:rPr lang="en-US" sz="1400" dirty="0" err="1">
                  <a:cs typeface="+mn-cs"/>
                </a:rPr>
                <a:t>Jumlah</a:t>
              </a:r>
              <a:r>
                <a:rPr lang="en-US" sz="1400" dirty="0">
                  <a:cs typeface="+mn-cs"/>
                </a:rPr>
                <a:t> Lulus = </a:t>
              </a:r>
              <a:r>
                <a:rPr lang="en-US" sz="1600" b="1" dirty="0">
                  <a:cs typeface="+mn-cs"/>
                </a:rPr>
                <a:t>22</a:t>
              </a:r>
              <a:endParaRPr lang="en-US" sz="1400" b="1" dirty="0">
                <a:cs typeface="+mn-cs"/>
              </a:endParaRPr>
            </a:p>
          </p:txBody>
        </p:sp>
        <p:sp>
          <p:nvSpPr>
            <p:cNvPr id="29" name="TextBox 28"/>
            <p:cNvSpPr txBox="1"/>
            <p:nvPr/>
          </p:nvSpPr>
          <p:spPr>
            <a:xfrm>
              <a:off x="5334000" y="1676400"/>
              <a:ext cx="1524000" cy="338554"/>
            </a:xfrm>
            <a:prstGeom prst="rect">
              <a:avLst/>
            </a:prstGeom>
            <a:ln>
              <a:solidFill>
                <a:schemeClr val="tx1"/>
              </a:solidFill>
            </a:ln>
          </p:spPr>
          <p:style>
            <a:lnRef idx="0">
              <a:schemeClr val="accent1"/>
            </a:lnRef>
            <a:fillRef idx="3">
              <a:schemeClr val="accent1"/>
            </a:fillRef>
            <a:effectRef idx="3">
              <a:schemeClr val="accent1"/>
            </a:effectRef>
            <a:fontRef idx="minor">
              <a:schemeClr val="lt1"/>
            </a:fontRef>
          </p:style>
          <p:txBody>
            <a:bodyPr>
              <a:spAutoFit/>
            </a:bodyPr>
            <a:lstStyle/>
            <a:p>
              <a:pPr algn="ctr">
                <a:defRPr/>
              </a:pPr>
              <a:r>
                <a:rPr lang="en-US" sz="1600" b="1" spc="300" dirty="0"/>
                <a:t>BKP</a:t>
              </a:r>
            </a:p>
          </p:txBody>
        </p:sp>
      </p:grpSp>
      <p:sp>
        <p:nvSpPr>
          <p:cNvPr id="23560" name="TextBox 30"/>
          <p:cNvSpPr txBox="1">
            <a:spLocks noChangeArrowheads="1"/>
          </p:cNvSpPr>
          <p:nvPr/>
        </p:nvSpPr>
        <p:spPr bwMode="auto">
          <a:xfrm>
            <a:off x="4724400" y="3657600"/>
            <a:ext cx="1752600" cy="1092200"/>
          </a:xfrm>
          <a:prstGeom prst="rect">
            <a:avLst/>
          </a:prstGeom>
          <a:noFill/>
          <a:ln w="9525">
            <a:noFill/>
            <a:miter lim="800000"/>
            <a:headEnd/>
            <a:tailEnd/>
          </a:ln>
        </p:spPr>
        <p:txBody>
          <a:bodyPr>
            <a:spAutoFit/>
          </a:bodyPr>
          <a:lstStyle/>
          <a:p>
            <a:r>
              <a:rPr lang="en-US" sz="1300" b="1"/>
              <a:t>*2</a:t>
            </a:r>
            <a:r>
              <a:rPr lang="en-US" sz="1300"/>
              <a:t> pegawai  yang</a:t>
            </a:r>
          </a:p>
          <a:p>
            <a:r>
              <a:rPr lang="en-US" sz="1300"/>
              <a:t>tidak lulus akan mendapat peluang dalam proses </a:t>
            </a:r>
          </a:p>
          <a:p>
            <a:r>
              <a:rPr lang="en-US" sz="1300"/>
              <a:t>PROSPEK berikutnya.</a:t>
            </a:r>
          </a:p>
        </p:txBody>
      </p:sp>
      <p:grpSp>
        <p:nvGrpSpPr>
          <p:cNvPr id="23561" name="Group 44"/>
          <p:cNvGrpSpPr>
            <a:grpSpLocks/>
          </p:cNvGrpSpPr>
          <p:nvPr/>
        </p:nvGrpSpPr>
        <p:grpSpPr bwMode="auto">
          <a:xfrm>
            <a:off x="6781800" y="838200"/>
            <a:ext cx="1981200" cy="1662113"/>
            <a:chOff x="5181600" y="785098"/>
            <a:chExt cx="1981200" cy="1661870"/>
          </a:xfrm>
        </p:grpSpPr>
        <p:sp>
          <p:nvSpPr>
            <p:cNvPr id="23600" name="TextBox 45"/>
            <p:cNvSpPr txBox="1">
              <a:spLocks noChangeArrowheads="1"/>
            </p:cNvSpPr>
            <p:nvPr/>
          </p:nvSpPr>
          <p:spPr bwMode="auto">
            <a:xfrm>
              <a:off x="5181600" y="785098"/>
              <a:ext cx="1981200" cy="1661870"/>
            </a:xfrm>
            <a:prstGeom prst="rect">
              <a:avLst/>
            </a:prstGeom>
            <a:noFill/>
            <a:ln w="9525">
              <a:noFill/>
              <a:miter lim="800000"/>
              <a:headEnd/>
              <a:tailEnd/>
            </a:ln>
          </p:spPr>
          <p:txBody>
            <a:bodyPr>
              <a:spAutoFit/>
            </a:bodyPr>
            <a:lstStyle/>
            <a:p>
              <a:pPr algn="ctr"/>
              <a:r>
                <a:rPr lang="en-US" sz="1400"/>
                <a:t>Jumlah Layak = </a:t>
              </a:r>
              <a:r>
                <a:rPr lang="en-US" sz="1600" b="1"/>
                <a:t>22</a:t>
              </a:r>
              <a:endParaRPr lang="en-US" sz="1400" b="1"/>
            </a:p>
            <a:p>
              <a:pPr algn="ctr"/>
              <a:endParaRPr lang="en-US" sz="1400"/>
            </a:p>
            <a:p>
              <a:pPr algn="ctr"/>
              <a:endParaRPr lang="en-US" sz="1400"/>
            </a:p>
            <a:p>
              <a:pPr algn="ctr"/>
              <a:endParaRPr lang="en-US" sz="1400"/>
            </a:p>
            <a:p>
              <a:pPr algn="ctr"/>
              <a:endParaRPr lang="en-US" sz="1400"/>
            </a:p>
            <a:p>
              <a:endParaRPr lang="en-US" sz="1400"/>
            </a:p>
            <a:p>
              <a:r>
                <a:rPr lang="en-US" sz="1400" u="sng"/>
                <a:t>Jumlah  diperaku= </a:t>
              </a:r>
              <a:r>
                <a:rPr lang="en-US" sz="1600" b="1" u="sng"/>
                <a:t>20</a:t>
              </a:r>
            </a:p>
          </p:txBody>
        </p:sp>
        <p:sp>
          <p:nvSpPr>
            <p:cNvPr id="47" name="TextBox 46"/>
            <p:cNvSpPr txBox="1"/>
            <p:nvPr/>
          </p:nvSpPr>
          <p:spPr>
            <a:xfrm>
              <a:off x="5334000" y="1676400"/>
              <a:ext cx="1524000" cy="338553"/>
            </a:xfrm>
            <a:prstGeom prst="rect">
              <a:avLst/>
            </a:prstGeom>
            <a:ln>
              <a:solidFill>
                <a:schemeClr val="tx1"/>
              </a:solidFill>
            </a:ln>
          </p:spPr>
          <p:style>
            <a:lnRef idx="0">
              <a:schemeClr val="accent4"/>
            </a:lnRef>
            <a:fillRef idx="3">
              <a:schemeClr val="accent4"/>
            </a:fillRef>
            <a:effectRef idx="3">
              <a:schemeClr val="accent4"/>
            </a:effectRef>
            <a:fontRef idx="minor">
              <a:schemeClr val="lt1"/>
            </a:fontRef>
          </p:style>
          <p:txBody>
            <a:bodyPr>
              <a:spAutoFit/>
            </a:bodyPr>
            <a:lstStyle/>
            <a:p>
              <a:pPr algn="ctr">
                <a:defRPr/>
              </a:pPr>
              <a:r>
                <a:rPr lang="en-US" sz="1600" b="1" spc="300" dirty="0"/>
                <a:t>LEMBAGA</a:t>
              </a:r>
            </a:p>
          </p:txBody>
        </p:sp>
      </p:grpSp>
      <p:sp>
        <p:nvSpPr>
          <p:cNvPr id="23562" name="TextBox 48"/>
          <p:cNvSpPr txBox="1">
            <a:spLocks noChangeArrowheads="1"/>
          </p:cNvSpPr>
          <p:nvPr/>
        </p:nvSpPr>
        <p:spPr bwMode="auto">
          <a:xfrm>
            <a:off x="6858000" y="3046413"/>
            <a:ext cx="1981200" cy="2492375"/>
          </a:xfrm>
          <a:prstGeom prst="rect">
            <a:avLst/>
          </a:prstGeom>
          <a:noFill/>
          <a:ln w="9525">
            <a:noFill/>
            <a:miter lim="800000"/>
            <a:headEnd/>
            <a:tailEnd/>
          </a:ln>
        </p:spPr>
        <p:txBody>
          <a:bodyPr>
            <a:spAutoFit/>
          </a:bodyPr>
          <a:lstStyle/>
          <a:p>
            <a:r>
              <a:rPr lang="en-US" sz="1300" b="1" dirty="0"/>
              <a:t>* 2 </a:t>
            </a:r>
            <a:r>
              <a:rPr lang="en-US" sz="1300" dirty="0" err="1"/>
              <a:t>pegawai</a:t>
            </a:r>
            <a:r>
              <a:rPr lang="en-US" sz="1300" dirty="0"/>
              <a:t> </a:t>
            </a:r>
            <a:r>
              <a:rPr lang="en-US" sz="1300" dirty="0" err="1"/>
              <a:t>tidak</a:t>
            </a:r>
            <a:r>
              <a:rPr lang="en-US" sz="1300" dirty="0"/>
              <a:t> </a:t>
            </a:r>
            <a:r>
              <a:rPr lang="en-US" sz="1300" dirty="0" err="1"/>
              <a:t>diperaku</a:t>
            </a:r>
            <a:r>
              <a:rPr lang="en-US" sz="1300" dirty="0"/>
              <a:t> </a:t>
            </a:r>
            <a:r>
              <a:rPr lang="en-US" sz="1300" dirty="0" err="1"/>
              <a:t>oleh</a:t>
            </a:r>
            <a:r>
              <a:rPr lang="en-US" sz="1300" dirty="0"/>
              <a:t> </a:t>
            </a:r>
            <a:r>
              <a:rPr lang="en-US" sz="1300" dirty="0" err="1"/>
              <a:t>Lembaga</a:t>
            </a:r>
            <a:r>
              <a:rPr lang="en-US" sz="1300" dirty="0"/>
              <a:t> </a:t>
            </a:r>
            <a:r>
              <a:rPr lang="en-US" sz="1300" dirty="0" err="1"/>
              <a:t>Kenaikan</a:t>
            </a:r>
            <a:r>
              <a:rPr lang="en-US" sz="1300" dirty="0"/>
              <a:t> </a:t>
            </a:r>
            <a:r>
              <a:rPr lang="en-US" sz="1300" dirty="0" err="1"/>
              <a:t>Pangkat</a:t>
            </a:r>
            <a:r>
              <a:rPr lang="en-US" sz="1300" dirty="0"/>
              <a:t>  </a:t>
            </a:r>
            <a:r>
              <a:rPr lang="en-US" sz="1300" dirty="0" err="1"/>
              <a:t>atas</a:t>
            </a:r>
            <a:r>
              <a:rPr lang="en-US" sz="1300" dirty="0"/>
              <a:t> </a:t>
            </a:r>
            <a:r>
              <a:rPr lang="en-US" sz="1300" dirty="0" err="1"/>
              <a:t>sebab-sebab</a:t>
            </a:r>
            <a:r>
              <a:rPr lang="en-US" sz="1300" dirty="0"/>
              <a:t> </a:t>
            </a:r>
            <a:r>
              <a:rPr lang="en-US" sz="1300" dirty="0" err="1"/>
              <a:t>tertentu</a:t>
            </a:r>
            <a:r>
              <a:rPr lang="en-US" sz="1300" dirty="0"/>
              <a:t> </a:t>
            </a:r>
            <a:r>
              <a:rPr lang="en-US" sz="1300" dirty="0" err="1"/>
              <a:t>seperti</a:t>
            </a:r>
            <a:r>
              <a:rPr lang="en-US" sz="1300" dirty="0"/>
              <a:t> </a:t>
            </a:r>
            <a:r>
              <a:rPr lang="en-US" sz="1300" dirty="0" err="1"/>
              <a:t>Laporan</a:t>
            </a:r>
            <a:r>
              <a:rPr lang="en-US" sz="1300" dirty="0"/>
              <a:t> SPRM/ </a:t>
            </a:r>
            <a:r>
              <a:rPr lang="en-US" sz="1300" dirty="0" err="1"/>
              <a:t>salah</a:t>
            </a:r>
            <a:r>
              <a:rPr lang="en-US" sz="1300" dirty="0"/>
              <a:t> </a:t>
            </a:r>
            <a:r>
              <a:rPr lang="en-US" sz="1300" dirty="0" err="1"/>
              <a:t>laku</a:t>
            </a:r>
            <a:r>
              <a:rPr lang="en-US" sz="1300" dirty="0"/>
              <a:t> </a:t>
            </a:r>
            <a:r>
              <a:rPr lang="en-US" sz="1300" dirty="0" err="1"/>
              <a:t>terkini</a:t>
            </a:r>
            <a:r>
              <a:rPr lang="en-US" sz="1300" dirty="0"/>
              <a:t> yang </a:t>
            </a:r>
            <a:r>
              <a:rPr lang="en-US" sz="1300" dirty="0" err="1"/>
              <a:t>diterima</a:t>
            </a:r>
            <a:r>
              <a:rPr lang="en-US" sz="1300" dirty="0"/>
              <a:t>.</a:t>
            </a:r>
          </a:p>
          <a:p>
            <a:endParaRPr lang="en-US" sz="1300" dirty="0"/>
          </a:p>
          <a:p>
            <a:r>
              <a:rPr lang="en-US" sz="1300" dirty="0"/>
              <a:t>* </a:t>
            </a:r>
            <a:r>
              <a:rPr lang="en-US" sz="1300" b="1" dirty="0" smtClean="0"/>
              <a:t>4</a:t>
            </a:r>
            <a:r>
              <a:rPr lang="en-US" sz="1300" dirty="0" smtClean="0"/>
              <a:t> </a:t>
            </a:r>
            <a:r>
              <a:rPr lang="en-US" sz="1300" dirty="0" err="1"/>
              <a:t>kekosongan</a:t>
            </a:r>
            <a:r>
              <a:rPr lang="en-US" sz="1300" dirty="0"/>
              <a:t> </a:t>
            </a:r>
            <a:r>
              <a:rPr lang="en-US" sz="1300" dirty="0" err="1"/>
              <a:t>akan</a:t>
            </a:r>
            <a:r>
              <a:rPr lang="en-US" sz="1300" dirty="0"/>
              <a:t> </a:t>
            </a:r>
            <a:r>
              <a:rPr lang="en-US" sz="1300" dirty="0" err="1"/>
              <a:t>diisi</a:t>
            </a:r>
            <a:r>
              <a:rPr lang="en-US" sz="1300" dirty="0"/>
              <a:t> </a:t>
            </a:r>
            <a:r>
              <a:rPr lang="en-US" sz="1300" dirty="0" err="1"/>
              <a:t>secara</a:t>
            </a:r>
            <a:r>
              <a:rPr lang="en-US" sz="1300" dirty="0"/>
              <a:t> </a:t>
            </a:r>
            <a:r>
              <a:rPr lang="en-US" sz="1300" dirty="0" err="1"/>
              <a:t>tanggung</a:t>
            </a:r>
            <a:r>
              <a:rPr lang="en-US" sz="1300" dirty="0"/>
              <a:t> </a:t>
            </a:r>
            <a:r>
              <a:rPr lang="en-US" sz="1300" dirty="0" err="1"/>
              <a:t>kerja</a:t>
            </a:r>
            <a:r>
              <a:rPr lang="en-US" sz="1300" dirty="0"/>
              <a:t> </a:t>
            </a:r>
            <a:r>
              <a:rPr lang="en-US" sz="1300" dirty="0" err="1"/>
              <a:t>sehingga</a:t>
            </a:r>
            <a:r>
              <a:rPr lang="en-US" sz="1300" dirty="0"/>
              <a:t> </a:t>
            </a:r>
            <a:r>
              <a:rPr lang="en-US" sz="1300" dirty="0" err="1"/>
              <a:t>proses</a:t>
            </a:r>
            <a:r>
              <a:rPr lang="en-US" sz="1300" dirty="0"/>
              <a:t> PROSPEK </a:t>
            </a:r>
            <a:r>
              <a:rPr lang="en-US" sz="1300" dirty="0" err="1"/>
              <a:t>berikutnya</a:t>
            </a:r>
            <a:r>
              <a:rPr lang="en-US" sz="1300" dirty="0"/>
              <a:t>.</a:t>
            </a:r>
          </a:p>
        </p:txBody>
      </p:sp>
      <p:sp>
        <p:nvSpPr>
          <p:cNvPr id="50" name="TextBox 49"/>
          <p:cNvSpPr txBox="1"/>
          <p:nvPr/>
        </p:nvSpPr>
        <p:spPr>
          <a:xfrm>
            <a:off x="0" y="107950"/>
            <a:ext cx="9144000" cy="584200"/>
          </a:xfrm>
          <a:prstGeom prst="rect">
            <a:avLst/>
          </a:prstGeom>
          <a:solidFill>
            <a:srgbClr val="C00000"/>
          </a:solidFill>
        </p:spPr>
        <p:style>
          <a:lnRef idx="2">
            <a:schemeClr val="dk1">
              <a:shade val="50000"/>
            </a:schemeClr>
          </a:lnRef>
          <a:fillRef idx="1">
            <a:schemeClr val="dk1"/>
          </a:fillRef>
          <a:effectRef idx="0">
            <a:schemeClr val="dk1"/>
          </a:effectRef>
          <a:fontRef idx="minor">
            <a:schemeClr val="lt1"/>
          </a:fontRef>
        </p:style>
        <p:txBody>
          <a:bodyPr>
            <a:spAutoFit/>
          </a:bodyPr>
          <a:lstStyle/>
          <a:p>
            <a:pPr algn="ctr">
              <a:defRPr/>
            </a:pPr>
            <a:r>
              <a:rPr lang="en-US" sz="1600" dirty="0" err="1">
                <a:latin typeface="Arial Black" pitchFamily="34" charset="0"/>
              </a:rPr>
              <a:t>SIMULASI</a:t>
            </a:r>
            <a:r>
              <a:rPr lang="en-US" sz="1600" dirty="0">
                <a:latin typeface="Arial Black" pitchFamily="34" charset="0"/>
              </a:rPr>
              <a:t> </a:t>
            </a:r>
            <a:r>
              <a:rPr lang="en-US" sz="1600" dirty="0" err="1">
                <a:latin typeface="Arial Black" pitchFamily="34" charset="0"/>
              </a:rPr>
              <a:t>PELAKSANAAN</a:t>
            </a:r>
            <a:r>
              <a:rPr lang="en-US" sz="1600" dirty="0">
                <a:latin typeface="Arial Black" pitchFamily="34" charset="0"/>
              </a:rPr>
              <a:t> </a:t>
            </a:r>
            <a:r>
              <a:rPr lang="en-US" sz="1600" dirty="0" err="1">
                <a:latin typeface="Arial Black" pitchFamily="34" charset="0"/>
              </a:rPr>
              <a:t>PROSPEK</a:t>
            </a:r>
            <a:endParaRPr lang="en-US" sz="1600" dirty="0">
              <a:latin typeface="Arial Black" pitchFamily="34" charset="0"/>
            </a:endParaRPr>
          </a:p>
          <a:p>
            <a:pPr algn="ctr">
              <a:defRPr/>
            </a:pPr>
            <a:r>
              <a:rPr lang="en-US" sz="1600" dirty="0">
                <a:latin typeface="Arial Black" pitchFamily="34" charset="0"/>
              </a:rPr>
              <a:t>KUMPULAN </a:t>
            </a:r>
            <a:r>
              <a:rPr lang="en-US" sz="1600" dirty="0" err="1">
                <a:latin typeface="Arial Black" pitchFamily="34" charset="0"/>
              </a:rPr>
              <a:t>PENGURUSAN</a:t>
            </a:r>
            <a:r>
              <a:rPr lang="en-US" sz="1600" dirty="0">
                <a:latin typeface="Arial Black" pitchFamily="34" charset="0"/>
              </a:rPr>
              <a:t> DAN </a:t>
            </a:r>
            <a:r>
              <a:rPr lang="en-US" sz="1600" dirty="0" err="1">
                <a:latin typeface="Arial Black" pitchFamily="34" charset="0"/>
              </a:rPr>
              <a:t>PROFESIONAL</a:t>
            </a:r>
            <a:r>
              <a:rPr lang="en-US" sz="1600" dirty="0">
                <a:latin typeface="Arial Black" pitchFamily="34" charset="0"/>
              </a:rPr>
              <a:t> </a:t>
            </a:r>
          </a:p>
        </p:txBody>
      </p:sp>
      <p:grpSp>
        <p:nvGrpSpPr>
          <p:cNvPr id="23564" name="Group 77"/>
          <p:cNvGrpSpPr>
            <a:grpSpLocks/>
          </p:cNvGrpSpPr>
          <p:nvPr/>
        </p:nvGrpSpPr>
        <p:grpSpPr bwMode="auto">
          <a:xfrm>
            <a:off x="304800" y="2882900"/>
            <a:ext cx="8077200" cy="2287588"/>
            <a:chOff x="457200" y="2882682"/>
            <a:chExt cx="8077200" cy="2287588"/>
          </a:xfrm>
        </p:grpSpPr>
        <p:cxnSp>
          <p:nvCxnSpPr>
            <p:cNvPr id="6" name="Straight Connector 5"/>
            <p:cNvCxnSpPr/>
            <p:nvPr/>
          </p:nvCxnSpPr>
          <p:spPr>
            <a:xfrm>
              <a:off x="2590800" y="4406682"/>
              <a:ext cx="2133600" cy="1588"/>
            </a:xfrm>
            <a:prstGeom prst="line">
              <a:avLst/>
            </a:prstGeom>
            <a:ln>
              <a:prstDash val="dash"/>
              <a:headEnd type="none" w="med" len="med"/>
              <a:tailEnd type="arrow" w="med" len="med"/>
            </a:ln>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rot="5400000">
              <a:off x="2210594" y="4786888"/>
              <a:ext cx="762000" cy="1588"/>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a:off x="4724400" y="3568482"/>
              <a:ext cx="2209800" cy="1588"/>
            </a:xfrm>
            <a:prstGeom prst="line">
              <a:avLst/>
            </a:prstGeom>
            <a:ln>
              <a:prstDash val="dash"/>
              <a:headEnd type="none" w="med" len="med"/>
              <a:tailEnd type="arrow" w="med" len="med"/>
            </a:ln>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rot="5400000">
              <a:off x="4306094" y="3986788"/>
              <a:ext cx="838200" cy="1588"/>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13" name="Straight Connector 12"/>
            <p:cNvCxnSpPr/>
            <p:nvPr/>
          </p:nvCxnSpPr>
          <p:spPr>
            <a:xfrm rot="5400000">
              <a:off x="6590507" y="3224788"/>
              <a:ext cx="685800" cy="1587"/>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36" name="Straight Connector 35"/>
            <p:cNvCxnSpPr/>
            <p:nvPr/>
          </p:nvCxnSpPr>
          <p:spPr>
            <a:xfrm>
              <a:off x="457200" y="5168682"/>
              <a:ext cx="2133600" cy="1588"/>
            </a:xfrm>
            <a:prstGeom prst="line">
              <a:avLst/>
            </a:prstGeom>
            <a:ln>
              <a:prstDash val="dash"/>
              <a:headEnd type="none" w="med" len="med"/>
              <a:tailEnd type="arrow" w="med" len="med"/>
            </a:ln>
          </p:spPr>
          <p:style>
            <a:lnRef idx="1">
              <a:schemeClr val="dk1"/>
            </a:lnRef>
            <a:fillRef idx="0">
              <a:schemeClr val="dk1"/>
            </a:fillRef>
            <a:effectRef idx="0">
              <a:schemeClr val="dk1"/>
            </a:effectRef>
            <a:fontRef idx="minor">
              <a:schemeClr val="tx1"/>
            </a:fontRef>
          </p:style>
        </p:cxnSp>
        <p:cxnSp>
          <p:nvCxnSpPr>
            <p:cNvPr id="60" name="Straight Connector 59"/>
            <p:cNvCxnSpPr/>
            <p:nvPr/>
          </p:nvCxnSpPr>
          <p:spPr>
            <a:xfrm>
              <a:off x="6934200" y="2895382"/>
              <a:ext cx="1600200" cy="1588"/>
            </a:xfrm>
            <a:prstGeom prst="line">
              <a:avLst/>
            </a:prstGeom>
            <a:ln>
              <a:prstDash val="dash"/>
              <a:headEnd type="none" w="med" len="med"/>
              <a:tailEnd type="arrow" w="med" len="med"/>
            </a:ln>
          </p:spPr>
          <p:style>
            <a:lnRef idx="1">
              <a:schemeClr val="dk1"/>
            </a:lnRef>
            <a:fillRef idx="0">
              <a:schemeClr val="dk1"/>
            </a:fillRef>
            <a:effectRef idx="0">
              <a:schemeClr val="dk1"/>
            </a:effectRef>
            <a:fontRef idx="minor">
              <a:schemeClr val="tx1"/>
            </a:fontRef>
          </p:style>
        </p:cxnSp>
      </p:grpSp>
      <p:sp>
        <p:nvSpPr>
          <p:cNvPr id="63" name="Oval 62"/>
          <p:cNvSpPr/>
          <p:nvPr/>
        </p:nvSpPr>
        <p:spPr>
          <a:xfrm>
            <a:off x="76200" y="5181600"/>
            <a:ext cx="762000" cy="762000"/>
          </a:xfrm>
          <a:prstGeom prst="ellipse">
            <a:avLst/>
          </a:prstGeom>
          <a:ln>
            <a:solidFill>
              <a:schemeClr val="tx1"/>
            </a:solidFill>
          </a:ln>
        </p:spPr>
        <p:style>
          <a:lnRef idx="0">
            <a:schemeClr val="accent6"/>
          </a:lnRef>
          <a:fillRef idx="3">
            <a:schemeClr val="accent6"/>
          </a:fillRef>
          <a:effectRef idx="3">
            <a:schemeClr val="accent6"/>
          </a:effectRef>
          <a:fontRef idx="minor">
            <a:schemeClr val="lt1"/>
          </a:fontRef>
        </p:style>
        <p:txBody>
          <a:bodyPr anchor="ctr"/>
          <a:lstStyle/>
          <a:p>
            <a:pPr algn="ctr">
              <a:defRPr/>
            </a:pPr>
            <a:r>
              <a:rPr lang="en-US" sz="1100" b="1" dirty="0"/>
              <a:t>G</a:t>
            </a:r>
            <a:r>
              <a:rPr lang="en-US" sz="1200" b="1" dirty="0"/>
              <a:t>RED </a:t>
            </a:r>
            <a:r>
              <a:rPr lang="en-US" b="1" dirty="0"/>
              <a:t>44</a:t>
            </a:r>
            <a:endParaRPr lang="en-MY" b="1" dirty="0"/>
          </a:p>
        </p:txBody>
      </p:sp>
      <p:sp>
        <p:nvSpPr>
          <p:cNvPr id="64" name="Right Arrow 63"/>
          <p:cNvSpPr/>
          <p:nvPr/>
        </p:nvSpPr>
        <p:spPr>
          <a:xfrm rot="5400000">
            <a:off x="3276600" y="2286000"/>
            <a:ext cx="304800" cy="304800"/>
          </a:xfrm>
          <a:prstGeom prst="rightArrow">
            <a:avLst/>
          </a:prstGeom>
        </p:spPr>
        <p:style>
          <a:lnRef idx="2">
            <a:schemeClr val="accent3"/>
          </a:lnRef>
          <a:fillRef idx="1">
            <a:schemeClr val="lt1"/>
          </a:fillRef>
          <a:effectRef idx="0">
            <a:schemeClr val="accent3"/>
          </a:effectRef>
          <a:fontRef idx="minor">
            <a:schemeClr val="dk1"/>
          </a:fontRef>
        </p:style>
        <p:txBody>
          <a:bodyPr anchor="ctr"/>
          <a:lstStyle/>
          <a:p>
            <a:pPr algn="ctr">
              <a:defRPr/>
            </a:pPr>
            <a:endParaRPr lang="en-US" sz="1400"/>
          </a:p>
        </p:txBody>
      </p:sp>
      <p:sp>
        <p:nvSpPr>
          <p:cNvPr id="65" name="Right Arrow 64"/>
          <p:cNvSpPr/>
          <p:nvPr/>
        </p:nvSpPr>
        <p:spPr>
          <a:xfrm rot="5400000">
            <a:off x="5486400" y="1524000"/>
            <a:ext cx="304800" cy="304800"/>
          </a:xfrm>
          <a:prstGeom prst="rightArrow">
            <a:avLst/>
          </a:prstGeom>
        </p:spPr>
        <p:style>
          <a:lnRef idx="2">
            <a:schemeClr val="accent3"/>
          </a:lnRef>
          <a:fillRef idx="1">
            <a:schemeClr val="lt1"/>
          </a:fillRef>
          <a:effectRef idx="0">
            <a:schemeClr val="accent3"/>
          </a:effectRef>
          <a:fontRef idx="minor">
            <a:schemeClr val="dk1"/>
          </a:fontRef>
        </p:style>
        <p:txBody>
          <a:bodyPr anchor="ctr"/>
          <a:lstStyle/>
          <a:p>
            <a:pPr algn="ctr">
              <a:defRPr/>
            </a:pPr>
            <a:endParaRPr lang="en-US" sz="1400"/>
          </a:p>
        </p:txBody>
      </p:sp>
      <p:sp>
        <p:nvSpPr>
          <p:cNvPr id="66" name="Right Arrow 65"/>
          <p:cNvSpPr/>
          <p:nvPr/>
        </p:nvSpPr>
        <p:spPr>
          <a:xfrm rot="5400000">
            <a:off x="7543800" y="1219200"/>
            <a:ext cx="304800" cy="304800"/>
          </a:xfrm>
          <a:prstGeom prst="rightArrow">
            <a:avLst/>
          </a:prstGeom>
        </p:spPr>
        <p:style>
          <a:lnRef idx="2">
            <a:schemeClr val="accent3"/>
          </a:lnRef>
          <a:fillRef idx="1">
            <a:schemeClr val="lt1"/>
          </a:fillRef>
          <a:effectRef idx="0">
            <a:schemeClr val="accent3"/>
          </a:effectRef>
          <a:fontRef idx="minor">
            <a:schemeClr val="dk1"/>
          </a:fontRef>
        </p:style>
        <p:txBody>
          <a:bodyPr anchor="ctr"/>
          <a:lstStyle/>
          <a:p>
            <a:pPr algn="ctr">
              <a:defRPr/>
            </a:pPr>
            <a:endParaRPr lang="en-US" sz="1400"/>
          </a:p>
        </p:txBody>
      </p:sp>
      <p:cxnSp>
        <p:nvCxnSpPr>
          <p:cNvPr id="72" name="Straight Connector 71"/>
          <p:cNvCxnSpPr/>
          <p:nvPr/>
        </p:nvCxnSpPr>
        <p:spPr>
          <a:xfrm rot="5400000">
            <a:off x="4421188" y="5715000"/>
            <a:ext cx="1827212" cy="1588"/>
          </a:xfrm>
          <a:prstGeom prst="line">
            <a:avLst/>
          </a:prstGeom>
          <a:ln>
            <a:prstDash val="lgDashDotDot"/>
          </a:ln>
        </p:spPr>
        <p:style>
          <a:lnRef idx="1">
            <a:schemeClr val="accent2"/>
          </a:lnRef>
          <a:fillRef idx="0">
            <a:schemeClr val="accent2"/>
          </a:fillRef>
          <a:effectRef idx="0">
            <a:schemeClr val="accent2"/>
          </a:effectRef>
          <a:fontRef idx="minor">
            <a:schemeClr val="tx1"/>
          </a:fontRef>
        </p:style>
      </p:cxnSp>
      <p:cxnSp>
        <p:nvCxnSpPr>
          <p:cNvPr id="74" name="Straight Connector 73"/>
          <p:cNvCxnSpPr/>
          <p:nvPr/>
        </p:nvCxnSpPr>
        <p:spPr>
          <a:xfrm rot="10800000" flipV="1">
            <a:off x="381000" y="6629400"/>
            <a:ext cx="6019800" cy="0"/>
          </a:xfrm>
          <a:prstGeom prst="line">
            <a:avLst/>
          </a:prstGeom>
          <a:ln>
            <a:prstDash val="lgDashDotDot"/>
          </a:ln>
        </p:spPr>
        <p:style>
          <a:lnRef idx="1">
            <a:schemeClr val="accent2"/>
          </a:lnRef>
          <a:fillRef idx="0">
            <a:schemeClr val="accent2"/>
          </a:fillRef>
          <a:effectRef idx="0">
            <a:schemeClr val="accent2"/>
          </a:effectRef>
          <a:fontRef idx="minor">
            <a:schemeClr val="tx1"/>
          </a:fontRef>
        </p:style>
      </p:cxnSp>
      <p:cxnSp>
        <p:nvCxnSpPr>
          <p:cNvPr id="77" name="Straight Arrow Connector 76"/>
          <p:cNvCxnSpPr/>
          <p:nvPr/>
        </p:nvCxnSpPr>
        <p:spPr>
          <a:xfrm rot="5400000" flipH="1" flipV="1">
            <a:off x="76201" y="6324600"/>
            <a:ext cx="609600" cy="3175"/>
          </a:xfrm>
          <a:prstGeom prst="straightConnector1">
            <a:avLst/>
          </a:prstGeom>
          <a:ln>
            <a:prstDash val="lgDashDotDot"/>
            <a:tailEnd type="arrow"/>
          </a:ln>
        </p:spPr>
        <p:style>
          <a:lnRef idx="1">
            <a:schemeClr val="accent2"/>
          </a:lnRef>
          <a:fillRef idx="0">
            <a:schemeClr val="accent2"/>
          </a:fillRef>
          <a:effectRef idx="0">
            <a:schemeClr val="accent2"/>
          </a:effectRef>
          <a:fontRef idx="minor">
            <a:schemeClr val="tx1"/>
          </a:fontRef>
        </p:style>
      </p:cxnSp>
      <p:cxnSp>
        <p:nvCxnSpPr>
          <p:cNvPr id="44" name="Straight Connector 43"/>
          <p:cNvCxnSpPr/>
          <p:nvPr/>
        </p:nvCxnSpPr>
        <p:spPr>
          <a:xfrm rot="5400000">
            <a:off x="4953001" y="5181600"/>
            <a:ext cx="2895600" cy="3175"/>
          </a:xfrm>
          <a:prstGeom prst="line">
            <a:avLst/>
          </a:prstGeom>
          <a:ln>
            <a:prstDash val="lgDashDotDot"/>
          </a:ln>
        </p:spPr>
        <p:style>
          <a:lnRef idx="1">
            <a:schemeClr val="accent2"/>
          </a:lnRef>
          <a:fillRef idx="0">
            <a:schemeClr val="accent2"/>
          </a:fillRef>
          <a:effectRef idx="0">
            <a:schemeClr val="accent2"/>
          </a:effectRef>
          <a:fontRef idx="minor">
            <a:schemeClr val="tx1"/>
          </a:fontRef>
        </p:style>
      </p:cxnSp>
      <p:cxnSp>
        <p:nvCxnSpPr>
          <p:cNvPr id="53" name="Straight Connector 52"/>
          <p:cNvCxnSpPr/>
          <p:nvPr/>
        </p:nvCxnSpPr>
        <p:spPr>
          <a:xfrm rot="10800000">
            <a:off x="6400800" y="3733800"/>
            <a:ext cx="457200" cy="1588"/>
          </a:xfrm>
          <a:prstGeom prst="line">
            <a:avLst/>
          </a:prstGeom>
          <a:ln>
            <a:prstDash val="lgDashDotDot"/>
          </a:ln>
        </p:spPr>
        <p:style>
          <a:lnRef idx="1">
            <a:schemeClr val="accent2"/>
          </a:lnRef>
          <a:fillRef idx="0">
            <a:schemeClr val="accent2"/>
          </a:fillRef>
          <a:effectRef idx="0">
            <a:schemeClr val="accent2"/>
          </a:effectRef>
          <a:fontRef idx="minor">
            <a:schemeClr val="tx1"/>
          </a:fontRef>
        </p:style>
      </p:cxnSp>
      <p:grpSp>
        <p:nvGrpSpPr>
          <p:cNvPr id="23576" name="Group 80"/>
          <p:cNvGrpSpPr>
            <a:grpSpLocks/>
          </p:cNvGrpSpPr>
          <p:nvPr/>
        </p:nvGrpSpPr>
        <p:grpSpPr bwMode="auto">
          <a:xfrm>
            <a:off x="6553200" y="5622925"/>
            <a:ext cx="2695575" cy="1095375"/>
            <a:chOff x="6019800" y="5624813"/>
            <a:chExt cx="2695575" cy="1095421"/>
          </a:xfrm>
        </p:grpSpPr>
        <p:sp>
          <p:nvSpPr>
            <p:cNvPr id="67" name="TextBox 66"/>
            <p:cNvSpPr txBox="1"/>
            <p:nvPr/>
          </p:nvSpPr>
          <p:spPr>
            <a:xfrm>
              <a:off x="6019800" y="5712023"/>
              <a:ext cx="663677" cy="307777"/>
            </a:xfrm>
            <a:prstGeom prst="rect">
              <a:avLst/>
            </a:prstGeom>
            <a:ln>
              <a:solidFill>
                <a:schemeClr val="tx1"/>
              </a:solidFill>
            </a:ln>
          </p:spPr>
          <p:style>
            <a:lnRef idx="0">
              <a:schemeClr val="accent2"/>
            </a:lnRef>
            <a:fillRef idx="3">
              <a:schemeClr val="accent2"/>
            </a:fillRef>
            <a:effectRef idx="3">
              <a:schemeClr val="accent2"/>
            </a:effectRef>
            <a:fontRef idx="minor">
              <a:schemeClr val="lt1"/>
            </a:fontRef>
          </p:style>
          <p:txBody>
            <a:bodyPr>
              <a:spAutoFit/>
            </a:bodyPr>
            <a:lstStyle/>
            <a:p>
              <a:pPr algn="ctr">
                <a:defRPr/>
              </a:pPr>
              <a:r>
                <a:rPr lang="en-US" sz="1400" b="1" spc="300" dirty="0" err="1"/>
                <a:t>PKP</a:t>
              </a:r>
              <a:endParaRPr lang="en-US" sz="1400" b="1" spc="300" dirty="0"/>
            </a:p>
          </p:txBody>
        </p:sp>
        <p:sp>
          <p:nvSpPr>
            <p:cNvPr id="68" name="TextBox 67"/>
            <p:cNvSpPr txBox="1"/>
            <p:nvPr/>
          </p:nvSpPr>
          <p:spPr>
            <a:xfrm>
              <a:off x="6019800" y="6093023"/>
              <a:ext cx="663677" cy="307777"/>
            </a:xfrm>
            <a:prstGeom prst="rect">
              <a:avLst/>
            </a:prstGeom>
            <a:ln>
              <a:solidFill>
                <a:schemeClr val="tx1"/>
              </a:solidFill>
            </a:ln>
          </p:spPr>
          <p:style>
            <a:lnRef idx="0">
              <a:schemeClr val="accent1"/>
            </a:lnRef>
            <a:fillRef idx="3">
              <a:schemeClr val="accent1"/>
            </a:fillRef>
            <a:effectRef idx="3">
              <a:schemeClr val="accent1"/>
            </a:effectRef>
            <a:fontRef idx="minor">
              <a:schemeClr val="lt1"/>
            </a:fontRef>
          </p:style>
          <p:txBody>
            <a:bodyPr>
              <a:spAutoFit/>
            </a:bodyPr>
            <a:lstStyle/>
            <a:p>
              <a:pPr algn="ctr">
                <a:defRPr/>
              </a:pPr>
              <a:r>
                <a:rPr lang="en-US" sz="1400" b="1" spc="300" dirty="0"/>
                <a:t>BKP</a:t>
              </a:r>
            </a:p>
          </p:txBody>
        </p:sp>
        <p:sp>
          <p:nvSpPr>
            <p:cNvPr id="23587" name="TextBox 68"/>
            <p:cNvSpPr txBox="1">
              <a:spLocks noChangeArrowheads="1"/>
            </p:cNvSpPr>
            <p:nvPr/>
          </p:nvSpPr>
          <p:spPr bwMode="auto">
            <a:xfrm>
              <a:off x="6629400" y="5624813"/>
              <a:ext cx="1981200" cy="430887"/>
            </a:xfrm>
            <a:prstGeom prst="rect">
              <a:avLst/>
            </a:prstGeom>
            <a:noFill/>
            <a:ln w="9525">
              <a:noFill/>
              <a:miter lim="800000"/>
              <a:headEnd/>
              <a:tailEnd/>
            </a:ln>
          </p:spPr>
          <p:txBody>
            <a:bodyPr>
              <a:spAutoFit/>
            </a:bodyPr>
            <a:lstStyle/>
            <a:p>
              <a:r>
                <a:rPr lang="en-US" sz="1100" b="1"/>
                <a:t>Penilaian Kompetensi dan Potensi</a:t>
              </a:r>
              <a:endParaRPr lang="en-US" sz="1100"/>
            </a:p>
          </p:txBody>
        </p:sp>
        <p:sp>
          <p:nvSpPr>
            <p:cNvPr id="23588" name="TextBox 69"/>
            <p:cNvSpPr txBox="1">
              <a:spLocks noChangeArrowheads="1"/>
            </p:cNvSpPr>
            <p:nvPr/>
          </p:nvSpPr>
          <p:spPr bwMode="auto">
            <a:xfrm>
              <a:off x="6629400" y="6022032"/>
              <a:ext cx="2057400" cy="430887"/>
            </a:xfrm>
            <a:prstGeom prst="rect">
              <a:avLst/>
            </a:prstGeom>
            <a:noFill/>
            <a:ln w="9525">
              <a:noFill/>
              <a:miter lim="800000"/>
              <a:headEnd/>
              <a:tailEnd/>
            </a:ln>
          </p:spPr>
          <p:txBody>
            <a:bodyPr>
              <a:spAutoFit/>
            </a:bodyPr>
            <a:lstStyle/>
            <a:p>
              <a:r>
                <a:rPr lang="en-US" sz="1100" b="1"/>
                <a:t>Pembangunan Kompetensi dan Potensi</a:t>
              </a:r>
              <a:endParaRPr lang="en-US" sz="1100"/>
            </a:p>
          </p:txBody>
        </p:sp>
        <p:sp>
          <p:nvSpPr>
            <p:cNvPr id="79" name="TextBox 78"/>
            <p:cNvSpPr txBox="1"/>
            <p:nvPr/>
          </p:nvSpPr>
          <p:spPr>
            <a:xfrm>
              <a:off x="6019800" y="6477000"/>
              <a:ext cx="685800" cy="230832"/>
            </a:xfrm>
            <a:prstGeom prst="rect">
              <a:avLst/>
            </a:prstGeom>
            <a:ln>
              <a:solidFill>
                <a:schemeClr val="tx1"/>
              </a:solidFill>
            </a:ln>
          </p:spPr>
          <p:style>
            <a:lnRef idx="0">
              <a:schemeClr val="accent4"/>
            </a:lnRef>
            <a:fillRef idx="3">
              <a:schemeClr val="accent4"/>
            </a:fillRef>
            <a:effectRef idx="3">
              <a:schemeClr val="accent4"/>
            </a:effectRef>
            <a:fontRef idx="minor">
              <a:schemeClr val="lt1"/>
            </a:fontRef>
          </p:style>
          <p:txBody>
            <a:bodyPr>
              <a:spAutoFit/>
            </a:bodyPr>
            <a:lstStyle/>
            <a:p>
              <a:pPr algn="ctr">
                <a:defRPr/>
              </a:pPr>
              <a:r>
                <a:rPr lang="en-US" sz="900" b="1" dirty="0"/>
                <a:t>LEMBAGA</a:t>
              </a:r>
            </a:p>
          </p:txBody>
        </p:sp>
        <p:sp>
          <p:nvSpPr>
            <p:cNvPr id="23592" name="TextBox 79"/>
            <p:cNvSpPr txBox="1">
              <a:spLocks noChangeArrowheads="1"/>
            </p:cNvSpPr>
            <p:nvPr/>
          </p:nvSpPr>
          <p:spPr bwMode="auto">
            <a:xfrm>
              <a:off x="6657975" y="6458624"/>
              <a:ext cx="2057400" cy="261610"/>
            </a:xfrm>
            <a:prstGeom prst="rect">
              <a:avLst/>
            </a:prstGeom>
            <a:noFill/>
            <a:ln w="9525">
              <a:noFill/>
              <a:miter lim="800000"/>
              <a:headEnd/>
              <a:tailEnd/>
            </a:ln>
          </p:spPr>
          <p:txBody>
            <a:bodyPr>
              <a:spAutoFit/>
            </a:bodyPr>
            <a:lstStyle/>
            <a:p>
              <a:r>
                <a:rPr lang="en-US" sz="1100" b="1"/>
                <a:t>Lembaga Kenaikan Pangkat</a:t>
              </a:r>
              <a:endParaRPr lang="en-US" sz="1100"/>
            </a:p>
          </p:txBody>
        </p:sp>
      </p:grpSp>
      <p:sp>
        <p:nvSpPr>
          <p:cNvPr id="51" name="Oval 50"/>
          <p:cNvSpPr/>
          <p:nvPr/>
        </p:nvSpPr>
        <p:spPr>
          <a:xfrm>
            <a:off x="8382000" y="2514600"/>
            <a:ext cx="762000" cy="762000"/>
          </a:xfrm>
          <a:prstGeom prst="ellipse">
            <a:avLst/>
          </a:prstGeom>
          <a:ln>
            <a:solidFill>
              <a:schemeClr val="tx1"/>
            </a:solidFill>
          </a:ln>
        </p:spPr>
        <p:style>
          <a:lnRef idx="0">
            <a:schemeClr val="accent6"/>
          </a:lnRef>
          <a:fillRef idx="3">
            <a:schemeClr val="accent6"/>
          </a:fillRef>
          <a:effectRef idx="3">
            <a:schemeClr val="accent6"/>
          </a:effectRef>
          <a:fontRef idx="minor">
            <a:schemeClr val="lt1"/>
          </a:fontRef>
        </p:style>
        <p:txBody>
          <a:bodyPr anchor="ctr"/>
          <a:lstStyle/>
          <a:p>
            <a:pPr algn="ctr">
              <a:defRPr/>
            </a:pPr>
            <a:r>
              <a:rPr lang="en-US" sz="1100" b="1" dirty="0"/>
              <a:t>G</a:t>
            </a:r>
            <a:r>
              <a:rPr lang="en-US" sz="1200" b="1" dirty="0"/>
              <a:t>RED </a:t>
            </a:r>
            <a:r>
              <a:rPr lang="en-US" b="1" dirty="0"/>
              <a:t>48</a:t>
            </a:r>
            <a:endParaRPr lang="en-MY" b="1" dirty="0"/>
          </a:p>
        </p:txBody>
      </p:sp>
      <p:sp>
        <p:nvSpPr>
          <p:cNvPr id="46" name="Action Button: Back or Previous 45">
            <a:hlinkClick r:id="rId3" action="ppaction://hlinksldjump" highlightClick="1"/>
          </p:cNvPr>
          <p:cNvSpPr/>
          <p:nvPr/>
        </p:nvSpPr>
        <p:spPr>
          <a:xfrm>
            <a:off x="8470900" y="6259513"/>
            <a:ext cx="228600" cy="2286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943600" y="152400"/>
            <a:ext cx="3124200" cy="3429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lgn="r" fontAlgn="auto">
              <a:spcBef>
                <a:spcPts val="0"/>
              </a:spcBef>
              <a:spcAft>
                <a:spcPts val="0"/>
              </a:spcAft>
              <a:defRPr/>
            </a:pPr>
            <a:r>
              <a:rPr lang="en-US" sz="1600" b="1" dirty="0">
                <a:solidFill>
                  <a:schemeClr val="tx1"/>
                </a:solidFill>
                <a:latin typeface="Arial Black" pitchFamily="34" charset="0"/>
                <a:cs typeface="Arial" pitchFamily="34" charset="0"/>
                <a:hlinkClick r:id="rId3" action="ppaction://hlinksldjump"/>
              </a:rPr>
              <a:t>PROSPEK</a:t>
            </a:r>
            <a:r>
              <a:rPr lang="en-US" sz="1600" b="1" dirty="0">
                <a:effectLst>
                  <a:outerShdw blurRad="38100" dist="38100" dir="2700000" algn="tl">
                    <a:srgbClr val="000000">
                      <a:alpha val="43137"/>
                    </a:srgbClr>
                  </a:outerShdw>
                </a:effectLst>
                <a:latin typeface="Arial" pitchFamily="34" charset="0"/>
                <a:cs typeface="Arial" pitchFamily="34" charset="0"/>
                <a:hlinkClick r:id="rId3" action="ppaction://hlinksldjump"/>
              </a:rPr>
              <a:t> </a:t>
            </a:r>
            <a:endParaRPr lang="en-US" sz="16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173038" lvl="1" indent="-173038" fontAlgn="auto">
              <a:spcBef>
                <a:spcPts val="0"/>
              </a:spcBef>
              <a:spcAft>
                <a:spcPts val="0"/>
              </a:spcAft>
              <a:buFont typeface="Wingdings" pitchFamily="2" charset="2"/>
              <a:buChar char="§"/>
              <a:defRPr/>
            </a:pPr>
            <a:r>
              <a:rPr lang="en-US" sz="1600" dirty="0" err="1">
                <a:solidFill>
                  <a:schemeClr val="tx1"/>
                </a:solidFill>
                <a:latin typeface="Arial" pitchFamily="34" charset="0"/>
                <a:cs typeface="Arial" pitchFamily="34" charset="0"/>
              </a:rPr>
              <a:t>Syarat</a:t>
            </a:r>
            <a:r>
              <a:rPr lang="en-US" sz="1600" dirty="0">
                <a:solidFill>
                  <a:schemeClr val="tx1"/>
                </a:solidFill>
                <a:latin typeface="Arial" pitchFamily="34" charset="0"/>
                <a:cs typeface="Arial" pitchFamily="34" charset="0"/>
              </a:rPr>
              <a:t> </a:t>
            </a:r>
            <a:r>
              <a:rPr lang="en-US" sz="1600" dirty="0" err="1">
                <a:solidFill>
                  <a:schemeClr val="tx1"/>
                </a:solidFill>
                <a:latin typeface="Arial" pitchFamily="34" charset="0"/>
                <a:cs typeface="Arial" pitchFamily="34" charset="0"/>
              </a:rPr>
              <a:t>kenaikan</a:t>
            </a:r>
            <a:r>
              <a:rPr lang="en-US" sz="1600" dirty="0">
                <a:solidFill>
                  <a:schemeClr val="tx1"/>
                </a:solidFill>
                <a:latin typeface="Arial" pitchFamily="34" charset="0"/>
                <a:cs typeface="Arial" pitchFamily="34" charset="0"/>
              </a:rPr>
              <a:t> </a:t>
            </a:r>
            <a:r>
              <a:rPr lang="en-US" sz="1600" dirty="0" err="1">
                <a:solidFill>
                  <a:schemeClr val="tx1"/>
                </a:solidFill>
                <a:latin typeface="Arial" pitchFamily="34" charset="0"/>
                <a:cs typeface="Arial" pitchFamily="34" charset="0"/>
              </a:rPr>
              <a:t>pangkat</a:t>
            </a:r>
            <a:endParaRPr lang="en-US" sz="1600" dirty="0">
              <a:solidFill>
                <a:schemeClr val="tx1"/>
              </a:solidFill>
              <a:latin typeface="Arial" pitchFamily="34" charset="0"/>
              <a:cs typeface="Arial" pitchFamily="34" charset="0"/>
            </a:endParaRPr>
          </a:p>
          <a:p>
            <a:pPr marL="173038" lvl="1" indent="-173038" fontAlgn="auto">
              <a:spcBef>
                <a:spcPts val="0"/>
              </a:spcBef>
              <a:spcAft>
                <a:spcPts val="0"/>
              </a:spcAft>
              <a:buFont typeface="Wingdings" pitchFamily="2" charset="2"/>
              <a:buChar char="§"/>
              <a:defRPr/>
            </a:pPr>
            <a:r>
              <a:rPr lang="en-US" sz="1600" dirty="0" err="1">
                <a:solidFill>
                  <a:schemeClr val="tx1"/>
                </a:solidFill>
                <a:latin typeface="Arial" pitchFamily="34" charset="0"/>
                <a:cs typeface="Arial" pitchFamily="34" charset="0"/>
              </a:rPr>
              <a:t>Penilaian</a:t>
            </a:r>
            <a:r>
              <a:rPr lang="en-US" sz="1600" dirty="0">
                <a:solidFill>
                  <a:schemeClr val="tx1"/>
                </a:solidFill>
                <a:latin typeface="Arial" pitchFamily="34" charset="0"/>
                <a:cs typeface="Arial" pitchFamily="34" charset="0"/>
              </a:rPr>
              <a:t> </a:t>
            </a:r>
            <a:r>
              <a:rPr lang="en-US" sz="1600" dirty="0" err="1">
                <a:solidFill>
                  <a:schemeClr val="tx1"/>
                </a:solidFill>
                <a:latin typeface="Arial" pitchFamily="34" charset="0"/>
                <a:cs typeface="Arial" pitchFamily="34" charset="0"/>
              </a:rPr>
              <a:t>Kompetensi</a:t>
            </a:r>
            <a:r>
              <a:rPr lang="en-US" sz="1600" dirty="0">
                <a:solidFill>
                  <a:schemeClr val="tx1"/>
                </a:solidFill>
                <a:latin typeface="Arial" pitchFamily="34" charset="0"/>
                <a:cs typeface="Arial" pitchFamily="34" charset="0"/>
              </a:rPr>
              <a:t> &amp; </a:t>
            </a:r>
            <a:r>
              <a:rPr lang="en-US" sz="1600" dirty="0" err="1">
                <a:solidFill>
                  <a:schemeClr val="tx1"/>
                </a:solidFill>
                <a:latin typeface="Arial" pitchFamily="34" charset="0"/>
                <a:cs typeface="Arial" pitchFamily="34" charset="0"/>
              </a:rPr>
              <a:t>Potensi</a:t>
            </a:r>
            <a:r>
              <a:rPr lang="en-US" sz="1600" dirty="0">
                <a:solidFill>
                  <a:schemeClr val="tx1"/>
                </a:solidFill>
                <a:latin typeface="Arial" pitchFamily="34" charset="0"/>
                <a:cs typeface="Arial" pitchFamily="34" charset="0"/>
              </a:rPr>
              <a:t> (PKP)</a:t>
            </a:r>
          </a:p>
          <a:p>
            <a:pPr marL="173038" lvl="1" indent="-173038" fontAlgn="auto">
              <a:spcBef>
                <a:spcPts val="0"/>
              </a:spcBef>
              <a:spcAft>
                <a:spcPts val="0"/>
              </a:spcAft>
              <a:buFont typeface="Wingdings" pitchFamily="2" charset="2"/>
              <a:buChar char="§"/>
              <a:defRPr/>
            </a:pPr>
            <a:r>
              <a:rPr lang="en-US" sz="1600" dirty="0">
                <a:solidFill>
                  <a:schemeClr val="tx1"/>
                </a:solidFill>
                <a:latin typeface="Arial" pitchFamily="34" charset="0"/>
                <a:cs typeface="Arial" pitchFamily="34" charset="0"/>
              </a:rPr>
              <a:t>Pembangunan </a:t>
            </a:r>
            <a:r>
              <a:rPr lang="en-US" sz="1600" dirty="0" err="1">
                <a:solidFill>
                  <a:schemeClr val="tx1"/>
                </a:solidFill>
                <a:latin typeface="Arial" pitchFamily="34" charset="0"/>
                <a:cs typeface="Arial" pitchFamily="34" charset="0"/>
              </a:rPr>
              <a:t>Kompetensi</a:t>
            </a:r>
            <a:r>
              <a:rPr lang="en-US" sz="1600" dirty="0">
                <a:solidFill>
                  <a:schemeClr val="tx1"/>
                </a:solidFill>
                <a:latin typeface="Arial" pitchFamily="34" charset="0"/>
                <a:cs typeface="Arial" pitchFamily="34" charset="0"/>
              </a:rPr>
              <a:t> &amp; </a:t>
            </a:r>
            <a:r>
              <a:rPr lang="en-US" sz="1600" dirty="0" err="1">
                <a:solidFill>
                  <a:schemeClr val="tx1"/>
                </a:solidFill>
                <a:latin typeface="Arial" pitchFamily="34" charset="0"/>
                <a:cs typeface="Arial" pitchFamily="34" charset="0"/>
              </a:rPr>
              <a:t>Potensi</a:t>
            </a:r>
            <a:r>
              <a:rPr lang="en-US" sz="1600" dirty="0">
                <a:solidFill>
                  <a:schemeClr val="tx1"/>
                </a:solidFill>
                <a:latin typeface="Arial" pitchFamily="34" charset="0"/>
                <a:cs typeface="Arial" pitchFamily="34" charset="0"/>
              </a:rPr>
              <a:t> (BKP)</a:t>
            </a:r>
          </a:p>
          <a:p>
            <a:pPr marL="173038" lvl="1" indent="-173038" fontAlgn="auto">
              <a:spcBef>
                <a:spcPts val="0"/>
              </a:spcBef>
              <a:spcAft>
                <a:spcPts val="0"/>
              </a:spcAft>
              <a:buFont typeface="Wingdings" pitchFamily="2" charset="2"/>
              <a:buChar char="§"/>
              <a:defRPr/>
            </a:pPr>
            <a:r>
              <a:rPr lang="en-US" sz="1600" dirty="0">
                <a:solidFill>
                  <a:schemeClr val="tx1"/>
                </a:solidFill>
                <a:latin typeface="Arial" pitchFamily="34" charset="0"/>
                <a:cs typeface="Arial" pitchFamily="34" charset="0"/>
              </a:rPr>
              <a:t>P&amp;P – </a:t>
            </a:r>
            <a:r>
              <a:rPr lang="en-US" sz="1600" dirty="0" err="1">
                <a:solidFill>
                  <a:schemeClr val="tx1"/>
                </a:solidFill>
                <a:latin typeface="Arial" pitchFamily="34" charset="0"/>
                <a:cs typeface="Arial" pitchFamily="34" charset="0"/>
              </a:rPr>
              <a:t>perlu</a:t>
            </a:r>
            <a:r>
              <a:rPr lang="en-US" sz="1600" dirty="0">
                <a:solidFill>
                  <a:schemeClr val="tx1"/>
                </a:solidFill>
                <a:latin typeface="Arial" pitchFamily="34" charset="0"/>
                <a:cs typeface="Arial" pitchFamily="34" charset="0"/>
              </a:rPr>
              <a:t> </a:t>
            </a:r>
            <a:r>
              <a:rPr lang="en-US" sz="1600" dirty="0" err="1">
                <a:solidFill>
                  <a:schemeClr val="tx1"/>
                </a:solidFill>
                <a:latin typeface="Arial" pitchFamily="34" charset="0"/>
                <a:cs typeface="Arial" pitchFamily="34" charset="0"/>
              </a:rPr>
              <a:t>ikuti</a:t>
            </a:r>
            <a:r>
              <a:rPr lang="en-US" sz="1600" dirty="0">
                <a:solidFill>
                  <a:schemeClr val="tx1"/>
                </a:solidFill>
                <a:latin typeface="Arial" pitchFamily="34" charset="0"/>
                <a:cs typeface="Arial" pitchFamily="34" charset="0"/>
              </a:rPr>
              <a:t> PKP </a:t>
            </a:r>
            <a:r>
              <a:rPr lang="en-US" sz="1600" dirty="0" err="1">
                <a:solidFill>
                  <a:schemeClr val="tx1"/>
                </a:solidFill>
                <a:latin typeface="Arial" pitchFamily="34" charset="0"/>
                <a:cs typeface="Arial" pitchFamily="34" charset="0"/>
              </a:rPr>
              <a:t>dan</a:t>
            </a:r>
            <a:r>
              <a:rPr lang="en-US" sz="1600" dirty="0">
                <a:solidFill>
                  <a:schemeClr val="tx1"/>
                </a:solidFill>
                <a:latin typeface="Arial" pitchFamily="34" charset="0"/>
                <a:cs typeface="Arial" pitchFamily="34" charset="0"/>
              </a:rPr>
              <a:t> BKP </a:t>
            </a:r>
            <a:r>
              <a:rPr lang="en-US" sz="1600" dirty="0" err="1">
                <a:solidFill>
                  <a:schemeClr val="tx1"/>
                </a:solidFill>
                <a:latin typeface="Arial" pitchFamily="34" charset="0"/>
                <a:cs typeface="Arial" pitchFamily="34" charset="0"/>
              </a:rPr>
              <a:t>untuk</a:t>
            </a:r>
            <a:r>
              <a:rPr lang="en-US" sz="1600" dirty="0">
                <a:solidFill>
                  <a:schemeClr val="tx1"/>
                </a:solidFill>
                <a:latin typeface="Arial" pitchFamily="34" charset="0"/>
                <a:cs typeface="Arial" pitchFamily="34" charset="0"/>
              </a:rPr>
              <a:t> </a:t>
            </a:r>
            <a:r>
              <a:rPr lang="en-US" sz="1600" dirty="0" err="1">
                <a:solidFill>
                  <a:schemeClr val="tx1"/>
                </a:solidFill>
                <a:latin typeface="Arial" pitchFamily="34" charset="0"/>
                <a:cs typeface="Arial" pitchFamily="34" charset="0"/>
              </a:rPr>
              <a:t>kenaikan</a:t>
            </a:r>
            <a:r>
              <a:rPr lang="en-US" sz="1600" dirty="0">
                <a:solidFill>
                  <a:schemeClr val="tx1"/>
                </a:solidFill>
                <a:latin typeface="Arial" pitchFamily="34" charset="0"/>
                <a:cs typeface="Arial" pitchFamily="34" charset="0"/>
              </a:rPr>
              <a:t> </a:t>
            </a:r>
            <a:r>
              <a:rPr lang="en-US" sz="1600" dirty="0" err="1">
                <a:solidFill>
                  <a:schemeClr val="tx1"/>
                </a:solidFill>
                <a:latin typeface="Arial" pitchFamily="34" charset="0"/>
                <a:cs typeface="Arial" pitchFamily="34" charset="0"/>
              </a:rPr>
              <a:t>pangkat</a:t>
            </a:r>
            <a:endParaRPr lang="en-US" sz="1600" dirty="0">
              <a:solidFill>
                <a:schemeClr val="tx1"/>
              </a:solidFill>
              <a:latin typeface="Arial" pitchFamily="34" charset="0"/>
              <a:cs typeface="Arial" pitchFamily="34" charset="0"/>
            </a:endParaRPr>
          </a:p>
          <a:p>
            <a:pPr marL="173038" lvl="1" indent="-173038" fontAlgn="auto">
              <a:spcBef>
                <a:spcPts val="0"/>
              </a:spcBef>
              <a:spcAft>
                <a:spcPts val="0"/>
              </a:spcAft>
              <a:buFont typeface="Wingdings" pitchFamily="2" charset="2"/>
              <a:buChar char="§"/>
              <a:defRPr/>
            </a:pPr>
            <a:r>
              <a:rPr lang="en-US" sz="1600" dirty="0" err="1">
                <a:solidFill>
                  <a:schemeClr val="tx1"/>
                </a:solidFill>
                <a:latin typeface="Arial" pitchFamily="34" charset="0"/>
                <a:cs typeface="Arial" pitchFamily="34" charset="0"/>
              </a:rPr>
              <a:t>Pelaksana</a:t>
            </a:r>
            <a:r>
              <a:rPr lang="en-US" sz="1600" dirty="0">
                <a:solidFill>
                  <a:schemeClr val="tx1"/>
                </a:solidFill>
                <a:latin typeface="Arial" pitchFamily="34" charset="0"/>
                <a:cs typeface="Arial" pitchFamily="34" charset="0"/>
              </a:rPr>
              <a:t> – PKP</a:t>
            </a:r>
          </a:p>
        </p:txBody>
      </p:sp>
      <p:sp>
        <p:nvSpPr>
          <p:cNvPr id="7" name="Rectangle 6"/>
          <p:cNvSpPr/>
          <p:nvPr/>
        </p:nvSpPr>
        <p:spPr>
          <a:xfrm>
            <a:off x="76200" y="838200"/>
            <a:ext cx="2667000" cy="3429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fontAlgn="auto">
              <a:spcBef>
                <a:spcPts val="0"/>
              </a:spcBef>
              <a:spcAft>
                <a:spcPts val="0"/>
              </a:spcAft>
              <a:defRPr/>
            </a:pPr>
            <a:r>
              <a:rPr lang="en-US" dirty="0">
                <a:solidFill>
                  <a:srgbClr val="FF0000"/>
                </a:solidFill>
                <a:latin typeface="Arial Black" pitchFamily="34" charset="0"/>
                <a:cs typeface="Arial" pitchFamily="34" charset="0"/>
                <a:hlinkClick r:id="rId4" action="ppaction://hlinksldjump"/>
              </a:rPr>
              <a:t>Program </a:t>
            </a:r>
            <a:r>
              <a:rPr lang="en-US" dirty="0" err="1">
                <a:solidFill>
                  <a:srgbClr val="FF0000"/>
                </a:solidFill>
                <a:latin typeface="Arial Black" pitchFamily="34" charset="0"/>
                <a:cs typeface="Arial" pitchFamily="34" charset="0"/>
                <a:hlinkClick r:id="rId4" action="ppaction://hlinksldjump"/>
              </a:rPr>
              <a:t>Transformasi</a:t>
            </a:r>
            <a:r>
              <a:rPr lang="en-US" dirty="0">
                <a:solidFill>
                  <a:srgbClr val="FF0000"/>
                </a:solidFill>
                <a:latin typeface="Arial Black" pitchFamily="34" charset="0"/>
                <a:cs typeface="Arial" pitchFamily="34" charset="0"/>
                <a:hlinkClick r:id="rId4" action="ppaction://hlinksldjump"/>
              </a:rPr>
              <a:t> </a:t>
            </a:r>
            <a:r>
              <a:rPr lang="en-US" dirty="0" err="1">
                <a:solidFill>
                  <a:srgbClr val="FF0000"/>
                </a:solidFill>
                <a:latin typeface="Arial Black" pitchFamily="34" charset="0"/>
                <a:cs typeface="Arial" pitchFamily="34" charset="0"/>
                <a:hlinkClick r:id="rId4" action="ppaction://hlinksldjump"/>
              </a:rPr>
              <a:t>Minda</a:t>
            </a:r>
            <a:r>
              <a:rPr lang="en-US" dirty="0">
                <a:solidFill>
                  <a:srgbClr val="FF0000"/>
                </a:solidFill>
                <a:latin typeface="Arial Black" pitchFamily="34" charset="0"/>
                <a:cs typeface="Arial" pitchFamily="34" charset="0"/>
                <a:hlinkClick r:id="rId4" action="ppaction://hlinksldjump"/>
              </a:rPr>
              <a:t> (PTM) </a:t>
            </a:r>
            <a:endParaRPr lang="en-US" dirty="0">
              <a:solidFill>
                <a:srgbClr val="FF0000"/>
              </a:solidFill>
              <a:latin typeface="Arial Black" pitchFamily="34" charset="0"/>
              <a:cs typeface="Arial" pitchFamily="34" charset="0"/>
            </a:endParaRPr>
          </a:p>
          <a:p>
            <a:pPr marL="228600" lvl="1" indent="-171450" fontAlgn="auto">
              <a:spcBef>
                <a:spcPts val="0"/>
              </a:spcBef>
              <a:spcAft>
                <a:spcPts val="0"/>
              </a:spcAft>
              <a:buFont typeface="Wingdings" pitchFamily="2" charset="2"/>
              <a:buChar char="§"/>
              <a:defRPr/>
            </a:pPr>
            <a:r>
              <a:rPr lang="en-US" sz="1600" dirty="0" err="1">
                <a:solidFill>
                  <a:schemeClr val="tx1"/>
                </a:solidFill>
                <a:latin typeface="Arial" pitchFamily="34" charset="0"/>
                <a:cs typeface="Arial" pitchFamily="34" charset="0"/>
              </a:rPr>
              <a:t>gantikan</a:t>
            </a:r>
            <a:r>
              <a:rPr lang="en-US" sz="1600" dirty="0">
                <a:solidFill>
                  <a:schemeClr val="tx1"/>
                </a:solidFill>
                <a:latin typeface="Arial" pitchFamily="34" charset="0"/>
                <a:cs typeface="Arial" pitchFamily="34" charset="0"/>
              </a:rPr>
              <a:t> </a:t>
            </a:r>
            <a:r>
              <a:rPr lang="en-US" sz="1600" dirty="0" err="1">
                <a:solidFill>
                  <a:schemeClr val="tx1"/>
                </a:solidFill>
                <a:latin typeface="Arial" pitchFamily="34" charset="0"/>
                <a:cs typeface="Arial" pitchFamily="34" charset="0"/>
              </a:rPr>
              <a:t>kursus</a:t>
            </a:r>
            <a:r>
              <a:rPr lang="en-US" sz="1600" dirty="0">
                <a:solidFill>
                  <a:schemeClr val="tx1"/>
                </a:solidFill>
                <a:latin typeface="Arial" pitchFamily="34" charset="0"/>
                <a:cs typeface="Arial" pitchFamily="34" charset="0"/>
              </a:rPr>
              <a:t> </a:t>
            </a:r>
            <a:r>
              <a:rPr lang="en-US" sz="1600" dirty="0" err="1">
                <a:solidFill>
                  <a:schemeClr val="tx1"/>
                </a:solidFill>
                <a:latin typeface="Arial" pitchFamily="34" charset="0"/>
                <a:cs typeface="Arial" pitchFamily="34" charset="0"/>
              </a:rPr>
              <a:t>induksi</a:t>
            </a:r>
            <a:endParaRPr lang="en-US" sz="1600" dirty="0">
              <a:solidFill>
                <a:schemeClr val="tx1"/>
              </a:solidFill>
              <a:latin typeface="Arial" pitchFamily="34" charset="0"/>
              <a:cs typeface="Arial" pitchFamily="34" charset="0"/>
            </a:endParaRPr>
          </a:p>
          <a:p>
            <a:pPr marL="231775" lvl="1" indent="-174625" fontAlgn="auto">
              <a:spcBef>
                <a:spcPts val="0"/>
              </a:spcBef>
              <a:spcAft>
                <a:spcPts val="0"/>
              </a:spcAft>
              <a:buFont typeface="Wingdings" pitchFamily="2" charset="2"/>
              <a:buChar char="§"/>
              <a:defRPr/>
            </a:pPr>
            <a:r>
              <a:rPr lang="en-US" sz="1600" dirty="0" err="1">
                <a:solidFill>
                  <a:schemeClr val="tx1"/>
                </a:solidFill>
                <a:latin typeface="Arial" pitchFamily="34" charset="0"/>
                <a:cs typeface="Arial" pitchFamily="34" charset="0"/>
              </a:rPr>
              <a:t>syarat</a:t>
            </a:r>
            <a:r>
              <a:rPr lang="en-US" sz="1600" dirty="0">
                <a:solidFill>
                  <a:schemeClr val="tx1"/>
                </a:solidFill>
                <a:latin typeface="Arial" pitchFamily="34" charset="0"/>
                <a:cs typeface="Arial" pitchFamily="34" charset="0"/>
              </a:rPr>
              <a:t> </a:t>
            </a:r>
            <a:r>
              <a:rPr lang="en-US" sz="1600" dirty="0" err="1">
                <a:solidFill>
                  <a:schemeClr val="tx1"/>
                </a:solidFill>
                <a:latin typeface="Arial" pitchFamily="34" charset="0"/>
                <a:cs typeface="Arial" pitchFamily="34" charset="0"/>
              </a:rPr>
              <a:t>baru</a:t>
            </a:r>
            <a:r>
              <a:rPr lang="en-US" sz="1600" dirty="0">
                <a:solidFill>
                  <a:schemeClr val="tx1"/>
                </a:solidFill>
                <a:latin typeface="Arial" pitchFamily="34" charset="0"/>
                <a:cs typeface="Arial" pitchFamily="34" charset="0"/>
              </a:rPr>
              <a:t> </a:t>
            </a:r>
            <a:r>
              <a:rPr lang="en-US" sz="1600" dirty="0" err="1">
                <a:solidFill>
                  <a:schemeClr val="tx1"/>
                </a:solidFill>
                <a:latin typeface="Arial" pitchFamily="34" charset="0"/>
                <a:cs typeface="Arial" pitchFamily="34" charset="0"/>
              </a:rPr>
              <a:t>pengesahan</a:t>
            </a:r>
            <a:endParaRPr lang="en-US" sz="1600" dirty="0">
              <a:solidFill>
                <a:schemeClr val="tx1"/>
              </a:solidFill>
              <a:latin typeface="Arial" pitchFamily="34" charset="0"/>
              <a:cs typeface="Arial" pitchFamily="34" charset="0"/>
            </a:endParaRPr>
          </a:p>
          <a:p>
            <a:pPr marL="57150" lvl="1" fontAlgn="auto">
              <a:spcBef>
                <a:spcPts val="0"/>
              </a:spcBef>
              <a:spcAft>
                <a:spcPts val="0"/>
              </a:spcAft>
              <a:buFont typeface="Wingdings" pitchFamily="2" charset="2"/>
              <a:buChar char="§"/>
              <a:defRPr/>
            </a:pPr>
            <a:r>
              <a:rPr lang="en-US" sz="1600" dirty="0">
                <a:solidFill>
                  <a:schemeClr val="tx1"/>
                </a:solidFill>
                <a:latin typeface="Arial" pitchFamily="34" charset="0"/>
                <a:cs typeface="Arial" pitchFamily="34" charset="0"/>
              </a:rPr>
              <a:t> </a:t>
            </a:r>
            <a:r>
              <a:rPr lang="en-US" sz="1600" dirty="0" err="1">
                <a:solidFill>
                  <a:schemeClr val="tx1"/>
                </a:solidFill>
                <a:latin typeface="Arial" pitchFamily="34" charset="0"/>
                <a:cs typeface="Arial" pitchFamily="34" charset="0"/>
              </a:rPr>
              <a:t>tempoh</a:t>
            </a:r>
            <a:r>
              <a:rPr lang="en-US" sz="1600" dirty="0">
                <a:solidFill>
                  <a:schemeClr val="tx1"/>
                </a:solidFill>
                <a:latin typeface="Arial" pitchFamily="34" charset="0"/>
                <a:cs typeface="Arial" pitchFamily="34" charset="0"/>
              </a:rPr>
              <a:t> – 5 </a:t>
            </a:r>
            <a:r>
              <a:rPr lang="en-US" sz="1600" dirty="0" err="1">
                <a:solidFill>
                  <a:schemeClr val="tx1"/>
                </a:solidFill>
                <a:latin typeface="Arial" pitchFamily="34" charset="0"/>
                <a:cs typeface="Arial" pitchFamily="34" charset="0"/>
              </a:rPr>
              <a:t>hari</a:t>
            </a:r>
            <a:endParaRPr lang="en-US" sz="1600" dirty="0">
              <a:solidFill>
                <a:schemeClr val="tx1"/>
              </a:solidFill>
              <a:latin typeface="Arial" pitchFamily="34" charset="0"/>
              <a:cs typeface="Arial" pitchFamily="34" charset="0"/>
            </a:endParaRPr>
          </a:p>
          <a:p>
            <a:pPr marL="57150" lvl="1" fontAlgn="auto">
              <a:spcBef>
                <a:spcPts val="0"/>
              </a:spcBef>
              <a:spcAft>
                <a:spcPts val="0"/>
              </a:spcAft>
              <a:buFont typeface="Wingdings" pitchFamily="2" charset="2"/>
              <a:buChar char="§"/>
              <a:defRPr/>
            </a:pPr>
            <a:r>
              <a:rPr lang="en-US" sz="1600" dirty="0">
                <a:solidFill>
                  <a:schemeClr val="tx1"/>
                </a:solidFill>
                <a:latin typeface="Arial" pitchFamily="34" charset="0"/>
                <a:cs typeface="Arial" pitchFamily="34" charset="0"/>
              </a:rPr>
              <a:t> </a:t>
            </a:r>
            <a:r>
              <a:rPr lang="en-US" sz="1600" dirty="0" err="1">
                <a:solidFill>
                  <a:schemeClr val="tx1"/>
                </a:solidFill>
                <a:latin typeface="Arial" pitchFamily="34" charset="0"/>
                <a:cs typeface="Arial" pitchFamily="34" charset="0"/>
              </a:rPr>
              <a:t>modul</a:t>
            </a:r>
            <a:r>
              <a:rPr lang="en-US" sz="1600" dirty="0">
                <a:solidFill>
                  <a:schemeClr val="tx1"/>
                </a:solidFill>
                <a:latin typeface="Arial" pitchFamily="34" charset="0"/>
                <a:cs typeface="Arial" pitchFamily="34" charset="0"/>
              </a:rPr>
              <a:t> </a:t>
            </a:r>
            <a:r>
              <a:rPr lang="en-US" sz="1600" dirty="0" err="1">
                <a:solidFill>
                  <a:schemeClr val="tx1"/>
                </a:solidFill>
                <a:latin typeface="Arial" pitchFamily="34" charset="0"/>
                <a:cs typeface="Arial" pitchFamily="34" charset="0"/>
              </a:rPr>
              <a:t>ditambah</a:t>
            </a:r>
            <a:r>
              <a:rPr lang="en-US" sz="1600" dirty="0">
                <a:solidFill>
                  <a:schemeClr val="tx1"/>
                </a:solidFill>
                <a:latin typeface="Arial" pitchFamily="34" charset="0"/>
                <a:cs typeface="Arial" pitchFamily="34" charset="0"/>
              </a:rPr>
              <a:t> </a:t>
            </a:r>
            <a:r>
              <a:rPr lang="en-US" sz="1600" dirty="0" err="1">
                <a:solidFill>
                  <a:schemeClr val="tx1"/>
                </a:solidFill>
                <a:latin typeface="Arial" pitchFamily="34" charset="0"/>
                <a:cs typeface="Arial" pitchFamily="34" charset="0"/>
              </a:rPr>
              <a:t>baik</a:t>
            </a:r>
            <a:endParaRPr lang="en-US" sz="1600" dirty="0">
              <a:solidFill>
                <a:schemeClr val="tx1"/>
              </a:solidFill>
              <a:latin typeface="Arial" pitchFamily="34" charset="0"/>
              <a:cs typeface="Arial" pitchFamily="34" charset="0"/>
            </a:endParaRPr>
          </a:p>
          <a:p>
            <a:pPr marL="231775" lvl="1" indent="-174625" fontAlgn="auto">
              <a:spcBef>
                <a:spcPts val="0"/>
              </a:spcBef>
              <a:spcAft>
                <a:spcPts val="0"/>
              </a:spcAft>
              <a:buFont typeface="Wingdings" pitchFamily="2" charset="2"/>
              <a:buChar char="§"/>
              <a:defRPr/>
            </a:pPr>
            <a:r>
              <a:rPr lang="en-US" sz="1600" dirty="0" err="1">
                <a:solidFill>
                  <a:schemeClr val="tx1"/>
                </a:solidFill>
                <a:latin typeface="Arial" pitchFamily="34" charset="0"/>
                <a:cs typeface="Arial" pitchFamily="34" charset="0"/>
              </a:rPr>
              <a:t>penilaian</a:t>
            </a:r>
            <a:r>
              <a:rPr lang="en-US" sz="1600" dirty="0">
                <a:solidFill>
                  <a:schemeClr val="tx1"/>
                </a:solidFill>
                <a:latin typeface="Arial" pitchFamily="34" charset="0"/>
                <a:cs typeface="Arial" pitchFamily="34" charset="0"/>
              </a:rPr>
              <a:t> </a:t>
            </a:r>
            <a:r>
              <a:rPr lang="en-US" sz="1600" dirty="0" err="1">
                <a:solidFill>
                  <a:schemeClr val="tx1"/>
                </a:solidFill>
                <a:latin typeface="Arial" pitchFamily="34" charset="0"/>
                <a:cs typeface="Arial" pitchFamily="34" charset="0"/>
              </a:rPr>
              <a:t>sepanjang</a:t>
            </a:r>
            <a:r>
              <a:rPr lang="en-US" sz="1600" dirty="0">
                <a:solidFill>
                  <a:schemeClr val="tx1"/>
                </a:solidFill>
                <a:latin typeface="Arial" pitchFamily="34" charset="0"/>
                <a:cs typeface="Arial" pitchFamily="34" charset="0"/>
              </a:rPr>
              <a:t> </a:t>
            </a:r>
            <a:r>
              <a:rPr lang="en-US" sz="1600" dirty="0" err="1">
                <a:solidFill>
                  <a:schemeClr val="tx1"/>
                </a:solidFill>
                <a:latin typeface="Arial" pitchFamily="34" charset="0"/>
                <a:cs typeface="Arial" pitchFamily="34" charset="0"/>
              </a:rPr>
              <a:t>kursus</a:t>
            </a:r>
            <a:r>
              <a:rPr lang="en-US" sz="1600" dirty="0">
                <a:solidFill>
                  <a:schemeClr val="tx1"/>
                </a:solidFill>
                <a:latin typeface="Arial" pitchFamily="34" charset="0"/>
                <a:cs typeface="Arial" pitchFamily="34" charset="0"/>
              </a:rPr>
              <a:t> </a:t>
            </a:r>
            <a:r>
              <a:rPr lang="en-US" sz="1600" dirty="0" err="1">
                <a:solidFill>
                  <a:schemeClr val="tx1"/>
                </a:solidFill>
                <a:latin typeface="Arial" pitchFamily="34" charset="0"/>
                <a:cs typeface="Arial" pitchFamily="34" charset="0"/>
              </a:rPr>
              <a:t>tanpa</a:t>
            </a:r>
            <a:r>
              <a:rPr lang="en-US" sz="1600" dirty="0">
                <a:solidFill>
                  <a:schemeClr val="tx1"/>
                </a:solidFill>
                <a:latin typeface="Arial" pitchFamily="34" charset="0"/>
                <a:cs typeface="Arial" pitchFamily="34" charset="0"/>
              </a:rPr>
              <a:t> </a:t>
            </a:r>
            <a:r>
              <a:rPr lang="en-US" sz="1600" dirty="0" err="1">
                <a:solidFill>
                  <a:schemeClr val="tx1"/>
                </a:solidFill>
                <a:latin typeface="Arial" pitchFamily="34" charset="0"/>
                <a:cs typeface="Arial" pitchFamily="34" charset="0"/>
              </a:rPr>
              <a:t>ujian</a:t>
            </a:r>
            <a:r>
              <a:rPr lang="en-US" sz="1600" dirty="0">
                <a:solidFill>
                  <a:schemeClr val="tx1"/>
                </a:solidFill>
                <a:latin typeface="Arial" pitchFamily="34" charset="0"/>
                <a:cs typeface="Arial" pitchFamily="34" charset="0"/>
              </a:rPr>
              <a:t> </a:t>
            </a:r>
            <a:r>
              <a:rPr lang="en-US" sz="1600" dirty="0" err="1">
                <a:solidFill>
                  <a:schemeClr val="tx1"/>
                </a:solidFill>
                <a:latin typeface="Arial" pitchFamily="34" charset="0"/>
                <a:cs typeface="Arial" pitchFamily="34" charset="0"/>
              </a:rPr>
              <a:t>akhir</a:t>
            </a:r>
            <a:endParaRPr lang="en-US" sz="1600" dirty="0">
              <a:solidFill>
                <a:schemeClr val="tx1"/>
              </a:solidFill>
              <a:latin typeface="Arial" pitchFamily="34" charset="0"/>
              <a:cs typeface="Arial" pitchFamily="34" charset="0"/>
            </a:endParaRPr>
          </a:p>
        </p:txBody>
      </p:sp>
      <p:sp>
        <p:nvSpPr>
          <p:cNvPr id="8" name="Rectangle 7"/>
          <p:cNvSpPr/>
          <p:nvPr/>
        </p:nvSpPr>
        <p:spPr>
          <a:xfrm>
            <a:off x="152400" y="5029200"/>
            <a:ext cx="2590800" cy="152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fontAlgn="auto">
              <a:spcBef>
                <a:spcPts val="0"/>
              </a:spcBef>
              <a:spcAft>
                <a:spcPts val="0"/>
              </a:spcAft>
              <a:defRPr/>
            </a:pPr>
            <a:r>
              <a:rPr lang="en-US" dirty="0">
                <a:solidFill>
                  <a:schemeClr val="tx1"/>
                </a:solidFill>
                <a:latin typeface="Arial Black" pitchFamily="34" charset="0"/>
                <a:cs typeface="Arial" pitchFamily="34" charset="0"/>
                <a:hlinkClick r:id="rId5" action="ppaction://hlinksldjump"/>
              </a:rPr>
              <a:t>Kemajuan </a:t>
            </a:r>
          </a:p>
          <a:p>
            <a:pPr fontAlgn="auto">
              <a:spcBef>
                <a:spcPts val="0"/>
              </a:spcBef>
              <a:spcAft>
                <a:spcPts val="0"/>
              </a:spcAft>
              <a:defRPr/>
            </a:pPr>
            <a:r>
              <a:rPr lang="en-US" dirty="0">
                <a:solidFill>
                  <a:schemeClr val="tx1"/>
                </a:solidFill>
                <a:latin typeface="Arial Black" pitchFamily="34" charset="0"/>
                <a:cs typeface="Arial" pitchFamily="34" charset="0"/>
                <a:hlinkClick r:id="rId5" action="ppaction://hlinksldjump"/>
              </a:rPr>
              <a:t>Kerjaya </a:t>
            </a:r>
            <a:endParaRPr lang="en-US" dirty="0">
              <a:solidFill>
                <a:schemeClr val="tx1"/>
              </a:solidFill>
              <a:latin typeface="Arial Black" pitchFamily="34" charset="0"/>
              <a:cs typeface="Arial" pitchFamily="34" charset="0"/>
            </a:endParaRPr>
          </a:p>
          <a:p>
            <a:pPr marL="57150" lvl="1" fontAlgn="auto">
              <a:spcBef>
                <a:spcPts val="0"/>
              </a:spcBef>
              <a:spcAft>
                <a:spcPts val="0"/>
              </a:spcAft>
              <a:buFont typeface="Wingdings" pitchFamily="2" charset="2"/>
              <a:buChar char="§"/>
              <a:defRPr/>
            </a:pPr>
            <a:r>
              <a:rPr lang="en-US" dirty="0">
                <a:solidFill>
                  <a:schemeClr val="tx1"/>
                </a:solidFill>
                <a:latin typeface="Arial" pitchFamily="34" charset="0"/>
                <a:cs typeface="Arial" pitchFamily="34" charset="0"/>
              </a:rPr>
              <a:t> </a:t>
            </a:r>
            <a:r>
              <a:rPr lang="en-US" sz="1600" i="1" dirty="0">
                <a:solidFill>
                  <a:schemeClr val="tx1"/>
                </a:solidFill>
                <a:latin typeface="Arial" pitchFamily="34" charset="0"/>
                <a:cs typeface="Arial" pitchFamily="34" charset="0"/>
              </a:rPr>
              <a:t>Fast track</a:t>
            </a:r>
          </a:p>
          <a:p>
            <a:pPr marL="57150" lvl="1" fontAlgn="auto">
              <a:spcBef>
                <a:spcPts val="0"/>
              </a:spcBef>
              <a:spcAft>
                <a:spcPts val="0"/>
              </a:spcAft>
              <a:buFont typeface="Wingdings" pitchFamily="2" charset="2"/>
              <a:buChar char="§"/>
              <a:defRPr/>
            </a:pPr>
            <a:r>
              <a:rPr lang="en-US" sz="1600" i="1" dirty="0">
                <a:solidFill>
                  <a:schemeClr val="tx1"/>
                </a:solidFill>
                <a:latin typeface="Arial" pitchFamily="34" charset="0"/>
                <a:cs typeface="Arial" pitchFamily="34" charset="0"/>
              </a:rPr>
              <a:t> Subject Matter Expert</a:t>
            </a:r>
          </a:p>
          <a:p>
            <a:pPr marL="57150" lvl="1" fontAlgn="auto">
              <a:spcBef>
                <a:spcPts val="0"/>
              </a:spcBef>
              <a:spcAft>
                <a:spcPts val="0"/>
              </a:spcAft>
              <a:buFont typeface="Wingdings" pitchFamily="2" charset="2"/>
              <a:buChar char="§"/>
              <a:defRPr/>
            </a:pPr>
            <a:r>
              <a:rPr lang="en-US" sz="1600" i="1" dirty="0">
                <a:solidFill>
                  <a:schemeClr val="tx1"/>
                </a:solidFill>
                <a:latin typeface="Arial" pitchFamily="34" charset="0"/>
                <a:cs typeface="Arial" pitchFamily="34" charset="0"/>
              </a:rPr>
              <a:t> Time based</a:t>
            </a:r>
          </a:p>
        </p:txBody>
      </p:sp>
      <p:sp>
        <p:nvSpPr>
          <p:cNvPr id="9" name="Rectangle 8"/>
          <p:cNvSpPr/>
          <p:nvPr/>
        </p:nvSpPr>
        <p:spPr>
          <a:xfrm>
            <a:off x="6400800" y="3429000"/>
            <a:ext cx="2590800" cy="2514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fontAlgn="auto">
              <a:spcBef>
                <a:spcPts val="0"/>
              </a:spcBef>
              <a:spcAft>
                <a:spcPts val="0"/>
              </a:spcAft>
              <a:defRPr/>
            </a:pPr>
            <a:r>
              <a:rPr lang="en-US" dirty="0">
                <a:solidFill>
                  <a:schemeClr val="tx1"/>
                </a:solidFill>
                <a:latin typeface="Arial Black" pitchFamily="34" charset="0"/>
                <a:hlinkClick r:id="rId6" action="ppaction://hlinksldjump"/>
              </a:rPr>
              <a:t>Pingat Perkhidmatan Cemerlang (PPC)</a:t>
            </a:r>
            <a:r>
              <a:rPr lang="en-US" dirty="0">
                <a:solidFill>
                  <a:schemeClr val="tx1"/>
                </a:solidFill>
                <a:hlinkClick r:id="rId6" action="ppaction://hlinksldjump"/>
              </a:rPr>
              <a:t> </a:t>
            </a:r>
            <a:endParaRPr lang="en-US" dirty="0">
              <a:solidFill>
                <a:schemeClr val="tx1"/>
              </a:solidFill>
            </a:endParaRPr>
          </a:p>
          <a:p>
            <a:pPr marL="171450" lvl="1" indent="-114300" fontAlgn="auto">
              <a:spcBef>
                <a:spcPts val="0"/>
              </a:spcBef>
              <a:spcAft>
                <a:spcPts val="0"/>
              </a:spcAft>
              <a:buFont typeface="Wingdings" pitchFamily="2" charset="2"/>
              <a:buChar char="§"/>
              <a:defRPr/>
            </a:pPr>
            <a:r>
              <a:rPr lang="en-US" sz="1600" dirty="0">
                <a:solidFill>
                  <a:schemeClr val="tx1"/>
                </a:solidFill>
                <a:latin typeface="Arial" pitchFamily="34" charset="0"/>
                <a:cs typeface="Arial" pitchFamily="34" charset="0"/>
              </a:rPr>
              <a:t>cemerlang dalam perkhidmatan</a:t>
            </a:r>
          </a:p>
          <a:p>
            <a:pPr marL="171450" lvl="1" indent="-114300" fontAlgn="auto">
              <a:spcBef>
                <a:spcPts val="0"/>
              </a:spcBef>
              <a:spcAft>
                <a:spcPts val="0"/>
              </a:spcAft>
              <a:buFont typeface="Wingdings" pitchFamily="2" charset="2"/>
              <a:buChar char="§"/>
              <a:defRPr/>
            </a:pPr>
            <a:r>
              <a:rPr lang="en-US" sz="1600" dirty="0">
                <a:solidFill>
                  <a:schemeClr val="tx1"/>
                </a:solidFill>
                <a:latin typeface="Arial" pitchFamily="34" charset="0"/>
                <a:cs typeface="Arial" pitchFamily="34" charset="0"/>
              </a:rPr>
              <a:t>aktif dalam aktiviti masyarakat dan sukan</a:t>
            </a:r>
          </a:p>
          <a:p>
            <a:pPr marL="171450" lvl="1" indent="-114300" fontAlgn="auto">
              <a:spcBef>
                <a:spcPts val="0"/>
              </a:spcBef>
              <a:spcAft>
                <a:spcPts val="0"/>
              </a:spcAft>
              <a:buFont typeface="Wingdings" pitchFamily="2" charset="2"/>
              <a:buChar char="§"/>
              <a:defRPr/>
            </a:pPr>
            <a:r>
              <a:rPr lang="en-US" sz="1600" dirty="0" err="1">
                <a:solidFill>
                  <a:schemeClr val="tx1"/>
                </a:solidFill>
                <a:latin typeface="Arial" pitchFamily="34" charset="0"/>
                <a:cs typeface="Arial" pitchFamily="34" charset="0"/>
              </a:rPr>
              <a:t>harumkan</a:t>
            </a:r>
            <a:r>
              <a:rPr lang="en-US" sz="1600" dirty="0">
                <a:solidFill>
                  <a:schemeClr val="tx1"/>
                </a:solidFill>
                <a:latin typeface="Arial" pitchFamily="34" charset="0"/>
                <a:cs typeface="Arial" pitchFamily="34" charset="0"/>
              </a:rPr>
              <a:t> nama negara</a:t>
            </a:r>
          </a:p>
        </p:txBody>
      </p:sp>
      <p:sp>
        <p:nvSpPr>
          <p:cNvPr id="10" name="Rectangle 9"/>
          <p:cNvSpPr/>
          <p:nvPr/>
        </p:nvSpPr>
        <p:spPr>
          <a:xfrm>
            <a:off x="3276600" y="5105400"/>
            <a:ext cx="2971800" cy="2514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fontAlgn="auto">
              <a:spcBef>
                <a:spcPts val="0"/>
              </a:spcBef>
              <a:spcAft>
                <a:spcPts val="0"/>
              </a:spcAft>
              <a:defRPr/>
            </a:pPr>
            <a:r>
              <a:rPr lang="en-US" dirty="0">
                <a:solidFill>
                  <a:schemeClr val="tx1"/>
                </a:solidFill>
                <a:latin typeface="Arial Black" pitchFamily="34" charset="0"/>
                <a:cs typeface="Arial" pitchFamily="34" charset="0"/>
                <a:hlinkClick r:id="rId7" action="ppaction://hlinksldjump"/>
              </a:rPr>
              <a:t>Penilaian Prestasi </a:t>
            </a:r>
            <a:endParaRPr lang="en-US" dirty="0">
              <a:solidFill>
                <a:schemeClr val="tx1"/>
              </a:solidFill>
              <a:latin typeface="Arial Black" pitchFamily="34" charset="0"/>
              <a:cs typeface="Arial" pitchFamily="34" charset="0"/>
            </a:endParaRPr>
          </a:p>
          <a:p>
            <a:pPr marL="171450" lvl="1" indent="-171450" fontAlgn="auto">
              <a:spcBef>
                <a:spcPts val="0"/>
              </a:spcBef>
              <a:spcAft>
                <a:spcPts val="0"/>
              </a:spcAft>
              <a:buFont typeface="Wingdings" pitchFamily="2" charset="2"/>
              <a:buChar char="§"/>
              <a:defRPr/>
            </a:pPr>
            <a:r>
              <a:rPr lang="en-US" sz="1600" dirty="0" err="1">
                <a:solidFill>
                  <a:schemeClr val="tx1"/>
                </a:solidFill>
                <a:latin typeface="Arial" pitchFamily="34" charset="0"/>
                <a:cs typeface="Arial" pitchFamily="34" charset="0"/>
              </a:rPr>
              <a:t>borang</a:t>
            </a:r>
            <a:r>
              <a:rPr lang="en-US" sz="1600" dirty="0">
                <a:solidFill>
                  <a:schemeClr val="tx1"/>
                </a:solidFill>
                <a:latin typeface="Arial" pitchFamily="34" charset="0"/>
                <a:cs typeface="Arial" pitchFamily="34" charset="0"/>
              </a:rPr>
              <a:t> </a:t>
            </a:r>
            <a:r>
              <a:rPr lang="en-US" sz="1600" dirty="0" err="1">
                <a:solidFill>
                  <a:schemeClr val="tx1"/>
                </a:solidFill>
                <a:latin typeface="Arial" pitchFamily="34" charset="0"/>
                <a:cs typeface="Arial" pitchFamily="34" charset="0"/>
              </a:rPr>
              <a:t>penilaian</a:t>
            </a:r>
            <a:r>
              <a:rPr lang="en-US" sz="1600" dirty="0">
                <a:solidFill>
                  <a:schemeClr val="tx1"/>
                </a:solidFill>
                <a:latin typeface="Arial" pitchFamily="34" charset="0"/>
                <a:cs typeface="Arial" pitchFamily="34" charset="0"/>
              </a:rPr>
              <a:t> </a:t>
            </a:r>
            <a:r>
              <a:rPr lang="en-US" sz="1600" dirty="0" err="1">
                <a:solidFill>
                  <a:schemeClr val="tx1"/>
                </a:solidFill>
                <a:latin typeface="Arial" pitchFamily="34" charset="0"/>
                <a:cs typeface="Arial" pitchFamily="34" charset="0"/>
              </a:rPr>
              <a:t>baru</a:t>
            </a:r>
            <a:endParaRPr lang="en-US" sz="1600" dirty="0">
              <a:solidFill>
                <a:schemeClr val="tx1"/>
              </a:solidFill>
              <a:latin typeface="Arial" pitchFamily="34" charset="0"/>
              <a:cs typeface="Arial" pitchFamily="34" charset="0"/>
            </a:endParaRPr>
          </a:p>
          <a:p>
            <a:pPr marL="171450" lvl="1" indent="-171450" fontAlgn="auto">
              <a:spcBef>
                <a:spcPts val="0"/>
              </a:spcBef>
              <a:spcAft>
                <a:spcPts val="0"/>
              </a:spcAft>
              <a:buFont typeface="Wingdings" pitchFamily="2" charset="2"/>
              <a:buChar char="§"/>
              <a:defRPr/>
            </a:pPr>
            <a:r>
              <a:rPr lang="en-US" sz="1600" dirty="0">
                <a:solidFill>
                  <a:schemeClr val="tx1"/>
                </a:solidFill>
                <a:latin typeface="Arial" pitchFamily="34" charset="0"/>
                <a:cs typeface="Arial" pitchFamily="34" charset="0"/>
              </a:rPr>
              <a:t>kaedah pelbagai penilai (multi-rater)</a:t>
            </a:r>
          </a:p>
          <a:p>
            <a:pPr marL="171450" lvl="1" indent="-171450" fontAlgn="auto">
              <a:spcBef>
                <a:spcPts val="0"/>
              </a:spcBef>
              <a:spcAft>
                <a:spcPts val="0"/>
              </a:spcAft>
              <a:buFont typeface="Wingdings" pitchFamily="2" charset="2"/>
              <a:buChar char="§"/>
              <a:defRPr/>
            </a:pPr>
            <a:r>
              <a:rPr lang="en-US" sz="1600" dirty="0">
                <a:solidFill>
                  <a:schemeClr val="tx1"/>
                </a:solidFill>
                <a:latin typeface="Arial" pitchFamily="34" charset="0"/>
                <a:cs typeface="Arial" pitchFamily="34" charset="0"/>
              </a:rPr>
              <a:t>KPI Kumpulan </a:t>
            </a:r>
            <a:r>
              <a:rPr lang="en-US" sz="1600" dirty="0" err="1">
                <a:solidFill>
                  <a:schemeClr val="tx1"/>
                </a:solidFill>
                <a:latin typeface="Arial" pitchFamily="34" charset="0"/>
                <a:cs typeface="Arial" pitchFamily="34" charset="0"/>
              </a:rPr>
              <a:t>Pengurusan</a:t>
            </a:r>
            <a:r>
              <a:rPr lang="en-US" sz="1600" dirty="0">
                <a:solidFill>
                  <a:schemeClr val="tx1"/>
                </a:solidFill>
                <a:latin typeface="Arial" pitchFamily="34" charset="0"/>
                <a:cs typeface="Arial" pitchFamily="34" charset="0"/>
              </a:rPr>
              <a:t> </a:t>
            </a:r>
            <a:r>
              <a:rPr lang="en-US" sz="1600" dirty="0" err="1">
                <a:solidFill>
                  <a:schemeClr val="tx1"/>
                </a:solidFill>
                <a:latin typeface="Arial" pitchFamily="34" charset="0"/>
                <a:cs typeface="Arial" pitchFamily="34" charset="0"/>
              </a:rPr>
              <a:t>Tertinggi</a:t>
            </a:r>
            <a:endParaRPr lang="en-US" sz="1600" dirty="0">
              <a:solidFill>
                <a:schemeClr val="tx1"/>
              </a:solidFill>
              <a:latin typeface="Arial" pitchFamily="34" charset="0"/>
              <a:cs typeface="Arial" pitchFamily="34" charset="0"/>
            </a:endParaRPr>
          </a:p>
          <a:p>
            <a:pPr marL="57150" lvl="1" fontAlgn="auto">
              <a:spcBef>
                <a:spcPts val="0"/>
              </a:spcBef>
              <a:spcAft>
                <a:spcPts val="0"/>
              </a:spcAft>
              <a:defRPr/>
            </a:pPr>
            <a:endParaRPr lang="en-US" dirty="0">
              <a:solidFill>
                <a:schemeClr val="tx1"/>
              </a:solidFill>
            </a:endParaRPr>
          </a:p>
        </p:txBody>
      </p:sp>
      <p:cxnSp>
        <p:nvCxnSpPr>
          <p:cNvPr id="24" name="Shape 23"/>
          <p:cNvCxnSpPr/>
          <p:nvPr/>
        </p:nvCxnSpPr>
        <p:spPr>
          <a:xfrm rot="5400000" flipH="1" flipV="1">
            <a:off x="5486400" y="762000"/>
            <a:ext cx="2286000" cy="1524000"/>
          </a:xfrm>
          <a:prstGeom prst="bentConnector3">
            <a:avLst>
              <a:gd name="adj1" fmla="val 100345"/>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hape 30"/>
          <p:cNvCxnSpPr>
            <a:endCxn id="48" idx="2"/>
          </p:cNvCxnSpPr>
          <p:nvPr/>
        </p:nvCxnSpPr>
        <p:spPr>
          <a:xfrm rot="10800000">
            <a:off x="76200" y="723900"/>
            <a:ext cx="3209925" cy="2387600"/>
          </a:xfrm>
          <a:prstGeom prst="bentConnector3">
            <a:avLst>
              <a:gd name="adj1" fmla="val 16259"/>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pic>
        <p:nvPicPr>
          <p:cNvPr id="15369" name="Picture 14"/>
          <p:cNvPicPr>
            <a:picLocks noChangeAspect="1" noChangeArrowheads="1"/>
          </p:cNvPicPr>
          <p:nvPr/>
        </p:nvPicPr>
        <p:blipFill>
          <a:blip r:embed="rId8" cstate="print">
            <a:clrChange>
              <a:clrFrom>
                <a:srgbClr val="BCBCBC"/>
              </a:clrFrom>
              <a:clrTo>
                <a:srgbClr val="BCBCBC">
                  <a:alpha val="0"/>
                </a:srgbClr>
              </a:clrTo>
            </a:clrChange>
          </a:blip>
          <a:srcRect/>
          <a:stretch>
            <a:fillRect/>
          </a:stretch>
        </p:blipFill>
        <p:spPr bwMode="auto">
          <a:xfrm>
            <a:off x="304800" y="0"/>
            <a:ext cx="982663" cy="936625"/>
          </a:xfrm>
          <a:prstGeom prst="rect">
            <a:avLst/>
          </a:prstGeom>
          <a:noFill/>
          <a:ln w="9525">
            <a:noFill/>
            <a:miter lim="800000"/>
            <a:headEnd/>
            <a:tailEnd/>
          </a:ln>
        </p:spPr>
      </p:pic>
      <p:cxnSp>
        <p:nvCxnSpPr>
          <p:cNvPr id="35" name="Elbow Connector 34"/>
          <p:cNvCxnSpPr/>
          <p:nvPr/>
        </p:nvCxnSpPr>
        <p:spPr>
          <a:xfrm rot="10800000" flipV="1">
            <a:off x="304800" y="4038600"/>
            <a:ext cx="3352800" cy="914400"/>
          </a:xfrm>
          <a:prstGeom prst="bentConnector3">
            <a:avLst>
              <a:gd name="adj1" fmla="val 50000"/>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hape 36"/>
          <p:cNvCxnSpPr/>
          <p:nvPr/>
        </p:nvCxnSpPr>
        <p:spPr>
          <a:xfrm rot="10800000" flipV="1">
            <a:off x="2667000" y="4495800"/>
            <a:ext cx="2057400" cy="571500"/>
          </a:xfrm>
          <a:prstGeom prst="bentConnector3">
            <a:avLst>
              <a:gd name="adj1" fmla="val 2490"/>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Elbow Connector 42"/>
          <p:cNvCxnSpPr>
            <a:stCxn id="4" idx="6"/>
          </p:cNvCxnSpPr>
          <p:nvPr/>
        </p:nvCxnSpPr>
        <p:spPr>
          <a:xfrm>
            <a:off x="5943600" y="3162300"/>
            <a:ext cx="3048000" cy="571500"/>
          </a:xfrm>
          <a:prstGeom prst="bentConnector3">
            <a:avLst>
              <a:gd name="adj1" fmla="val 50000"/>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pic>
        <p:nvPicPr>
          <p:cNvPr id="15373" name="Picture 21"/>
          <p:cNvPicPr>
            <a:picLocks noChangeAspect="1" noChangeArrowheads="1"/>
          </p:cNvPicPr>
          <p:nvPr/>
        </p:nvPicPr>
        <p:blipFill>
          <a:blip r:embed="rId9" cstate="print">
            <a:clrChange>
              <a:clrFrom>
                <a:srgbClr val="FFFFFF"/>
              </a:clrFrom>
              <a:clrTo>
                <a:srgbClr val="FFFFFF">
                  <a:alpha val="0"/>
                </a:srgbClr>
              </a:clrTo>
            </a:clrChange>
          </a:blip>
          <a:srcRect/>
          <a:stretch>
            <a:fillRect/>
          </a:stretch>
        </p:blipFill>
        <p:spPr bwMode="auto">
          <a:xfrm>
            <a:off x="533400" y="4381500"/>
            <a:ext cx="895350" cy="666750"/>
          </a:xfrm>
          <a:prstGeom prst="rect">
            <a:avLst/>
          </a:prstGeom>
          <a:noFill/>
          <a:ln w="9525">
            <a:noFill/>
            <a:miter lim="800000"/>
            <a:headEnd/>
            <a:tailEnd/>
          </a:ln>
        </p:spPr>
      </p:pic>
      <p:pic>
        <p:nvPicPr>
          <p:cNvPr id="15374" name="Picture 16"/>
          <p:cNvPicPr>
            <a:picLocks noChangeAspect="1" noChangeArrowheads="1"/>
          </p:cNvPicPr>
          <p:nvPr/>
        </p:nvPicPr>
        <p:blipFill>
          <a:blip r:embed="rId10" cstate="print">
            <a:clrChange>
              <a:clrFrom>
                <a:srgbClr val="000000"/>
              </a:clrFrom>
              <a:clrTo>
                <a:srgbClr val="000000">
                  <a:alpha val="0"/>
                </a:srgbClr>
              </a:clrTo>
            </a:clrChange>
          </a:blip>
          <a:srcRect/>
          <a:stretch>
            <a:fillRect/>
          </a:stretch>
        </p:blipFill>
        <p:spPr bwMode="auto">
          <a:xfrm>
            <a:off x="7924800" y="2895600"/>
            <a:ext cx="990600" cy="990600"/>
          </a:xfrm>
          <a:prstGeom prst="rect">
            <a:avLst/>
          </a:prstGeom>
          <a:noFill/>
          <a:ln w="9525">
            <a:noFill/>
            <a:miter lim="800000"/>
            <a:headEnd/>
            <a:tailEnd/>
          </a:ln>
        </p:spPr>
      </p:pic>
      <p:sp>
        <p:nvSpPr>
          <p:cNvPr id="48" name="Oval 47"/>
          <p:cNvSpPr/>
          <p:nvPr/>
        </p:nvSpPr>
        <p:spPr>
          <a:xfrm>
            <a:off x="76200" y="609600"/>
            <a:ext cx="228600" cy="2286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9" name="Oval 48"/>
          <p:cNvSpPr/>
          <p:nvPr/>
        </p:nvSpPr>
        <p:spPr>
          <a:xfrm>
            <a:off x="7391400" y="252413"/>
            <a:ext cx="228600" cy="228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0" name="Oval 49"/>
          <p:cNvSpPr/>
          <p:nvPr/>
        </p:nvSpPr>
        <p:spPr>
          <a:xfrm>
            <a:off x="8763000" y="3605213"/>
            <a:ext cx="228600" cy="228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1" name="Oval 50"/>
          <p:cNvSpPr/>
          <p:nvPr/>
        </p:nvSpPr>
        <p:spPr>
          <a:xfrm>
            <a:off x="2438400" y="4953000"/>
            <a:ext cx="228600" cy="228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3" name="Oval 52"/>
          <p:cNvSpPr/>
          <p:nvPr/>
        </p:nvSpPr>
        <p:spPr>
          <a:xfrm>
            <a:off x="152400" y="4800600"/>
            <a:ext cx="228600" cy="228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Oval 3"/>
          <p:cNvSpPr/>
          <p:nvPr/>
        </p:nvSpPr>
        <p:spPr>
          <a:xfrm>
            <a:off x="3276600" y="1905000"/>
            <a:ext cx="2667000" cy="2514600"/>
          </a:xfrm>
          <a:prstGeom prst="ellipse">
            <a:avLst/>
          </a:prstGeom>
          <a:solidFill>
            <a:schemeClr val="bg1"/>
          </a:solidFill>
          <a:ln w="76200">
            <a:solidFill>
              <a:schemeClr val="tx1"/>
            </a:solidFill>
          </a:ln>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endParaRPr lang="en-US" dirty="0"/>
          </a:p>
          <a:p>
            <a:pPr algn="ctr" fontAlgn="auto">
              <a:spcBef>
                <a:spcPts val="0"/>
              </a:spcBef>
              <a:spcAft>
                <a:spcPts val="0"/>
              </a:spcAft>
              <a:defRPr/>
            </a:pPr>
            <a:endParaRPr lang="en-US" dirty="0"/>
          </a:p>
        </p:txBody>
      </p:sp>
      <p:pic>
        <p:nvPicPr>
          <p:cNvPr id="15383" name="Picture 22"/>
          <p:cNvPicPr>
            <a:picLocks noChangeAspect="1" noChangeArrowheads="1"/>
          </p:cNvPicPr>
          <p:nvPr/>
        </p:nvPicPr>
        <p:blipFill>
          <a:blip r:embed="rId11" cstate="print">
            <a:clrChange>
              <a:clrFrom>
                <a:srgbClr val="FFFFFF"/>
              </a:clrFrom>
              <a:clrTo>
                <a:srgbClr val="FFFFFF">
                  <a:alpha val="0"/>
                </a:srgbClr>
              </a:clrTo>
            </a:clrChange>
          </a:blip>
          <a:srcRect/>
          <a:stretch>
            <a:fillRect/>
          </a:stretch>
        </p:blipFill>
        <p:spPr bwMode="auto">
          <a:xfrm>
            <a:off x="3657600" y="2260600"/>
            <a:ext cx="1905000" cy="1778000"/>
          </a:xfrm>
          <a:prstGeom prst="rect">
            <a:avLst/>
          </a:prstGeom>
          <a:noFill/>
          <a:ln w="9525">
            <a:noFill/>
            <a:miter lim="800000"/>
            <a:headEnd/>
            <a:tailEnd/>
          </a:ln>
        </p:spPr>
      </p:pic>
      <p:pic>
        <p:nvPicPr>
          <p:cNvPr id="15384" name="Picture 56" descr="PerformanceIconShadow.png"/>
          <p:cNvPicPr>
            <a:picLocks noChangeAspect="1"/>
          </p:cNvPicPr>
          <p:nvPr/>
        </p:nvPicPr>
        <p:blipFill>
          <a:blip r:embed="rId12" cstate="print"/>
          <a:srcRect/>
          <a:stretch>
            <a:fillRect/>
          </a:stretch>
        </p:blipFill>
        <p:spPr bwMode="auto">
          <a:xfrm>
            <a:off x="3352800" y="4419600"/>
            <a:ext cx="692150" cy="760413"/>
          </a:xfrm>
          <a:prstGeom prst="rect">
            <a:avLst/>
          </a:prstGeom>
          <a:noFill/>
          <a:ln w="9525">
            <a:noFill/>
            <a:miter lim="800000"/>
            <a:headEnd/>
            <a:tailEnd/>
          </a:ln>
        </p:spPr>
      </p:pic>
      <p:sp>
        <p:nvSpPr>
          <p:cNvPr id="58" name="TextBox 57"/>
          <p:cNvSpPr txBox="1"/>
          <p:nvPr/>
        </p:nvSpPr>
        <p:spPr>
          <a:xfrm>
            <a:off x="3695700" y="2209800"/>
            <a:ext cx="1828800" cy="1143000"/>
          </a:xfrm>
          <a:prstGeom prst="rect">
            <a:avLst/>
          </a:prstGeom>
          <a:noFill/>
        </p:spPr>
        <p:txBody>
          <a:bodyPr spcFirstLastPara="1">
            <a:prstTxWarp prst="textArchUp">
              <a:avLst>
                <a:gd name="adj" fmla="val 6134973"/>
              </a:avLst>
            </a:prstTxWarp>
            <a:spAutoFit/>
          </a:bodyPr>
          <a:lstStyle/>
          <a:p>
            <a:pPr algn="ctr">
              <a:defRPr/>
            </a:pPr>
            <a:r>
              <a:rPr lang="en-US" b="1" dirty="0">
                <a:latin typeface="Arial Black" pitchFamily="34" charset="0"/>
                <a:cs typeface="+mn-cs"/>
              </a:rPr>
              <a:t>PEMBANGUNAN</a:t>
            </a:r>
          </a:p>
        </p:txBody>
      </p:sp>
      <p:sp>
        <p:nvSpPr>
          <p:cNvPr id="59" name="TextBox 58"/>
          <p:cNvSpPr txBox="1"/>
          <p:nvPr/>
        </p:nvSpPr>
        <p:spPr>
          <a:xfrm>
            <a:off x="3648075" y="2914650"/>
            <a:ext cx="1995739" cy="1283732"/>
          </a:xfrm>
          <a:prstGeom prst="rect">
            <a:avLst/>
          </a:prstGeom>
          <a:noFill/>
        </p:spPr>
        <p:txBody>
          <a:bodyPr spcFirstLastPara="1" wrap="none">
            <a:prstTxWarp prst="textArchDown">
              <a:avLst>
                <a:gd name="adj" fmla="val 1351949"/>
              </a:avLst>
            </a:prstTxWarp>
            <a:spAutoFit/>
          </a:bodyPr>
          <a:lstStyle/>
          <a:p>
            <a:pPr>
              <a:defRPr/>
            </a:pPr>
            <a:r>
              <a:rPr lang="en-US" dirty="0">
                <a:latin typeface="Arial Black" pitchFamily="34" charset="0"/>
                <a:cs typeface="+mn-cs"/>
              </a:rPr>
              <a:t>MODAL INSAN</a:t>
            </a:r>
          </a:p>
        </p:txBody>
      </p:sp>
      <p:sp>
        <p:nvSpPr>
          <p:cNvPr id="26" name="Slide Number Placeholder 25"/>
          <p:cNvSpPr>
            <a:spLocks noGrp="1"/>
          </p:cNvSpPr>
          <p:nvPr>
            <p:ph type="sldNum" sz="quarter" idx="12"/>
          </p:nvPr>
        </p:nvSpPr>
        <p:spPr/>
        <p:txBody>
          <a:bodyPr/>
          <a:lstStyle/>
          <a:p>
            <a:pPr>
              <a:defRPr/>
            </a:pPr>
            <a:fld id="{51A270A6-AF7D-4374-A816-E03A2DE5405F}" type="slidenum">
              <a:rPr lang="en-US" smtClean="0"/>
              <a:pPr>
                <a:defRPr/>
              </a:pPr>
              <a:t>2</a:t>
            </a:fld>
            <a:endParaRPr lang="en-US"/>
          </a:p>
        </p:txBody>
      </p:sp>
      <p:sp>
        <p:nvSpPr>
          <p:cNvPr id="30" name="Rectangle 29"/>
          <p:cNvSpPr/>
          <p:nvPr/>
        </p:nvSpPr>
        <p:spPr>
          <a:xfrm>
            <a:off x="2667000" y="0"/>
            <a:ext cx="2667000" cy="1600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fontAlgn="auto">
              <a:spcBef>
                <a:spcPts val="0"/>
              </a:spcBef>
              <a:spcAft>
                <a:spcPts val="0"/>
              </a:spcAft>
              <a:defRPr/>
            </a:pPr>
            <a:r>
              <a:rPr lang="en-US" dirty="0">
                <a:solidFill>
                  <a:schemeClr val="tx1"/>
                </a:solidFill>
                <a:latin typeface="Arial Black" pitchFamily="34" charset="0"/>
                <a:hlinkClick r:id="rId13" action="ppaction://hlinksldjump"/>
              </a:rPr>
              <a:t>Peperiksaan</a:t>
            </a:r>
            <a:endParaRPr lang="en-US" dirty="0">
              <a:solidFill>
                <a:schemeClr val="tx1"/>
              </a:solidFill>
              <a:latin typeface="Arial Black" pitchFamily="34" charset="0"/>
            </a:endParaRPr>
          </a:p>
          <a:p>
            <a:pPr marL="228600" lvl="1" indent="-171450" fontAlgn="auto">
              <a:spcBef>
                <a:spcPts val="0"/>
              </a:spcBef>
              <a:spcAft>
                <a:spcPts val="0"/>
              </a:spcAft>
              <a:buFont typeface="Wingdings" pitchFamily="2" charset="2"/>
              <a:buChar char="§"/>
              <a:defRPr/>
            </a:pPr>
            <a:r>
              <a:rPr lang="ms-MY" sz="1600" dirty="0">
                <a:solidFill>
                  <a:schemeClr val="tx1"/>
                </a:solidFill>
                <a:latin typeface="Arial" pitchFamily="34" charset="0"/>
                <a:cs typeface="Arial" pitchFamily="34" charset="0"/>
              </a:rPr>
              <a:t>Subjek Umum (3 Tahap)</a:t>
            </a:r>
          </a:p>
          <a:p>
            <a:pPr marL="228600" lvl="1" indent="-171450" fontAlgn="auto">
              <a:spcBef>
                <a:spcPts val="0"/>
              </a:spcBef>
              <a:spcAft>
                <a:spcPts val="0"/>
              </a:spcAft>
              <a:buFont typeface="Wingdings" pitchFamily="2" charset="2"/>
              <a:buChar char="§"/>
              <a:defRPr/>
            </a:pPr>
            <a:r>
              <a:rPr lang="ms-MY" sz="1600" dirty="0">
                <a:solidFill>
                  <a:schemeClr val="tx1"/>
                </a:solidFill>
                <a:latin typeface="Arial" pitchFamily="34" charset="0"/>
                <a:cs typeface="Arial" pitchFamily="34" charset="0"/>
              </a:rPr>
              <a:t>Peperiksaan Subjek Umum &amp; Jabatan dilaksanakan oleh Ketua Perkhidmatan</a:t>
            </a:r>
          </a:p>
          <a:p>
            <a:pPr marL="228600" lvl="1" indent="-171450" fontAlgn="auto">
              <a:spcBef>
                <a:spcPts val="0"/>
              </a:spcBef>
              <a:spcAft>
                <a:spcPts val="0"/>
              </a:spcAft>
              <a:buFont typeface="Arial" pitchFamily="34" charset="0"/>
              <a:buChar char="•"/>
              <a:defRPr/>
            </a:pPr>
            <a:endParaRPr lang="en-US" dirty="0">
              <a:solidFill>
                <a:schemeClr val="tx1"/>
              </a:solidFill>
              <a:latin typeface="Arial" pitchFamily="34" charset="0"/>
              <a:cs typeface="Arial" pitchFamily="34" charset="0"/>
            </a:endParaRPr>
          </a:p>
        </p:txBody>
      </p:sp>
      <p:cxnSp>
        <p:nvCxnSpPr>
          <p:cNvPr id="38" name="Shape 36"/>
          <p:cNvCxnSpPr/>
          <p:nvPr/>
        </p:nvCxnSpPr>
        <p:spPr>
          <a:xfrm rot="5400000" flipH="1" flipV="1">
            <a:off x="4305300" y="723900"/>
            <a:ext cx="1600200" cy="762000"/>
          </a:xfrm>
          <a:prstGeom prst="bentConnector3">
            <a:avLst>
              <a:gd name="adj1" fmla="val -246"/>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45" name="Oval 44"/>
          <p:cNvSpPr/>
          <p:nvPr/>
        </p:nvSpPr>
        <p:spPr>
          <a:xfrm>
            <a:off x="5410200" y="76200"/>
            <a:ext cx="228600" cy="228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ransition>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Snip Diagonal Corner Rectangle 36"/>
          <p:cNvSpPr/>
          <p:nvPr/>
        </p:nvSpPr>
        <p:spPr>
          <a:xfrm>
            <a:off x="0" y="2286000"/>
            <a:ext cx="4286250" cy="4572000"/>
          </a:xfrm>
          <a:prstGeom prst="snip2Diag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6" name="Snip Diagonal Corner Rectangle 35"/>
          <p:cNvSpPr/>
          <p:nvPr/>
        </p:nvSpPr>
        <p:spPr>
          <a:xfrm>
            <a:off x="4572000" y="914400"/>
            <a:ext cx="4572000" cy="3586163"/>
          </a:xfrm>
          <a:prstGeom prst="snip2DiagRect">
            <a:avLst/>
          </a:prstGeom>
          <a:solidFill>
            <a:srgbClr val="CC00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Slide Number Placeholder 8"/>
          <p:cNvSpPr>
            <a:spLocks noGrp="1"/>
          </p:cNvSpPr>
          <p:nvPr>
            <p:ph type="sldNum" sz="quarter" idx="12"/>
          </p:nvPr>
        </p:nvSpPr>
        <p:spPr/>
        <p:txBody>
          <a:bodyPr/>
          <a:lstStyle/>
          <a:p>
            <a:pPr>
              <a:defRPr/>
            </a:pPr>
            <a:fld id="{00C30300-7D93-443C-999A-6DA3524E3390}" type="slidenum">
              <a:rPr lang="en-US" smtClean="0"/>
              <a:pPr>
                <a:defRPr/>
              </a:pPr>
              <a:t>20</a:t>
            </a:fld>
            <a:endParaRPr lang="en-US"/>
          </a:p>
        </p:txBody>
      </p:sp>
      <p:sp>
        <p:nvSpPr>
          <p:cNvPr id="20" name="Rectangle 19"/>
          <p:cNvSpPr/>
          <p:nvPr/>
        </p:nvSpPr>
        <p:spPr>
          <a:xfrm>
            <a:off x="5791200" y="990600"/>
            <a:ext cx="3105160" cy="4286280"/>
          </a:xfrm>
          <a:prstGeom prst="rect">
            <a:avLst/>
          </a:prstGeom>
          <a:no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lstStyle/>
          <a:p>
            <a:pPr fontAlgn="auto">
              <a:spcBef>
                <a:spcPts val="0"/>
              </a:spcBef>
              <a:spcAft>
                <a:spcPts val="0"/>
              </a:spcAft>
              <a:defRPr/>
            </a:pPr>
            <a:r>
              <a:rPr lang="en-US" sz="2000" b="1" dirty="0">
                <a:solidFill>
                  <a:schemeClr val="tx1"/>
                </a:solidFill>
                <a:latin typeface="Arial Black" pitchFamily="34" charset="0"/>
                <a:cs typeface="Arial" pitchFamily="34" charset="0"/>
              </a:rPr>
              <a:t>Syarat</a:t>
            </a:r>
          </a:p>
          <a:p>
            <a:pPr fontAlgn="auto">
              <a:spcBef>
                <a:spcPts val="0"/>
              </a:spcBef>
              <a:spcAft>
                <a:spcPts val="0"/>
              </a:spcAft>
              <a:defRPr/>
            </a:pPr>
            <a:endParaRPr lang="en-US" sz="2000" b="1" dirty="0">
              <a:solidFill>
                <a:schemeClr val="bg1"/>
              </a:solidFill>
              <a:latin typeface="Arial" pitchFamily="34" charset="0"/>
              <a:cs typeface="Arial" pitchFamily="34" charset="0"/>
            </a:endParaRPr>
          </a:p>
          <a:p>
            <a:pPr marL="228600" lvl="1" indent="-171450" fontAlgn="auto">
              <a:spcBef>
                <a:spcPts val="0"/>
              </a:spcBef>
              <a:spcAft>
                <a:spcPts val="0"/>
              </a:spcAft>
              <a:buFont typeface="Arial" pitchFamily="34" charset="0"/>
              <a:buChar char="•"/>
              <a:defRPr/>
            </a:pPr>
            <a:r>
              <a:rPr lang="en-US" b="1" dirty="0">
                <a:latin typeface="Arial" pitchFamily="34" charset="0"/>
                <a:cs typeface="Arial" pitchFamily="34" charset="0"/>
              </a:rPr>
              <a:t>Telah disahkan dalam perkhidmatan</a:t>
            </a:r>
          </a:p>
          <a:p>
            <a:pPr marL="228600" lvl="1" indent="-171450" fontAlgn="auto">
              <a:spcBef>
                <a:spcPts val="0"/>
              </a:spcBef>
              <a:spcAft>
                <a:spcPts val="0"/>
              </a:spcAft>
              <a:buFont typeface="Arial" pitchFamily="34" charset="0"/>
              <a:buChar char="•"/>
              <a:defRPr/>
            </a:pPr>
            <a:r>
              <a:rPr lang="en-US" b="1" dirty="0">
                <a:latin typeface="Arial" pitchFamily="34" charset="0"/>
                <a:cs typeface="Arial" pitchFamily="34" charset="0"/>
              </a:rPr>
              <a:t> ≥5 tahun</a:t>
            </a:r>
          </a:p>
          <a:p>
            <a:pPr marL="228600" lvl="1" indent="-171450" fontAlgn="auto">
              <a:spcBef>
                <a:spcPts val="0"/>
              </a:spcBef>
              <a:spcAft>
                <a:spcPts val="0"/>
              </a:spcAft>
              <a:buFont typeface="Arial" pitchFamily="34" charset="0"/>
              <a:buChar char="•"/>
              <a:defRPr/>
            </a:pPr>
            <a:r>
              <a:rPr lang="en-US" b="1" dirty="0" err="1">
                <a:latin typeface="Arial" pitchFamily="34" charset="0"/>
                <a:cs typeface="Arial" pitchFamily="34" charset="0"/>
              </a:rPr>
              <a:t>Gred</a:t>
            </a:r>
            <a:r>
              <a:rPr lang="en-US" b="1" dirty="0">
                <a:latin typeface="Arial" pitchFamily="34" charset="0"/>
                <a:cs typeface="Arial" pitchFamily="34" charset="0"/>
              </a:rPr>
              <a:t> </a:t>
            </a:r>
            <a:r>
              <a:rPr lang="en-US" b="1" dirty="0" smtClean="0">
                <a:latin typeface="Arial" pitchFamily="34" charset="0"/>
                <a:cs typeface="Arial" pitchFamily="34" charset="0"/>
              </a:rPr>
              <a:t>1-6 </a:t>
            </a:r>
            <a:r>
              <a:rPr lang="en-US" b="1" dirty="0">
                <a:latin typeface="Arial" pitchFamily="34" charset="0"/>
                <a:cs typeface="Arial" pitchFamily="34" charset="0"/>
              </a:rPr>
              <a:t>ke bawah</a:t>
            </a:r>
          </a:p>
          <a:p>
            <a:pPr marL="228600" lvl="1" indent="-171450" fontAlgn="auto">
              <a:spcBef>
                <a:spcPts val="0"/>
              </a:spcBef>
              <a:spcAft>
                <a:spcPts val="0"/>
              </a:spcAft>
              <a:buFont typeface="Arial" pitchFamily="34" charset="0"/>
              <a:buChar char="•"/>
              <a:defRPr/>
            </a:pPr>
            <a:r>
              <a:rPr lang="en-US" b="1" dirty="0">
                <a:latin typeface="Arial" pitchFamily="34" charset="0"/>
                <a:cs typeface="Arial" pitchFamily="34" charset="0"/>
              </a:rPr>
              <a:t>Cemerlang</a:t>
            </a:r>
          </a:p>
          <a:p>
            <a:pPr marL="228600" lvl="1" indent="-171450" fontAlgn="auto">
              <a:spcBef>
                <a:spcPts val="0"/>
              </a:spcBef>
              <a:spcAft>
                <a:spcPts val="0"/>
              </a:spcAft>
              <a:buFont typeface="Arial" pitchFamily="34" charset="0"/>
              <a:buChar char="•"/>
              <a:defRPr/>
            </a:pPr>
            <a:r>
              <a:rPr lang="en-US" b="1" dirty="0">
                <a:latin typeface="Arial" pitchFamily="34" charset="0"/>
                <a:cs typeface="Arial" pitchFamily="34" charset="0"/>
              </a:rPr>
              <a:t>LNPT ≥ 85</a:t>
            </a:r>
          </a:p>
          <a:p>
            <a:pPr marL="228600" lvl="1" indent="-171450" fontAlgn="auto">
              <a:spcBef>
                <a:spcPts val="0"/>
              </a:spcBef>
              <a:spcAft>
                <a:spcPts val="0"/>
              </a:spcAft>
              <a:buFont typeface="Arial" pitchFamily="34" charset="0"/>
              <a:buChar char="•"/>
              <a:defRPr/>
            </a:pPr>
            <a:r>
              <a:rPr lang="en-US" b="1" dirty="0">
                <a:latin typeface="Arial" pitchFamily="34" charset="0"/>
                <a:cs typeface="Arial" pitchFamily="34" charset="0"/>
              </a:rPr>
              <a:t>Lulus </a:t>
            </a:r>
            <a:r>
              <a:rPr lang="en-US" b="1" dirty="0" err="1">
                <a:latin typeface="Arial" pitchFamily="34" charset="0"/>
                <a:cs typeface="Arial" pitchFamily="34" charset="0"/>
              </a:rPr>
              <a:t>tapisan</a:t>
            </a:r>
            <a:endParaRPr lang="en-US" b="1" dirty="0">
              <a:latin typeface="Arial" pitchFamily="34" charset="0"/>
              <a:cs typeface="Arial" pitchFamily="34" charset="0"/>
            </a:endParaRPr>
          </a:p>
          <a:p>
            <a:pPr marL="228600" lvl="1" indent="-171450" fontAlgn="auto">
              <a:spcBef>
                <a:spcPts val="0"/>
              </a:spcBef>
              <a:spcAft>
                <a:spcPts val="0"/>
              </a:spcAft>
              <a:buFont typeface="Arial" pitchFamily="34" charset="0"/>
              <a:buChar char="•"/>
              <a:defRPr/>
            </a:pPr>
            <a:r>
              <a:rPr lang="en-US" b="1" dirty="0">
                <a:latin typeface="Arial" pitchFamily="34" charset="0"/>
                <a:cs typeface="Arial" pitchFamily="34" charset="0"/>
              </a:rPr>
              <a:t>Bebas tindakan tatatertib</a:t>
            </a:r>
          </a:p>
          <a:p>
            <a:pPr marL="228600" lvl="1" indent="-171450" fontAlgn="auto">
              <a:spcBef>
                <a:spcPts val="0"/>
              </a:spcBef>
              <a:spcAft>
                <a:spcPts val="0"/>
              </a:spcAft>
              <a:buFont typeface="Arial" pitchFamily="34" charset="0"/>
              <a:buChar char="•"/>
              <a:defRPr/>
            </a:pPr>
            <a:r>
              <a:rPr lang="en-US" b="1" dirty="0">
                <a:latin typeface="Arial" pitchFamily="34" charset="0"/>
                <a:cs typeface="Arial" pitchFamily="34" charset="0"/>
              </a:rPr>
              <a:t>Diperaku </a:t>
            </a:r>
            <a:r>
              <a:rPr lang="en-US" b="1" dirty="0" err="1">
                <a:latin typeface="Arial" pitchFamily="34" charset="0"/>
                <a:cs typeface="Arial" pitchFamily="34" charset="0"/>
              </a:rPr>
              <a:t>PPSM</a:t>
            </a:r>
            <a:endParaRPr lang="en-US" b="1" dirty="0">
              <a:latin typeface="Arial" pitchFamily="34" charset="0"/>
              <a:cs typeface="Arial" pitchFamily="34" charset="0"/>
            </a:endParaRPr>
          </a:p>
          <a:p>
            <a:pPr marL="228600" lvl="1" indent="-171450" fontAlgn="auto">
              <a:spcBef>
                <a:spcPts val="0"/>
              </a:spcBef>
              <a:spcAft>
                <a:spcPts val="0"/>
              </a:spcAft>
              <a:buFont typeface="Arial" pitchFamily="34" charset="0"/>
              <a:buChar char="•"/>
              <a:defRPr/>
            </a:pPr>
            <a:endParaRPr lang="en-US" sz="2000" b="1" dirty="0">
              <a:solidFill>
                <a:schemeClr val="bg1"/>
              </a:solidFill>
              <a:latin typeface="Arial" pitchFamily="34" charset="0"/>
              <a:cs typeface="Arial" pitchFamily="34" charset="0"/>
            </a:endParaRPr>
          </a:p>
        </p:txBody>
      </p:sp>
      <p:sp>
        <p:nvSpPr>
          <p:cNvPr id="21" name="Rectangle 20"/>
          <p:cNvSpPr/>
          <p:nvPr/>
        </p:nvSpPr>
        <p:spPr>
          <a:xfrm>
            <a:off x="295275" y="2509838"/>
            <a:ext cx="2981325" cy="36528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fontAlgn="auto">
              <a:spcBef>
                <a:spcPts val="0"/>
              </a:spcBef>
              <a:spcAft>
                <a:spcPts val="0"/>
              </a:spcAft>
              <a:defRPr/>
            </a:pPr>
            <a:r>
              <a:rPr lang="en-US" sz="2000" b="1" dirty="0">
                <a:solidFill>
                  <a:schemeClr val="tx1"/>
                </a:solidFill>
                <a:latin typeface="Arial Black" pitchFamily="34" charset="0"/>
              </a:rPr>
              <a:t>Tujuan</a:t>
            </a:r>
          </a:p>
          <a:p>
            <a:pPr fontAlgn="auto">
              <a:spcBef>
                <a:spcPts val="0"/>
              </a:spcBef>
              <a:spcAft>
                <a:spcPts val="0"/>
              </a:spcAft>
              <a:defRPr/>
            </a:pPr>
            <a:endParaRPr lang="en-US" sz="500" b="1" dirty="0">
              <a:solidFill>
                <a:schemeClr val="tx1"/>
              </a:solidFill>
              <a:latin typeface="Arial Black" pitchFamily="34" charset="0"/>
            </a:endParaRPr>
          </a:p>
          <a:p>
            <a:pPr marL="266700" indent="-266700">
              <a:spcBef>
                <a:spcPct val="20000"/>
              </a:spcBef>
              <a:buFont typeface="Arial" pitchFamily="34" charset="0"/>
              <a:buChar char="•"/>
              <a:defRPr/>
            </a:pPr>
            <a:r>
              <a:rPr lang="en-US" sz="2000" b="1" dirty="0">
                <a:solidFill>
                  <a:schemeClr val="tx1"/>
                </a:solidFill>
                <a:latin typeface="Arial" pitchFamily="34" charset="0"/>
                <a:cs typeface="Arial" pitchFamily="34" charset="0"/>
              </a:rPr>
              <a:t>Mengiktiraf pegawai yang cemerlang</a:t>
            </a:r>
          </a:p>
          <a:p>
            <a:pPr marL="266700" indent="-266700">
              <a:spcBef>
                <a:spcPct val="20000"/>
              </a:spcBef>
              <a:buFont typeface="Arial" pitchFamily="34" charset="0"/>
              <a:buChar char="•"/>
              <a:defRPr/>
            </a:pPr>
            <a:r>
              <a:rPr lang="en-US" sz="2000" b="1" dirty="0">
                <a:solidFill>
                  <a:schemeClr val="tx1"/>
                </a:solidFill>
                <a:latin typeface="Arial" pitchFamily="34" charset="0"/>
                <a:cs typeface="Arial" pitchFamily="34" charset="0"/>
              </a:rPr>
              <a:t>Meningkatkan </a:t>
            </a:r>
            <a:r>
              <a:rPr lang="en-US" sz="2000" b="1" dirty="0" err="1">
                <a:solidFill>
                  <a:schemeClr val="tx1"/>
                </a:solidFill>
                <a:latin typeface="Arial" pitchFamily="34" charset="0"/>
                <a:cs typeface="Arial" pitchFamily="34" charset="0"/>
              </a:rPr>
              <a:t>budaya</a:t>
            </a:r>
            <a:r>
              <a:rPr lang="en-US" sz="2000" b="1" dirty="0">
                <a:solidFill>
                  <a:schemeClr val="tx1"/>
                </a:solidFill>
                <a:latin typeface="Arial" pitchFamily="34" charset="0"/>
                <a:cs typeface="Arial" pitchFamily="34" charset="0"/>
              </a:rPr>
              <a:t> </a:t>
            </a:r>
            <a:r>
              <a:rPr lang="en-US" sz="2000" b="1" dirty="0" err="1">
                <a:solidFill>
                  <a:schemeClr val="tx1"/>
                </a:solidFill>
                <a:latin typeface="Arial" pitchFamily="34" charset="0"/>
                <a:cs typeface="Arial" pitchFamily="34" charset="0"/>
              </a:rPr>
              <a:t>kecemerlangan</a:t>
            </a:r>
            <a:r>
              <a:rPr lang="en-US" sz="2000" b="1" dirty="0">
                <a:solidFill>
                  <a:schemeClr val="tx1"/>
                </a:solidFill>
                <a:latin typeface="Arial" pitchFamily="34" charset="0"/>
                <a:cs typeface="Arial" pitchFamily="34" charset="0"/>
              </a:rPr>
              <a:t> </a:t>
            </a:r>
          </a:p>
          <a:p>
            <a:pPr marL="266700" indent="-266700">
              <a:spcBef>
                <a:spcPct val="20000"/>
              </a:spcBef>
              <a:buFont typeface="Arial" pitchFamily="34" charset="0"/>
              <a:buChar char="•"/>
              <a:defRPr/>
            </a:pPr>
            <a:r>
              <a:rPr lang="fi-FI" sz="2000" b="1" dirty="0">
                <a:solidFill>
                  <a:schemeClr val="tx1"/>
                </a:solidFill>
                <a:latin typeface="Arial" pitchFamily="34" charset="0"/>
                <a:cs typeface="Arial" pitchFamily="34" charset="0"/>
              </a:rPr>
              <a:t>Galakan penglibatan</a:t>
            </a:r>
          </a:p>
          <a:p>
            <a:pPr marL="723900" lvl="1" indent="-266700">
              <a:spcBef>
                <a:spcPct val="20000"/>
              </a:spcBef>
              <a:buFont typeface="Arial" pitchFamily="34" charset="0"/>
              <a:buChar char="•"/>
              <a:defRPr/>
            </a:pPr>
            <a:r>
              <a:rPr lang="fi-FI" sz="2000" b="1" dirty="0">
                <a:solidFill>
                  <a:schemeClr val="tx1"/>
                </a:solidFill>
                <a:latin typeface="Arial" pitchFamily="34" charset="0"/>
                <a:cs typeface="Arial" pitchFamily="34" charset="0"/>
              </a:rPr>
              <a:t>Aktiviti kesukarelaan</a:t>
            </a:r>
          </a:p>
          <a:p>
            <a:pPr marL="723900" lvl="1" indent="-266700">
              <a:spcBef>
                <a:spcPct val="20000"/>
              </a:spcBef>
              <a:buFont typeface="Arial" pitchFamily="34" charset="0"/>
              <a:buChar char="•"/>
              <a:defRPr/>
            </a:pPr>
            <a:r>
              <a:rPr lang="fi-FI" sz="2000" b="1" dirty="0">
                <a:solidFill>
                  <a:schemeClr val="tx1"/>
                </a:solidFill>
                <a:latin typeface="Arial" pitchFamily="34" charset="0"/>
                <a:cs typeface="Arial" pitchFamily="34" charset="0"/>
              </a:rPr>
              <a:t>Kemasyarakatan</a:t>
            </a:r>
          </a:p>
          <a:p>
            <a:pPr marL="723900" lvl="1" indent="-266700">
              <a:spcBef>
                <a:spcPct val="20000"/>
              </a:spcBef>
              <a:buFont typeface="Arial" pitchFamily="34" charset="0"/>
              <a:buChar char="•"/>
              <a:defRPr/>
            </a:pPr>
            <a:r>
              <a:rPr lang="fi-FI" sz="2000" b="1" dirty="0">
                <a:solidFill>
                  <a:schemeClr val="tx1"/>
                </a:solidFill>
                <a:latin typeface="Arial" pitchFamily="34" charset="0"/>
                <a:cs typeface="Arial" pitchFamily="34" charset="0"/>
              </a:rPr>
              <a:t>Sukan</a:t>
            </a:r>
          </a:p>
          <a:p>
            <a:pPr marL="723900" lvl="1" indent="-266700">
              <a:spcBef>
                <a:spcPct val="20000"/>
              </a:spcBef>
              <a:buFont typeface="Arial" pitchFamily="34" charset="0"/>
              <a:buChar char="•"/>
              <a:defRPr/>
            </a:pPr>
            <a:r>
              <a:rPr lang="fi-FI" sz="2000" b="1" dirty="0">
                <a:solidFill>
                  <a:schemeClr val="tx1"/>
                </a:solidFill>
                <a:latin typeface="Arial" pitchFamily="34" charset="0"/>
                <a:cs typeface="Arial" pitchFamily="34" charset="0"/>
              </a:rPr>
              <a:t>Kebudayaan</a:t>
            </a:r>
          </a:p>
          <a:p>
            <a:pPr marL="266700" indent="-266700">
              <a:spcBef>
                <a:spcPct val="20000"/>
              </a:spcBef>
              <a:buFont typeface="Arial" pitchFamily="34" charset="0"/>
              <a:buChar char="•"/>
              <a:defRPr/>
            </a:pPr>
            <a:endParaRPr lang="en-US" sz="2000" b="1" dirty="0">
              <a:solidFill>
                <a:schemeClr val="tx1"/>
              </a:solidFill>
              <a:latin typeface="Arial" pitchFamily="34" charset="0"/>
              <a:cs typeface="Arial" pitchFamily="34" charset="0"/>
            </a:endParaRPr>
          </a:p>
          <a:p>
            <a:pPr marL="266700" indent="-266700">
              <a:spcBef>
                <a:spcPct val="20000"/>
              </a:spcBef>
              <a:defRPr/>
            </a:pPr>
            <a:endParaRPr lang="en-US" sz="2000" b="1" dirty="0">
              <a:solidFill>
                <a:schemeClr val="tx1"/>
              </a:solidFill>
              <a:latin typeface="Arial" pitchFamily="34" charset="0"/>
              <a:cs typeface="Arial" pitchFamily="34" charset="0"/>
            </a:endParaRPr>
          </a:p>
          <a:p>
            <a:pPr marL="57150" lvl="1" fontAlgn="auto">
              <a:spcBef>
                <a:spcPts val="0"/>
              </a:spcBef>
              <a:spcAft>
                <a:spcPts val="0"/>
              </a:spcAft>
              <a:defRPr/>
            </a:pPr>
            <a:r>
              <a:rPr lang="en-US" sz="1400" b="1" dirty="0">
                <a:solidFill>
                  <a:schemeClr val="tx1"/>
                </a:solidFill>
              </a:rPr>
              <a:t> </a:t>
            </a:r>
          </a:p>
        </p:txBody>
      </p:sp>
      <p:sp>
        <p:nvSpPr>
          <p:cNvPr id="33" name="Round Diagonal Corner Rectangle 32"/>
          <p:cNvSpPr/>
          <p:nvPr/>
        </p:nvSpPr>
        <p:spPr>
          <a:xfrm>
            <a:off x="3352800" y="2743200"/>
            <a:ext cx="2276492" cy="1571636"/>
          </a:xfrm>
          <a:prstGeom prst="round2DiagRect">
            <a:avLst/>
          </a:prstGeom>
          <a:solidFill>
            <a:srgbClr val="C00000"/>
          </a:solidFill>
          <a:ln w="69850">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dirty="0">
                <a:solidFill>
                  <a:schemeClr val="bg1"/>
                </a:solidFill>
                <a:latin typeface="Arial Black" pitchFamily="34" charset="0"/>
                <a:cs typeface="Arial" pitchFamily="34" charset="0"/>
              </a:rPr>
              <a:t>Pingat Perkhidmatan Cemerlang</a:t>
            </a:r>
            <a:endParaRPr lang="en-US" sz="2000" dirty="0">
              <a:solidFill>
                <a:schemeClr val="bg1"/>
              </a:solidFill>
              <a:latin typeface="Arial Black" pitchFamily="34" charset="0"/>
            </a:endParaRPr>
          </a:p>
        </p:txBody>
      </p:sp>
      <p:sp>
        <p:nvSpPr>
          <p:cNvPr id="11" name="Action Button: Back or Previous 10">
            <a:hlinkClick r:id="rId3" action="ppaction://hlinksldjump" highlightClick="1"/>
          </p:cNvPr>
          <p:cNvSpPr/>
          <p:nvPr/>
        </p:nvSpPr>
        <p:spPr>
          <a:xfrm>
            <a:off x="8077200" y="6400800"/>
            <a:ext cx="228600" cy="2286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 name="Rectangle 12"/>
          <p:cNvSpPr/>
          <p:nvPr/>
        </p:nvSpPr>
        <p:spPr>
          <a:xfrm>
            <a:off x="609600" y="228600"/>
            <a:ext cx="8001000" cy="523220"/>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en-US" sz="2800" b="1" spc="50" dirty="0">
                <a:ln w="11430"/>
              </a:rPr>
              <a:t>PINGAT PERKHIDMATAN CEMERLANG</a:t>
            </a:r>
          </a:p>
        </p:txBody>
      </p:sp>
    </p:spTree>
  </p:cSld>
  <p:clrMapOvr>
    <a:masterClrMapping/>
  </p:clrMapOvr>
  <p:transition>
    <p:dissolv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650" name="Group 52"/>
          <p:cNvGrpSpPr>
            <a:grpSpLocks/>
          </p:cNvGrpSpPr>
          <p:nvPr/>
        </p:nvGrpSpPr>
        <p:grpSpPr bwMode="auto">
          <a:xfrm>
            <a:off x="401638" y="1676400"/>
            <a:ext cx="8132762" cy="4725988"/>
            <a:chOff x="970620" y="1676400"/>
            <a:chExt cx="8133420" cy="4725279"/>
          </a:xfrm>
        </p:grpSpPr>
        <p:sp>
          <p:nvSpPr>
            <p:cNvPr id="4" name="Rounded Rectangle 3"/>
            <p:cNvSpPr/>
            <p:nvPr/>
          </p:nvSpPr>
          <p:spPr>
            <a:xfrm>
              <a:off x="990600" y="1676400"/>
              <a:ext cx="8077200" cy="533400"/>
            </a:xfrm>
            <a:prstGeom prst="roundRect">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b="1" dirty="0">
                  <a:solidFill>
                    <a:schemeClr val="tx1"/>
                  </a:solidFill>
                  <a:latin typeface="Arial" pitchFamily="34" charset="0"/>
                  <a:cs typeface="Arial" pitchFamily="34" charset="0"/>
                </a:rPr>
                <a:t>PENAMBAHBAIKAN BERASASKAN CIRI-CIRI</a:t>
              </a:r>
            </a:p>
          </p:txBody>
        </p:sp>
        <p:grpSp>
          <p:nvGrpSpPr>
            <p:cNvPr id="27657" name="Group 68"/>
            <p:cNvGrpSpPr>
              <a:grpSpLocks/>
            </p:cNvGrpSpPr>
            <p:nvPr/>
          </p:nvGrpSpPr>
          <p:grpSpPr bwMode="auto">
            <a:xfrm>
              <a:off x="970620" y="2286000"/>
              <a:ext cx="8133420" cy="4115679"/>
              <a:chOff x="838200" y="2286000"/>
              <a:chExt cx="8133420" cy="4115679"/>
            </a:xfrm>
          </p:grpSpPr>
          <p:sp>
            <p:nvSpPr>
              <p:cNvPr id="12" name="Down Arrow 11"/>
              <p:cNvSpPr/>
              <p:nvPr/>
            </p:nvSpPr>
            <p:spPr>
              <a:xfrm>
                <a:off x="2154343" y="2285909"/>
                <a:ext cx="304825" cy="1523771"/>
              </a:xfrm>
              <a:prstGeom prst="down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 name="Down Arrow 12"/>
              <p:cNvSpPr/>
              <p:nvPr/>
            </p:nvSpPr>
            <p:spPr>
              <a:xfrm>
                <a:off x="3905498" y="2285909"/>
                <a:ext cx="304825" cy="1523771"/>
              </a:xfrm>
              <a:prstGeom prst="down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 name="Down Arrow 13"/>
              <p:cNvSpPr/>
              <p:nvPr/>
            </p:nvSpPr>
            <p:spPr>
              <a:xfrm>
                <a:off x="7391930" y="2285909"/>
                <a:ext cx="304825" cy="1523771"/>
              </a:xfrm>
              <a:prstGeom prst="down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 name="Down Arrow 15"/>
              <p:cNvSpPr/>
              <p:nvPr/>
            </p:nvSpPr>
            <p:spPr>
              <a:xfrm>
                <a:off x="5658240" y="2285909"/>
                <a:ext cx="304825" cy="1523771"/>
              </a:xfrm>
              <a:prstGeom prst="down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 name="Down Arrow 16"/>
              <p:cNvSpPr/>
              <p:nvPr/>
            </p:nvSpPr>
            <p:spPr>
              <a:xfrm>
                <a:off x="1392282" y="2285909"/>
                <a:ext cx="304825" cy="3199920"/>
              </a:xfrm>
              <a:prstGeom prst="down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5" name="Group 22"/>
              <p:cNvGrpSpPr/>
              <p:nvPr/>
            </p:nvGrpSpPr>
            <p:grpSpPr>
              <a:xfrm>
                <a:off x="1716360" y="3886200"/>
                <a:ext cx="1351620" cy="839079"/>
                <a:chOff x="5478269" y="-127174"/>
                <a:chExt cx="1351620" cy="839079"/>
              </a:xfrm>
              <a:scene3d>
                <a:camera prst="orthographicFront">
                  <a:rot lat="0" lon="0" rev="0"/>
                </a:camera>
                <a:lightRig rig="balanced" dir="t">
                  <a:rot lat="0" lon="0" rev="8700000"/>
                </a:lightRig>
              </a:scene3d>
            </p:grpSpPr>
            <p:sp>
              <p:nvSpPr>
                <p:cNvPr id="24" name="Rounded Rectangle 23"/>
                <p:cNvSpPr/>
                <p:nvPr/>
              </p:nvSpPr>
              <p:spPr>
                <a:xfrm>
                  <a:off x="5478269" y="-127174"/>
                  <a:ext cx="1351620" cy="839079"/>
                </a:xfrm>
                <a:prstGeom prst="roundRect">
                  <a:avLst/>
                </a:prstGeom>
                <a:solidFill>
                  <a:srgbClr val="FFFF00"/>
                </a:solidFill>
                <a:ln w="12700">
                  <a:noFill/>
                </a:ln>
                <a:effectLst>
                  <a:outerShdw blurRad="44450" dist="27940" dir="5400000" algn="ctr">
                    <a:srgbClr val="000000">
                      <a:alpha val="32000"/>
                    </a:srgbClr>
                  </a:outerShdw>
                </a:effectLst>
                <a:sp3d>
                  <a:bevelT w="190500" h="38100"/>
                </a:sp3d>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5" name="Rounded Rectangle 4"/>
                <p:cNvSpPr/>
                <p:nvPr/>
              </p:nvSpPr>
              <p:spPr>
                <a:xfrm>
                  <a:off x="5560189" y="-86214"/>
                  <a:ext cx="1269700" cy="757159"/>
                </a:xfrm>
                <a:prstGeom prst="rect">
                  <a:avLst/>
                </a:prstGeom>
                <a:ln w="12700">
                  <a:noFill/>
                </a:ln>
                <a:effectLst>
                  <a:outerShdw blurRad="44450" dist="27940" dir="5400000" algn="ctr">
                    <a:srgbClr val="000000">
                      <a:alpha val="32000"/>
                    </a:srgbClr>
                  </a:outerShdw>
                </a:effectLst>
                <a:sp3d>
                  <a:bevelT w="190500" h="38100"/>
                </a:sp3d>
              </p:spPr>
              <p:style>
                <a:lnRef idx="0">
                  <a:scrgbClr r="0" g="0" b="0"/>
                </a:lnRef>
                <a:fillRef idx="0">
                  <a:scrgbClr r="0" g="0" b="0"/>
                </a:fillRef>
                <a:effectRef idx="0">
                  <a:scrgbClr r="0" g="0" b="0"/>
                </a:effectRef>
                <a:fontRef idx="minor">
                  <a:schemeClr val="lt1"/>
                </a:fontRef>
              </p:style>
              <p:txBody>
                <a:bodyPr lIns="41910" tIns="41910" rIns="41910" bIns="41910" spcCol="1270" anchor="ctr"/>
                <a:lstStyle/>
                <a:p>
                  <a:pPr algn="ctr" defTabSz="488950">
                    <a:spcAft>
                      <a:spcPts val="0"/>
                    </a:spcAft>
                    <a:defRPr/>
                  </a:pPr>
                  <a:r>
                    <a:rPr lang="en-US" sz="1200" b="1" dirty="0">
                      <a:solidFill>
                        <a:sysClr val="windowText" lastClr="000000"/>
                      </a:solidFill>
                      <a:latin typeface="Arial" pitchFamily="34" charset="0"/>
                      <a:cs typeface="Arial" pitchFamily="34" charset="0"/>
                    </a:rPr>
                    <a:t>3 </a:t>
                  </a:r>
                  <a:r>
                    <a:rPr lang="en-US" sz="1200" b="1" dirty="0" err="1">
                      <a:solidFill>
                        <a:sysClr val="windowText" lastClr="000000"/>
                      </a:solidFill>
                      <a:latin typeface="Arial" pitchFamily="34" charset="0"/>
                      <a:cs typeface="Arial" pitchFamily="34" charset="0"/>
                    </a:rPr>
                    <a:t>Dimensi</a:t>
                  </a:r>
                  <a:r>
                    <a:rPr lang="en-US" sz="1200" b="1" dirty="0">
                      <a:solidFill>
                        <a:sysClr val="windowText" lastClr="000000"/>
                      </a:solidFill>
                      <a:latin typeface="Arial" pitchFamily="34" charset="0"/>
                      <a:cs typeface="Arial" pitchFamily="34" charset="0"/>
                    </a:rPr>
                    <a:t> – </a:t>
                  </a:r>
                  <a:r>
                    <a:rPr lang="en-US" sz="1200" b="1" dirty="0" err="1">
                      <a:solidFill>
                        <a:sysClr val="windowText" lastClr="000000"/>
                      </a:solidFill>
                      <a:latin typeface="Arial" pitchFamily="34" charset="0"/>
                      <a:cs typeface="Arial" pitchFamily="34" charset="0"/>
                    </a:rPr>
                    <a:t>Teras</a:t>
                  </a:r>
                  <a:r>
                    <a:rPr lang="en-US" sz="1200" b="1" dirty="0">
                      <a:solidFill>
                        <a:sysClr val="windowText" lastClr="000000"/>
                      </a:solidFill>
                      <a:latin typeface="Arial" pitchFamily="34" charset="0"/>
                      <a:cs typeface="Arial" pitchFamily="34" charset="0"/>
                    </a:rPr>
                    <a:t>, </a:t>
                  </a:r>
                  <a:r>
                    <a:rPr lang="en-US" sz="1200" b="1" dirty="0" err="1">
                      <a:solidFill>
                        <a:sysClr val="windowText" lastClr="000000"/>
                      </a:solidFill>
                      <a:latin typeface="Arial" pitchFamily="34" charset="0"/>
                      <a:cs typeface="Arial" pitchFamily="34" charset="0"/>
                    </a:rPr>
                    <a:t>Fungsian</a:t>
                  </a:r>
                  <a:r>
                    <a:rPr lang="en-US" sz="1200" b="1" dirty="0">
                      <a:solidFill>
                        <a:sysClr val="windowText" lastClr="000000"/>
                      </a:solidFill>
                      <a:latin typeface="Arial" pitchFamily="34" charset="0"/>
                      <a:cs typeface="Arial" pitchFamily="34" charset="0"/>
                    </a:rPr>
                    <a:t>,</a:t>
                  </a:r>
                </a:p>
                <a:p>
                  <a:pPr algn="ctr" defTabSz="488950">
                    <a:spcAft>
                      <a:spcPts val="0"/>
                    </a:spcAft>
                    <a:defRPr/>
                  </a:pPr>
                  <a:r>
                    <a:rPr lang="en-US" sz="1200" b="1" dirty="0" err="1">
                      <a:solidFill>
                        <a:sysClr val="windowText" lastClr="000000"/>
                      </a:solidFill>
                      <a:latin typeface="Arial" pitchFamily="34" charset="0"/>
                      <a:cs typeface="Arial" pitchFamily="34" charset="0"/>
                    </a:rPr>
                    <a:t>Sumbangan</a:t>
                  </a:r>
                  <a:endParaRPr lang="en-US" sz="1200" b="1" dirty="0">
                    <a:solidFill>
                      <a:sysClr val="windowText" lastClr="000000"/>
                    </a:solidFill>
                    <a:latin typeface="Arial" pitchFamily="34" charset="0"/>
                    <a:cs typeface="Arial" pitchFamily="34" charset="0"/>
                  </a:endParaRPr>
                </a:p>
              </p:txBody>
            </p:sp>
          </p:grpSp>
          <p:grpSp>
            <p:nvGrpSpPr>
              <p:cNvPr id="6" name="Group 25"/>
              <p:cNvGrpSpPr/>
              <p:nvPr/>
            </p:nvGrpSpPr>
            <p:grpSpPr>
              <a:xfrm>
                <a:off x="3448980" y="3886200"/>
                <a:ext cx="1371600" cy="839079"/>
                <a:chOff x="6973657" y="396639"/>
                <a:chExt cx="1371600" cy="839079"/>
              </a:xfrm>
              <a:scene3d>
                <a:camera prst="orthographicFront">
                  <a:rot lat="0" lon="0" rev="0"/>
                </a:camera>
                <a:lightRig rig="balanced" dir="t">
                  <a:rot lat="0" lon="0" rev="8700000"/>
                </a:lightRig>
              </a:scene3d>
            </p:grpSpPr>
            <p:sp>
              <p:nvSpPr>
                <p:cNvPr id="27" name="Rounded Rectangle 26"/>
                <p:cNvSpPr/>
                <p:nvPr/>
              </p:nvSpPr>
              <p:spPr>
                <a:xfrm>
                  <a:off x="6973657" y="396639"/>
                  <a:ext cx="1351620" cy="839079"/>
                </a:xfrm>
                <a:prstGeom prst="roundRect">
                  <a:avLst/>
                </a:prstGeom>
                <a:solidFill>
                  <a:srgbClr val="FFC000"/>
                </a:solidFill>
                <a:ln w="12700">
                  <a:noFill/>
                </a:ln>
                <a:effectLst>
                  <a:outerShdw blurRad="44450" dist="27940" dir="5400000" algn="ctr">
                    <a:srgbClr val="000000">
                      <a:alpha val="32000"/>
                    </a:srgbClr>
                  </a:outerShdw>
                </a:effectLst>
                <a:sp3d>
                  <a:bevelT w="190500" h="38100"/>
                </a:sp3d>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8" name="Rounded Rectangle 4"/>
                <p:cNvSpPr/>
                <p:nvPr/>
              </p:nvSpPr>
              <p:spPr>
                <a:xfrm>
                  <a:off x="7075557" y="437599"/>
                  <a:ext cx="1269700" cy="757159"/>
                </a:xfrm>
                <a:prstGeom prst="rect">
                  <a:avLst/>
                </a:prstGeom>
                <a:ln w="12700">
                  <a:noFill/>
                </a:ln>
                <a:effectLst>
                  <a:outerShdw blurRad="44450" dist="27940" dir="5400000" algn="ctr">
                    <a:srgbClr val="000000">
                      <a:alpha val="32000"/>
                    </a:srgbClr>
                  </a:outerShdw>
                </a:effectLst>
                <a:sp3d>
                  <a:bevelT w="190500" h="38100"/>
                </a:sp3d>
              </p:spPr>
              <p:style>
                <a:lnRef idx="0">
                  <a:scrgbClr r="0" g="0" b="0"/>
                </a:lnRef>
                <a:fillRef idx="0">
                  <a:scrgbClr r="0" g="0" b="0"/>
                </a:fillRef>
                <a:effectRef idx="0">
                  <a:scrgbClr r="0" g="0" b="0"/>
                </a:effectRef>
                <a:fontRef idx="minor">
                  <a:schemeClr val="lt1"/>
                </a:fontRef>
              </p:style>
              <p:txBody>
                <a:bodyPr lIns="41910" tIns="41910" rIns="41910" bIns="41910" spcCol="1270" anchor="ctr"/>
                <a:lstStyle/>
                <a:p>
                  <a:pPr algn="ctr" defTabSz="488950">
                    <a:lnSpc>
                      <a:spcPct val="90000"/>
                    </a:lnSpc>
                    <a:spcAft>
                      <a:spcPct val="35000"/>
                    </a:spcAft>
                    <a:defRPr/>
                  </a:pPr>
                  <a:r>
                    <a:rPr lang="en-US" sz="1200" b="1" i="1" dirty="0">
                      <a:solidFill>
                        <a:sysClr val="windowText" lastClr="000000"/>
                      </a:solidFill>
                      <a:latin typeface="Arial" pitchFamily="34" charset="0"/>
                      <a:cs typeface="Arial" pitchFamily="34" charset="0"/>
                    </a:rPr>
                    <a:t>Multi Rater</a:t>
                  </a:r>
                </a:p>
              </p:txBody>
            </p:sp>
          </p:grpSp>
          <p:grpSp>
            <p:nvGrpSpPr>
              <p:cNvPr id="7" name="Group 28"/>
              <p:cNvGrpSpPr/>
              <p:nvPr/>
            </p:nvGrpSpPr>
            <p:grpSpPr>
              <a:xfrm>
                <a:off x="2590800" y="5562600"/>
                <a:ext cx="1351620" cy="839079"/>
                <a:chOff x="5986821" y="1722983"/>
                <a:chExt cx="1351620" cy="839079"/>
              </a:xfrm>
              <a:scene3d>
                <a:camera prst="orthographicFront">
                  <a:rot lat="0" lon="0" rev="0"/>
                </a:camera>
                <a:lightRig rig="balanced" dir="t">
                  <a:rot lat="0" lon="0" rev="8700000"/>
                </a:lightRig>
              </a:scene3d>
            </p:grpSpPr>
            <p:sp>
              <p:nvSpPr>
                <p:cNvPr id="30" name="Rounded Rectangle 29"/>
                <p:cNvSpPr/>
                <p:nvPr/>
              </p:nvSpPr>
              <p:spPr>
                <a:xfrm>
                  <a:off x="5986821" y="1722983"/>
                  <a:ext cx="1351620" cy="839079"/>
                </a:xfrm>
                <a:prstGeom prst="roundRect">
                  <a:avLst/>
                </a:prstGeom>
                <a:solidFill>
                  <a:srgbClr val="FF0066"/>
                </a:solidFill>
                <a:ln w="12700">
                  <a:noFill/>
                </a:ln>
                <a:effectLst>
                  <a:outerShdw blurRad="44450" dist="27940" dir="5400000" algn="ctr">
                    <a:srgbClr val="000000">
                      <a:alpha val="32000"/>
                    </a:srgbClr>
                  </a:outerShdw>
                </a:effectLst>
                <a:sp3d>
                  <a:bevelT w="190500" h="38100"/>
                </a:sp3d>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1" name="Rounded Rectangle 4"/>
                <p:cNvSpPr/>
                <p:nvPr/>
              </p:nvSpPr>
              <p:spPr>
                <a:xfrm>
                  <a:off x="6027781" y="1763943"/>
                  <a:ext cx="1269700" cy="757159"/>
                </a:xfrm>
                <a:prstGeom prst="rect">
                  <a:avLst/>
                </a:prstGeom>
                <a:ln w="12700">
                  <a:noFill/>
                </a:ln>
                <a:effectLst>
                  <a:outerShdw blurRad="44450" dist="27940" dir="5400000" algn="ctr">
                    <a:srgbClr val="000000">
                      <a:alpha val="32000"/>
                    </a:srgbClr>
                  </a:outerShdw>
                </a:effectLst>
                <a:sp3d>
                  <a:bevelT w="190500" h="38100"/>
                </a:sp3d>
              </p:spPr>
              <p:style>
                <a:lnRef idx="0">
                  <a:scrgbClr r="0" g="0" b="0"/>
                </a:lnRef>
                <a:fillRef idx="0">
                  <a:scrgbClr r="0" g="0" b="0"/>
                </a:fillRef>
                <a:effectRef idx="0">
                  <a:scrgbClr r="0" g="0" b="0"/>
                </a:effectRef>
                <a:fontRef idx="minor">
                  <a:schemeClr val="lt1"/>
                </a:fontRef>
              </p:style>
              <p:txBody>
                <a:bodyPr lIns="41910" tIns="41910" rIns="41910" bIns="41910" spcCol="1270" anchor="ctr"/>
                <a:lstStyle/>
                <a:p>
                  <a:pPr algn="ctr" defTabSz="488950">
                    <a:lnSpc>
                      <a:spcPct val="90000"/>
                    </a:lnSpc>
                    <a:spcAft>
                      <a:spcPct val="35000"/>
                    </a:spcAft>
                    <a:defRPr/>
                  </a:pPr>
                  <a:r>
                    <a:rPr lang="en-US" sz="1200" b="1" dirty="0" err="1">
                      <a:solidFill>
                        <a:sysClr val="windowText" lastClr="000000"/>
                      </a:solidFill>
                      <a:latin typeface="Arial" pitchFamily="34" charset="0"/>
                      <a:cs typeface="Arial" pitchFamily="34" charset="0"/>
                    </a:rPr>
                    <a:t>Wajaran</a:t>
                  </a:r>
                  <a:r>
                    <a:rPr lang="en-US" sz="1200" b="1" dirty="0">
                      <a:solidFill>
                        <a:sysClr val="windowText" lastClr="000000"/>
                      </a:solidFill>
                      <a:latin typeface="Arial" pitchFamily="34" charset="0"/>
                      <a:cs typeface="Arial" pitchFamily="34" charset="0"/>
                    </a:rPr>
                    <a:t> </a:t>
                  </a:r>
                  <a:r>
                    <a:rPr lang="en-US" sz="1200" b="1" dirty="0" err="1">
                      <a:solidFill>
                        <a:sysClr val="windowText" lastClr="000000"/>
                      </a:solidFill>
                      <a:latin typeface="Arial" pitchFamily="34" charset="0"/>
                      <a:cs typeface="Arial" pitchFamily="34" charset="0"/>
                    </a:rPr>
                    <a:t>Markah</a:t>
                  </a:r>
                  <a:endParaRPr lang="en-US" sz="1200" b="1" dirty="0">
                    <a:solidFill>
                      <a:sysClr val="windowText" lastClr="000000"/>
                    </a:solidFill>
                    <a:latin typeface="Arial" pitchFamily="34" charset="0"/>
                    <a:cs typeface="Arial" pitchFamily="34" charset="0"/>
                  </a:endParaRPr>
                </a:p>
              </p:txBody>
            </p:sp>
          </p:grpSp>
          <p:sp>
            <p:nvSpPr>
              <p:cNvPr id="32" name="Down Arrow 31"/>
              <p:cNvSpPr/>
              <p:nvPr/>
            </p:nvSpPr>
            <p:spPr>
              <a:xfrm>
                <a:off x="3067230" y="2285909"/>
                <a:ext cx="304825" cy="3199920"/>
              </a:xfrm>
              <a:prstGeom prst="down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8" name="Group 32"/>
              <p:cNvGrpSpPr/>
              <p:nvPr/>
            </p:nvGrpSpPr>
            <p:grpSpPr>
              <a:xfrm>
                <a:off x="5144430" y="3886200"/>
                <a:ext cx="1351620" cy="839079"/>
                <a:chOff x="7436304" y="3231246"/>
                <a:chExt cx="1351620" cy="839079"/>
              </a:xfrm>
              <a:scene3d>
                <a:camera prst="orthographicFront">
                  <a:rot lat="0" lon="0" rev="0"/>
                </a:camera>
                <a:lightRig rig="balanced" dir="t">
                  <a:rot lat="0" lon="0" rev="8700000"/>
                </a:lightRig>
              </a:scene3d>
            </p:grpSpPr>
            <p:sp>
              <p:nvSpPr>
                <p:cNvPr id="34" name="Rounded Rectangle 33"/>
                <p:cNvSpPr/>
                <p:nvPr/>
              </p:nvSpPr>
              <p:spPr>
                <a:xfrm>
                  <a:off x="7436304" y="3231246"/>
                  <a:ext cx="1351620" cy="839079"/>
                </a:xfrm>
                <a:prstGeom prst="roundRect">
                  <a:avLst/>
                </a:prstGeom>
                <a:solidFill>
                  <a:srgbClr val="FF9900"/>
                </a:solidFill>
                <a:ln w="12700">
                  <a:noFill/>
                </a:ln>
                <a:effectLst>
                  <a:outerShdw blurRad="44450" dist="27940" dir="5400000" algn="ctr">
                    <a:srgbClr val="000000">
                      <a:alpha val="32000"/>
                    </a:srgbClr>
                  </a:outerShdw>
                </a:effectLst>
                <a:sp3d>
                  <a:bevelT w="190500" h="38100"/>
                </a:sp3d>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5" name="Rounded Rectangle 4"/>
                <p:cNvSpPr/>
                <p:nvPr/>
              </p:nvSpPr>
              <p:spPr>
                <a:xfrm>
                  <a:off x="7493454" y="3272206"/>
                  <a:ext cx="1269700" cy="757159"/>
                </a:xfrm>
                <a:prstGeom prst="rect">
                  <a:avLst/>
                </a:prstGeom>
                <a:ln w="12700">
                  <a:noFill/>
                </a:ln>
                <a:effectLst>
                  <a:outerShdw blurRad="44450" dist="27940" dir="5400000" algn="ctr">
                    <a:srgbClr val="000000">
                      <a:alpha val="32000"/>
                    </a:srgbClr>
                  </a:outerShdw>
                </a:effectLst>
                <a:sp3d>
                  <a:bevelT w="190500" h="38100"/>
                </a:sp3d>
              </p:spPr>
              <p:style>
                <a:lnRef idx="0">
                  <a:scrgbClr r="0" g="0" b="0"/>
                </a:lnRef>
                <a:fillRef idx="0">
                  <a:scrgbClr r="0" g="0" b="0"/>
                </a:fillRef>
                <a:effectRef idx="0">
                  <a:scrgbClr r="0" g="0" b="0"/>
                </a:effectRef>
                <a:fontRef idx="minor">
                  <a:schemeClr val="lt1"/>
                </a:fontRef>
              </p:style>
              <p:txBody>
                <a:bodyPr lIns="41910" tIns="41910" rIns="41910" bIns="41910" spcCol="1270" anchor="ctr"/>
                <a:lstStyle/>
                <a:p>
                  <a:pPr algn="ctr" defTabSz="488950">
                    <a:lnSpc>
                      <a:spcPct val="90000"/>
                    </a:lnSpc>
                    <a:spcAft>
                      <a:spcPct val="35000"/>
                    </a:spcAft>
                    <a:defRPr/>
                  </a:pPr>
                  <a:r>
                    <a:rPr lang="en-US" sz="1200" b="1" dirty="0" err="1">
                      <a:solidFill>
                        <a:sysClr val="windowText" lastClr="000000"/>
                      </a:solidFill>
                      <a:latin typeface="Arial" pitchFamily="34" charset="0"/>
                      <a:cs typeface="Arial" pitchFamily="34" charset="0"/>
                    </a:rPr>
                    <a:t>Pemantapan</a:t>
                  </a:r>
                  <a:r>
                    <a:rPr lang="en-US" sz="1200" b="1" dirty="0">
                      <a:solidFill>
                        <a:sysClr val="windowText" lastClr="000000"/>
                      </a:solidFill>
                      <a:latin typeface="Arial" pitchFamily="34" charset="0"/>
                      <a:cs typeface="Arial" pitchFamily="34" charset="0"/>
                    </a:rPr>
                    <a:t> </a:t>
                  </a:r>
                  <a:r>
                    <a:rPr lang="en-US" sz="1200" b="1" dirty="0" err="1">
                      <a:solidFill>
                        <a:sysClr val="windowText" lastClr="000000"/>
                      </a:solidFill>
                      <a:latin typeface="Arial" pitchFamily="34" charset="0"/>
                      <a:cs typeface="Arial" pitchFamily="34" charset="0"/>
                    </a:rPr>
                    <a:t>Skala</a:t>
                  </a:r>
                  <a:r>
                    <a:rPr lang="en-US" sz="1200" b="1" dirty="0">
                      <a:solidFill>
                        <a:sysClr val="windowText" lastClr="000000"/>
                      </a:solidFill>
                      <a:latin typeface="Arial" pitchFamily="34" charset="0"/>
                      <a:cs typeface="Arial" pitchFamily="34" charset="0"/>
                    </a:rPr>
                    <a:t> </a:t>
                  </a:r>
                  <a:r>
                    <a:rPr lang="en-US" sz="1200" b="1" dirty="0" err="1">
                      <a:solidFill>
                        <a:sysClr val="windowText" lastClr="000000"/>
                      </a:solidFill>
                      <a:latin typeface="Arial" pitchFamily="34" charset="0"/>
                      <a:cs typeface="Arial" pitchFamily="34" charset="0"/>
                    </a:rPr>
                    <a:t>Penilaian</a:t>
                  </a:r>
                  <a:r>
                    <a:rPr lang="en-US" sz="1200" b="1" dirty="0">
                      <a:solidFill>
                        <a:sysClr val="windowText" lastClr="000000"/>
                      </a:solidFill>
                      <a:latin typeface="Arial" pitchFamily="34" charset="0"/>
                      <a:cs typeface="Arial" pitchFamily="34" charset="0"/>
                    </a:rPr>
                    <a:t> &amp; </a:t>
                  </a:r>
                  <a:r>
                    <a:rPr lang="en-US" sz="1200" b="1" dirty="0" err="1">
                      <a:solidFill>
                        <a:sysClr val="windowText" lastClr="000000"/>
                      </a:solidFill>
                      <a:latin typeface="Arial" pitchFamily="34" charset="0"/>
                      <a:cs typeface="Arial" pitchFamily="34" charset="0"/>
                    </a:rPr>
                    <a:t>Kategori</a:t>
                  </a:r>
                  <a:r>
                    <a:rPr lang="en-US" sz="1200" b="1" dirty="0">
                      <a:solidFill>
                        <a:sysClr val="windowText" lastClr="000000"/>
                      </a:solidFill>
                      <a:latin typeface="Arial" pitchFamily="34" charset="0"/>
                      <a:cs typeface="Arial" pitchFamily="34" charset="0"/>
                    </a:rPr>
                    <a:t> </a:t>
                  </a:r>
                  <a:r>
                    <a:rPr lang="en-US" sz="1200" b="1" dirty="0" err="1">
                      <a:solidFill>
                        <a:sysClr val="windowText" lastClr="000000"/>
                      </a:solidFill>
                      <a:latin typeface="Arial" pitchFamily="34" charset="0"/>
                      <a:cs typeface="Arial" pitchFamily="34" charset="0"/>
                    </a:rPr>
                    <a:t>Pencapaian</a:t>
                  </a:r>
                  <a:endParaRPr lang="en-US" sz="1200" b="1" dirty="0">
                    <a:solidFill>
                      <a:sysClr val="windowText" lastClr="000000"/>
                    </a:solidFill>
                    <a:latin typeface="Arial" pitchFamily="34" charset="0"/>
                    <a:cs typeface="Arial" pitchFamily="34" charset="0"/>
                  </a:endParaRPr>
                </a:p>
              </p:txBody>
            </p:sp>
          </p:grpSp>
          <p:grpSp>
            <p:nvGrpSpPr>
              <p:cNvPr id="9" name="Group 35"/>
              <p:cNvGrpSpPr/>
              <p:nvPr/>
            </p:nvGrpSpPr>
            <p:grpSpPr>
              <a:xfrm>
                <a:off x="4343400" y="5562600"/>
                <a:ext cx="1351620" cy="839079"/>
                <a:chOff x="4547654" y="4215694"/>
                <a:chExt cx="1351620" cy="839079"/>
              </a:xfrm>
              <a:scene3d>
                <a:camera prst="orthographicFront">
                  <a:rot lat="0" lon="0" rev="0"/>
                </a:camera>
                <a:lightRig rig="balanced" dir="t">
                  <a:rot lat="0" lon="0" rev="8700000"/>
                </a:lightRig>
              </a:scene3d>
            </p:grpSpPr>
            <p:sp>
              <p:nvSpPr>
                <p:cNvPr id="37" name="Rounded Rectangle 36"/>
                <p:cNvSpPr/>
                <p:nvPr/>
              </p:nvSpPr>
              <p:spPr>
                <a:xfrm>
                  <a:off x="4547654" y="4215694"/>
                  <a:ext cx="1351620" cy="839079"/>
                </a:xfrm>
                <a:prstGeom prst="roundRect">
                  <a:avLst/>
                </a:prstGeom>
                <a:solidFill>
                  <a:srgbClr val="FF0066"/>
                </a:solidFill>
                <a:ln w="12700">
                  <a:noFill/>
                </a:ln>
                <a:effectLst>
                  <a:outerShdw blurRad="44450" dist="27940" dir="5400000" algn="ctr">
                    <a:srgbClr val="000000">
                      <a:alpha val="32000"/>
                    </a:srgbClr>
                  </a:outerShdw>
                </a:effectLst>
                <a:sp3d>
                  <a:bevelT w="190500" h="38100"/>
                </a:sp3d>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8" name="Rounded Rectangle 4"/>
                <p:cNvSpPr/>
                <p:nvPr/>
              </p:nvSpPr>
              <p:spPr>
                <a:xfrm>
                  <a:off x="4588614" y="4256654"/>
                  <a:ext cx="1269700" cy="757159"/>
                </a:xfrm>
                <a:prstGeom prst="rect">
                  <a:avLst/>
                </a:prstGeom>
                <a:ln w="12700">
                  <a:noFill/>
                </a:ln>
                <a:effectLst>
                  <a:outerShdw blurRad="44450" dist="27940" dir="5400000" algn="ctr">
                    <a:srgbClr val="000000">
                      <a:alpha val="32000"/>
                    </a:srgbClr>
                  </a:outerShdw>
                </a:effectLst>
                <a:sp3d>
                  <a:bevelT w="190500" h="38100"/>
                </a:sp3d>
              </p:spPr>
              <p:style>
                <a:lnRef idx="0">
                  <a:scrgbClr r="0" g="0" b="0"/>
                </a:lnRef>
                <a:fillRef idx="0">
                  <a:scrgbClr r="0" g="0" b="0"/>
                </a:fillRef>
                <a:effectRef idx="0">
                  <a:scrgbClr r="0" g="0" b="0"/>
                </a:effectRef>
                <a:fontRef idx="minor">
                  <a:schemeClr val="lt1"/>
                </a:fontRef>
              </p:style>
              <p:txBody>
                <a:bodyPr lIns="41910" tIns="41910" rIns="41910" bIns="41910" spcCol="1270" anchor="ctr"/>
                <a:lstStyle/>
                <a:p>
                  <a:pPr algn="ctr" defTabSz="488950">
                    <a:lnSpc>
                      <a:spcPct val="90000"/>
                    </a:lnSpc>
                    <a:spcAft>
                      <a:spcPct val="35000"/>
                    </a:spcAft>
                    <a:defRPr/>
                  </a:pPr>
                  <a:r>
                    <a:rPr lang="en-US" sz="1200" b="1" dirty="0">
                      <a:solidFill>
                        <a:sysClr val="windowText" lastClr="000000"/>
                      </a:solidFill>
                      <a:latin typeface="Arial" pitchFamily="34" charset="0"/>
                      <a:cs typeface="Arial" pitchFamily="34" charset="0"/>
                    </a:rPr>
                    <a:t>KPI / SKT</a:t>
                  </a:r>
                </a:p>
              </p:txBody>
            </p:sp>
          </p:grpSp>
          <p:sp>
            <p:nvSpPr>
              <p:cNvPr id="39" name="Down Arrow 38"/>
              <p:cNvSpPr/>
              <p:nvPr/>
            </p:nvSpPr>
            <p:spPr>
              <a:xfrm>
                <a:off x="4819972" y="2285909"/>
                <a:ext cx="304825" cy="3199920"/>
              </a:xfrm>
              <a:prstGeom prst="down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10" name="Group 42"/>
              <p:cNvGrpSpPr/>
              <p:nvPr/>
            </p:nvGrpSpPr>
            <p:grpSpPr>
              <a:xfrm>
                <a:off x="6019800" y="5562600"/>
                <a:ext cx="1351620" cy="839079"/>
                <a:chOff x="1842904" y="3231246"/>
                <a:chExt cx="1351620" cy="839079"/>
              </a:xfrm>
              <a:scene3d>
                <a:camera prst="orthographicFront">
                  <a:rot lat="0" lon="0" rev="0"/>
                </a:camera>
                <a:lightRig rig="balanced" dir="t">
                  <a:rot lat="0" lon="0" rev="8700000"/>
                </a:lightRig>
              </a:scene3d>
            </p:grpSpPr>
            <p:sp>
              <p:nvSpPr>
                <p:cNvPr id="44" name="Rounded Rectangle 43"/>
                <p:cNvSpPr/>
                <p:nvPr/>
              </p:nvSpPr>
              <p:spPr>
                <a:xfrm>
                  <a:off x="1842904" y="3231246"/>
                  <a:ext cx="1351620" cy="839079"/>
                </a:xfrm>
                <a:prstGeom prst="roundRect">
                  <a:avLst/>
                </a:prstGeom>
                <a:solidFill>
                  <a:srgbClr val="FF0066"/>
                </a:solidFill>
                <a:ln w="12700">
                  <a:noFill/>
                </a:ln>
                <a:effectLst>
                  <a:outerShdw blurRad="44450" dist="27940" dir="5400000" algn="ctr">
                    <a:srgbClr val="000000">
                      <a:alpha val="32000"/>
                    </a:srgbClr>
                  </a:outerShdw>
                </a:effectLst>
                <a:sp3d>
                  <a:bevelT w="190500" h="38100"/>
                </a:sp3d>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5" name="Rounded Rectangle 4"/>
                <p:cNvSpPr/>
                <p:nvPr/>
              </p:nvSpPr>
              <p:spPr>
                <a:xfrm>
                  <a:off x="1883864" y="3272206"/>
                  <a:ext cx="1269700" cy="757159"/>
                </a:xfrm>
                <a:prstGeom prst="rect">
                  <a:avLst/>
                </a:prstGeom>
                <a:ln w="12700">
                  <a:noFill/>
                </a:ln>
                <a:effectLst>
                  <a:outerShdw blurRad="44450" dist="27940" dir="5400000" algn="ctr">
                    <a:srgbClr val="000000">
                      <a:alpha val="32000"/>
                    </a:srgbClr>
                  </a:outerShdw>
                </a:effectLst>
                <a:sp3d>
                  <a:bevelT w="190500" h="38100"/>
                </a:sp3d>
              </p:spPr>
              <p:style>
                <a:lnRef idx="0">
                  <a:scrgbClr r="0" g="0" b="0"/>
                </a:lnRef>
                <a:fillRef idx="0">
                  <a:scrgbClr r="0" g="0" b="0"/>
                </a:fillRef>
                <a:effectRef idx="0">
                  <a:scrgbClr r="0" g="0" b="0"/>
                </a:effectRef>
                <a:fontRef idx="minor">
                  <a:schemeClr val="lt1"/>
                </a:fontRef>
              </p:style>
              <p:txBody>
                <a:bodyPr lIns="41910" tIns="41910" rIns="41910" bIns="41910" spcCol="1270" anchor="ctr"/>
                <a:lstStyle/>
                <a:p>
                  <a:pPr algn="ctr" defTabSz="466725">
                    <a:spcAft>
                      <a:spcPts val="0"/>
                    </a:spcAft>
                    <a:defRPr/>
                  </a:pPr>
                  <a:r>
                    <a:rPr lang="en-US" sz="1200" b="1" dirty="0">
                      <a:solidFill>
                        <a:sysClr val="windowText" lastClr="000000"/>
                      </a:solidFill>
                      <a:latin typeface="Arial" pitchFamily="34" charset="0"/>
                      <a:cs typeface="Arial" pitchFamily="34" charset="0"/>
                    </a:rPr>
                    <a:t>Idea </a:t>
                  </a:r>
                  <a:r>
                    <a:rPr lang="en-US" sz="1200" b="1" dirty="0" err="1">
                      <a:solidFill>
                        <a:sysClr val="windowText" lastClr="000000"/>
                      </a:solidFill>
                      <a:latin typeface="Arial" pitchFamily="34" charset="0"/>
                      <a:cs typeface="Arial" pitchFamily="34" charset="0"/>
                    </a:rPr>
                    <a:t>Kreatif</a:t>
                  </a:r>
                  <a:r>
                    <a:rPr lang="en-US" sz="1200" b="1" dirty="0">
                      <a:solidFill>
                        <a:sysClr val="windowText" lastClr="000000"/>
                      </a:solidFill>
                      <a:latin typeface="Arial" pitchFamily="34" charset="0"/>
                      <a:cs typeface="Arial" pitchFamily="34" charset="0"/>
                    </a:rPr>
                    <a:t>/</a:t>
                  </a:r>
                </a:p>
                <a:p>
                  <a:pPr algn="ctr" defTabSz="466725">
                    <a:spcAft>
                      <a:spcPts val="0"/>
                    </a:spcAft>
                    <a:defRPr/>
                  </a:pPr>
                  <a:r>
                    <a:rPr lang="en-US" sz="1200" b="1" dirty="0" err="1">
                      <a:solidFill>
                        <a:sysClr val="windowText" lastClr="000000"/>
                      </a:solidFill>
                      <a:latin typeface="Arial" pitchFamily="34" charset="0"/>
                      <a:cs typeface="Arial" pitchFamily="34" charset="0"/>
                    </a:rPr>
                    <a:t>Inovatif</a:t>
                  </a:r>
                  <a:endParaRPr lang="en-US" sz="1200" b="1" dirty="0">
                    <a:solidFill>
                      <a:sysClr val="windowText" lastClr="000000"/>
                    </a:solidFill>
                    <a:latin typeface="Arial" pitchFamily="34" charset="0"/>
                    <a:cs typeface="Arial" pitchFamily="34" charset="0"/>
                  </a:endParaRPr>
                </a:p>
              </p:txBody>
            </p:sp>
          </p:grpSp>
          <p:sp>
            <p:nvSpPr>
              <p:cNvPr id="46" name="Down Arrow 45"/>
              <p:cNvSpPr/>
              <p:nvPr/>
            </p:nvSpPr>
            <p:spPr>
              <a:xfrm>
                <a:off x="6520322" y="2285909"/>
                <a:ext cx="304825" cy="3199920"/>
              </a:xfrm>
              <a:prstGeom prst="down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11" name="Group 46"/>
              <p:cNvGrpSpPr/>
              <p:nvPr/>
            </p:nvGrpSpPr>
            <p:grpSpPr>
              <a:xfrm>
                <a:off x="6858000" y="3886200"/>
                <a:ext cx="1351620" cy="839079"/>
                <a:chOff x="1576957" y="1722983"/>
                <a:chExt cx="1351620" cy="839079"/>
              </a:xfrm>
              <a:scene3d>
                <a:camera prst="orthographicFront">
                  <a:rot lat="0" lon="0" rev="0"/>
                </a:camera>
                <a:lightRig rig="balanced" dir="t">
                  <a:rot lat="0" lon="0" rev="8700000"/>
                </a:lightRig>
              </a:scene3d>
            </p:grpSpPr>
            <p:sp>
              <p:nvSpPr>
                <p:cNvPr id="48" name="Rounded Rectangle 47"/>
                <p:cNvSpPr/>
                <p:nvPr/>
              </p:nvSpPr>
              <p:spPr>
                <a:xfrm>
                  <a:off x="1576957" y="1722983"/>
                  <a:ext cx="1351620" cy="839079"/>
                </a:xfrm>
                <a:prstGeom prst="roundRect">
                  <a:avLst/>
                </a:prstGeom>
                <a:solidFill>
                  <a:srgbClr val="FF7C80"/>
                </a:solidFill>
                <a:ln w="12700">
                  <a:noFill/>
                </a:ln>
                <a:effectLst>
                  <a:outerShdw blurRad="44450" dist="27940" dir="5400000" algn="ctr">
                    <a:srgbClr val="000000">
                      <a:alpha val="32000"/>
                    </a:srgbClr>
                  </a:outerShdw>
                </a:effectLst>
                <a:sp3d>
                  <a:bevelT w="190500" h="38100"/>
                </a:sp3d>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9" name="Rounded Rectangle 4"/>
                <p:cNvSpPr/>
                <p:nvPr/>
              </p:nvSpPr>
              <p:spPr>
                <a:xfrm>
                  <a:off x="1617917" y="1763943"/>
                  <a:ext cx="1269700" cy="757159"/>
                </a:xfrm>
                <a:prstGeom prst="rect">
                  <a:avLst/>
                </a:prstGeom>
                <a:ln w="12700">
                  <a:noFill/>
                </a:ln>
                <a:effectLst>
                  <a:outerShdw blurRad="44450" dist="27940" dir="5400000" algn="ctr">
                    <a:srgbClr val="000000">
                      <a:alpha val="32000"/>
                    </a:srgbClr>
                  </a:outerShdw>
                </a:effectLst>
                <a:sp3d>
                  <a:bevelT w="190500" h="38100"/>
                </a:sp3d>
              </p:spPr>
              <p:style>
                <a:lnRef idx="0">
                  <a:scrgbClr r="0" g="0" b="0"/>
                </a:lnRef>
                <a:fillRef idx="0">
                  <a:scrgbClr r="0" g="0" b="0"/>
                </a:fillRef>
                <a:effectRef idx="0">
                  <a:scrgbClr r="0" g="0" b="0"/>
                </a:effectRef>
                <a:fontRef idx="minor">
                  <a:schemeClr val="lt1"/>
                </a:fontRef>
              </p:style>
              <p:txBody>
                <a:bodyPr lIns="38100" tIns="38100" rIns="38100" bIns="38100" spcCol="1270" anchor="ctr"/>
                <a:lstStyle/>
                <a:p>
                  <a:pPr algn="ctr" defTabSz="444500">
                    <a:lnSpc>
                      <a:spcPct val="90000"/>
                    </a:lnSpc>
                    <a:spcAft>
                      <a:spcPct val="35000"/>
                    </a:spcAft>
                    <a:defRPr/>
                  </a:pPr>
                  <a:r>
                    <a:rPr lang="en-US" sz="1200" b="1" dirty="0" err="1">
                      <a:solidFill>
                        <a:sysClr val="windowText" lastClr="000000"/>
                      </a:solidFill>
                      <a:latin typeface="Arial" pitchFamily="34" charset="0"/>
                      <a:cs typeface="Arial" pitchFamily="34" charset="0"/>
                    </a:rPr>
                    <a:t>Iktiraf</a:t>
                  </a:r>
                  <a:r>
                    <a:rPr lang="en-US" sz="1200" b="1" dirty="0">
                      <a:solidFill>
                        <a:sysClr val="windowText" lastClr="000000"/>
                      </a:solidFill>
                      <a:latin typeface="Arial" pitchFamily="34" charset="0"/>
                      <a:cs typeface="Arial" pitchFamily="34" charset="0"/>
                    </a:rPr>
                    <a:t> </a:t>
                  </a:r>
                  <a:r>
                    <a:rPr lang="en-US" sz="1200" b="1" dirty="0" err="1">
                      <a:solidFill>
                        <a:sysClr val="windowText" lastClr="000000"/>
                      </a:solidFill>
                      <a:latin typeface="Arial" pitchFamily="34" charset="0"/>
                      <a:cs typeface="Arial" pitchFamily="34" charset="0"/>
                    </a:rPr>
                    <a:t>Sumbangan</a:t>
                  </a:r>
                  <a:r>
                    <a:rPr lang="en-US" sz="1200" b="1" dirty="0">
                      <a:solidFill>
                        <a:sysClr val="windowText" lastClr="000000"/>
                      </a:solidFill>
                      <a:latin typeface="Arial" pitchFamily="34" charset="0"/>
                      <a:cs typeface="Arial" pitchFamily="34" charset="0"/>
                    </a:rPr>
                    <a:t> </a:t>
                  </a:r>
                  <a:r>
                    <a:rPr lang="en-US" sz="1200" b="1" dirty="0" err="1">
                      <a:solidFill>
                        <a:sysClr val="windowText" lastClr="000000"/>
                      </a:solidFill>
                      <a:latin typeface="Arial" pitchFamily="34" charset="0"/>
                      <a:cs typeface="Arial" pitchFamily="34" charset="0"/>
                    </a:rPr>
                    <a:t>Luar</a:t>
                  </a:r>
                  <a:r>
                    <a:rPr lang="en-US" sz="1200" b="1" dirty="0">
                      <a:solidFill>
                        <a:sysClr val="windowText" lastClr="000000"/>
                      </a:solidFill>
                      <a:latin typeface="Arial" pitchFamily="34" charset="0"/>
                      <a:cs typeface="Arial" pitchFamily="34" charset="0"/>
                    </a:rPr>
                    <a:t> </a:t>
                  </a:r>
                  <a:r>
                    <a:rPr lang="en-US" sz="1200" b="1" dirty="0" err="1">
                      <a:solidFill>
                        <a:sysClr val="windowText" lastClr="000000"/>
                      </a:solidFill>
                      <a:latin typeface="Arial" pitchFamily="34" charset="0"/>
                      <a:cs typeface="Arial" pitchFamily="34" charset="0"/>
                    </a:rPr>
                    <a:t>Tugas</a:t>
                  </a:r>
                  <a:r>
                    <a:rPr lang="en-US" sz="1200" b="1" dirty="0">
                      <a:solidFill>
                        <a:sysClr val="windowText" lastClr="000000"/>
                      </a:solidFill>
                      <a:latin typeface="Arial" pitchFamily="34" charset="0"/>
                      <a:cs typeface="Arial" pitchFamily="34" charset="0"/>
                    </a:rPr>
                    <a:t> </a:t>
                  </a:r>
                  <a:r>
                    <a:rPr lang="en-US" sz="1200" b="1" dirty="0" err="1">
                      <a:solidFill>
                        <a:sysClr val="windowText" lastClr="000000"/>
                      </a:solidFill>
                      <a:latin typeface="Arial" pitchFamily="34" charset="0"/>
                      <a:cs typeface="Arial" pitchFamily="34" charset="0"/>
                    </a:rPr>
                    <a:t>Rasmi</a:t>
                  </a:r>
                  <a:endParaRPr lang="en-US" sz="1200" b="1" dirty="0">
                    <a:solidFill>
                      <a:sysClr val="windowText" lastClr="000000"/>
                    </a:solidFill>
                    <a:latin typeface="Arial" pitchFamily="34" charset="0"/>
                    <a:cs typeface="Arial" pitchFamily="34" charset="0"/>
                  </a:endParaRPr>
                </a:p>
              </p:txBody>
            </p:sp>
          </p:grpSp>
          <p:grpSp>
            <p:nvGrpSpPr>
              <p:cNvPr id="15" name="Group 49"/>
              <p:cNvGrpSpPr/>
              <p:nvPr/>
            </p:nvGrpSpPr>
            <p:grpSpPr>
              <a:xfrm>
                <a:off x="7620000" y="5562600"/>
                <a:ext cx="1351620" cy="839079"/>
                <a:chOff x="2342722" y="396639"/>
                <a:chExt cx="1351620" cy="839079"/>
              </a:xfrm>
              <a:scene3d>
                <a:camera prst="orthographicFront">
                  <a:rot lat="0" lon="0" rev="0"/>
                </a:camera>
                <a:lightRig rig="balanced" dir="t">
                  <a:rot lat="0" lon="0" rev="8700000"/>
                </a:lightRig>
              </a:scene3d>
            </p:grpSpPr>
            <p:sp>
              <p:nvSpPr>
                <p:cNvPr id="51" name="Rounded Rectangle 50"/>
                <p:cNvSpPr/>
                <p:nvPr/>
              </p:nvSpPr>
              <p:spPr>
                <a:xfrm>
                  <a:off x="2342722" y="396639"/>
                  <a:ext cx="1351620" cy="839079"/>
                </a:xfrm>
                <a:prstGeom prst="roundRect">
                  <a:avLst/>
                </a:prstGeom>
                <a:solidFill>
                  <a:srgbClr val="FF0066"/>
                </a:solidFill>
                <a:ln w="12700">
                  <a:noFill/>
                </a:ln>
                <a:effectLst>
                  <a:outerShdw blurRad="44450" dist="27940" dir="5400000" algn="ctr">
                    <a:srgbClr val="000000">
                      <a:alpha val="32000"/>
                    </a:srgbClr>
                  </a:outerShdw>
                </a:effectLst>
                <a:sp3d>
                  <a:bevelT w="190500" h="38100"/>
                </a:sp3d>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2" name="Rounded Rectangle 4"/>
                <p:cNvSpPr/>
                <p:nvPr/>
              </p:nvSpPr>
              <p:spPr>
                <a:xfrm>
                  <a:off x="2383682" y="437599"/>
                  <a:ext cx="1269700" cy="757159"/>
                </a:xfrm>
                <a:prstGeom prst="rect">
                  <a:avLst/>
                </a:prstGeom>
                <a:ln w="12700">
                  <a:noFill/>
                </a:ln>
                <a:effectLst>
                  <a:outerShdw blurRad="44450" dist="27940" dir="5400000" algn="ctr">
                    <a:srgbClr val="000000">
                      <a:alpha val="32000"/>
                    </a:srgbClr>
                  </a:outerShdw>
                </a:effectLst>
                <a:sp3d>
                  <a:bevelT w="190500" h="38100"/>
                </a:sp3d>
              </p:spPr>
              <p:style>
                <a:lnRef idx="0">
                  <a:scrgbClr r="0" g="0" b="0"/>
                </a:lnRef>
                <a:fillRef idx="0">
                  <a:scrgbClr r="0" g="0" b="0"/>
                </a:fillRef>
                <a:effectRef idx="0">
                  <a:scrgbClr r="0" g="0" b="0"/>
                </a:effectRef>
                <a:fontRef idx="minor">
                  <a:schemeClr val="lt1"/>
                </a:fontRef>
              </p:style>
              <p:txBody>
                <a:bodyPr lIns="41910" tIns="41910" rIns="41910" bIns="41910" spcCol="1270" anchor="ctr"/>
                <a:lstStyle/>
                <a:p>
                  <a:pPr algn="ctr" defTabSz="488950">
                    <a:lnSpc>
                      <a:spcPct val="90000"/>
                    </a:lnSpc>
                    <a:spcAft>
                      <a:spcPct val="35000"/>
                    </a:spcAft>
                    <a:defRPr/>
                  </a:pPr>
                  <a:r>
                    <a:rPr lang="en-US" sz="1200" b="1" dirty="0">
                      <a:solidFill>
                        <a:sysClr val="windowText" lastClr="000000"/>
                      </a:solidFill>
                      <a:latin typeface="Arial" pitchFamily="34" charset="0"/>
                      <a:cs typeface="Arial" pitchFamily="34" charset="0"/>
                    </a:rPr>
                    <a:t>6 </a:t>
                  </a:r>
                  <a:r>
                    <a:rPr lang="en-US" sz="1200" b="1" dirty="0" err="1">
                      <a:solidFill>
                        <a:sysClr val="windowText" lastClr="000000"/>
                      </a:solidFill>
                      <a:latin typeface="Arial" pitchFamily="34" charset="0"/>
                      <a:cs typeface="Arial" pitchFamily="34" charset="0"/>
                    </a:rPr>
                    <a:t>Jenis</a:t>
                  </a:r>
                  <a:r>
                    <a:rPr lang="en-US" sz="1200" b="1" dirty="0">
                      <a:solidFill>
                        <a:sysClr val="windowText" lastClr="000000"/>
                      </a:solidFill>
                      <a:latin typeface="Arial" pitchFamily="34" charset="0"/>
                      <a:cs typeface="Arial" pitchFamily="34" charset="0"/>
                    </a:rPr>
                    <a:t> </a:t>
                  </a:r>
                  <a:r>
                    <a:rPr lang="en-US" sz="1200" b="1" dirty="0" err="1">
                      <a:solidFill>
                        <a:sysClr val="windowText" lastClr="000000"/>
                      </a:solidFill>
                      <a:latin typeface="Arial" pitchFamily="34" charset="0"/>
                      <a:cs typeface="Arial" pitchFamily="34" charset="0"/>
                    </a:rPr>
                    <a:t>Borang</a:t>
                  </a:r>
                  <a:r>
                    <a:rPr lang="en-US" sz="1200" b="1" dirty="0">
                      <a:solidFill>
                        <a:sysClr val="windowText" lastClr="000000"/>
                      </a:solidFill>
                      <a:latin typeface="Arial" pitchFamily="34" charset="0"/>
                      <a:cs typeface="Arial" pitchFamily="34" charset="0"/>
                    </a:rPr>
                    <a:t> LNPT</a:t>
                  </a:r>
                </a:p>
              </p:txBody>
            </p:sp>
          </p:grpSp>
          <p:sp>
            <p:nvSpPr>
              <p:cNvPr id="54" name="Down Arrow 53"/>
              <p:cNvSpPr/>
              <p:nvPr/>
            </p:nvSpPr>
            <p:spPr>
              <a:xfrm>
                <a:off x="8230198" y="2285909"/>
                <a:ext cx="304825" cy="3199920"/>
              </a:xfrm>
              <a:prstGeom prst="down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18" name="Group 54"/>
              <p:cNvGrpSpPr/>
              <p:nvPr/>
            </p:nvGrpSpPr>
            <p:grpSpPr>
              <a:xfrm>
                <a:off x="838200" y="5562600"/>
                <a:ext cx="1351620" cy="839079"/>
                <a:chOff x="5221057" y="396639"/>
                <a:chExt cx="1351620" cy="839079"/>
              </a:xfrm>
              <a:scene3d>
                <a:camera prst="orthographicFront">
                  <a:rot lat="0" lon="0" rev="0"/>
                </a:camera>
                <a:lightRig rig="balanced" dir="t">
                  <a:rot lat="0" lon="0" rev="8700000"/>
                </a:lightRig>
              </a:scene3d>
            </p:grpSpPr>
            <p:sp>
              <p:nvSpPr>
                <p:cNvPr id="56" name="Rounded Rectangle 55"/>
                <p:cNvSpPr/>
                <p:nvPr/>
              </p:nvSpPr>
              <p:spPr>
                <a:xfrm>
                  <a:off x="5221057" y="396639"/>
                  <a:ext cx="1351620" cy="839079"/>
                </a:xfrm>
                <a:prstGeom prst="roundRect">
                  <a:avLst/>
                </a:prstGeom>
                <a:solidFill>
                  <a:srgbClr val="FF0066"/>
                </a:solidFill>
                <a:ln w="12700">
                  <a:noFill/>
                </a:ln>
                <a:effectLst>
                  <a:outerShdw blurRad="44450" dist="27940" dir="5400000" algn="ctr">
                    <a:srgbClr val="000000">
                      <a:alpha val="32000"/>
                    </a:srgbClr>
                  </a:outerShdw>
                </a:effectLst>
                <a:sp3d>
                  <a:bevelT w="190500" h="38100"/>
                </a:sp3d>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7" name="Rounded Rectangle 4"/>
                <p:cNvSpPr/>
                <p:nvPr/>
              </p:nvSpPr>
              <p:spPr>
                <a:xfrm>
                  <a:off x="5262017" y="437599"/>
                  <a:ext cx="1269700" cy="757159"/>
                </a:xfrm>
                <a:prstGeom prst="rect">
                  <a:avLst/>
                </a:prstGeom>
                <a:ln w="12700">
                  <a:noFill/>
                </a:ln>
                <a:effectLst>
                  <a:outerShdw blurRad="44450" dist="27940" dir="5400000" algn="ctr">
                    <a:srgbClr val="000000">
                      <a:alpha val="32000"/>
                    </a:srgbClr>
                  </a:outerShdw>
                </a:effectLst>
                <a:sp3d>
                  <a:bevelT w="190500" h="38100"/>
                </a:sp3d>
              </p:spPr>
              <p:style>
                <a:lnRef idx="0">
                  <a:scrgbClr r="0" g="0" b="0"/>
                </a:lnRef>
                <a:fillRef idx="0">
                  <a:scrgbClr r="0" g="0" b="0"/>
                </a:fillRef>
                <a:effectRef idx="0">
                  <a:scrgbClr r="0" g="0" b="0"/>
                </a:effectRef>
                <a:fontRef idx="minor">
                  <a:schemeClr val="lt1"/>
                </a:fontRef>
              </p:style>
              <p:txBody>
                <a:bodyPr lIns="41910" tIns="41910" rIns="41910" bIns="41910" spcCol="1270" anchor="ctr"/>
                <a:lstStyle/>
                <a:p>
                  <a:pPr algn="ctr" defTabSz="488950">
                    <a:lnSpc>
                      <a:spcPct val="90000"/>
                    </a:lnSpc>
                    <a:spcAft>
                      <a:spcPct val="35000"/>
                    </a:spcAft>
                    <a:defRPr/>
                  </a:pPr>
                  <a:r>
                    <a:rPr lang="en-US" sz="1200" b="1" dirty="0" err="1">
                      <a:solidFill>
                        <a:sysClr val="windowText" lastClr="000000"/>
                      </a:solidFill>
                      <a:latin typeface="Arial" pitchFamily="34" charset="0"/>
                      <a:cs typeface="Arial" pitchFamily="34" charset="0"/>
                    </a:rPr>
                    <a:t>Dimensi</a:t>
                  </a:r>
                  <a:r>
                    <a:rPr lang="en-US" sz="1200" b="1" dirty="0">
                      <a:solidFill>
                        <a:sysClr val="windowText" lastClr="000000"/>
                      </a:solidFill>
                      <a:latin typeface="Arial" pitchFamily="34" charset="0"/>
                      <a:cs typeface="Arial" pitchFamily="34" charset="0"/>
                    </a:rPr>
                    <a:t> </a:t>
                  </a:r>
                  <a:r>
                    <a:rPr lang="en-US" sz="1200" b="1" dirty="0" err="1">
                      <a:solidFill>
                        <a:sysClr val="windowText" lastClr="000000"/>
                      </a:solidFill>
                      <a:latin typeface="Arial" pitchFamily="34" charset="0"/>
                      <a:cs typeface="Arial" pitchFamily="34" charset="0"/>
                    </a:rPr>
                    <a:t>Fungsian</a:t>
                  </a:r>
                  <a:r>
                    <a:rPr lang="en-US" sz="1200" b="1" dirty="0">
                      <a:solidFill>
                        <a:sysClr val="windowText" lastClr="000000"/>
                      </a:solidFill>
                      <a:latin typeface="Arial" pitchFamily="34" charset="0"/>
                      <a:cs typeface="Arial" pitchFamily="34" charset="0"/>
                    </a:rPr>
                    <a:t> </a:t>
                  </a:r>
                  <a:r>
                    <a:rPr lang="en-US" sz="1200" b="1" dirty="0" err="1">
                      <a:solidFill>
                        <a:sysClr val="windowText" lastClr="000000"/>
                      </a:solidFill>
                      <a:latin typeface="Arial" pitchFamily="34" charset="0"/>
                      <a:cs typeface="Arial" pitchFamily="34" charset="0"/>
                    </a:rPr>
                    <a:t>Fleksibel</a:t>
                  </a:r>
                  <a:endParaRPr lang="en-US" sz="1200" b="1" dirty="0">
                    <a:solidFill>
                      <a:sysClr val="windowText" lastClr="000000"/>
                    </a:solidFill>
                    <a:latin typeface="Arial" pitchFamily="34" charset="0"/>
                    <a:cs typeface="Arial" pitchFamily="34" charset="0"/>
                  </a:endParaRPr>
                </a:p>
              </p:txBody>
            </p:sp>
          </p:grpSp>
        </p:grpSp>
      </p:grpSp>
      <p:sp>
        <p:nvSpPr>
          <p:cNvPr id="43" name="Rectangle 42"/>
          <p:cNvSpPr/>
          <p:nvPr/>
        </p:nvSpPr>
        <p:spPr>
          <a:xfrm>
            <a:off x="0" y="76200"/>
            <a:ext cx="9144000" cy="85725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7" name="Rectangle 46"/>
          <p:cNvSpPr/>
          <p:nvPr/>
        </p:nvSpPr>
        <p:spPr>
          <a:xfrm>
            <a:off x="609600" y="228600"/>
            <a:ext cx="8001000" cy="523220"/>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en-US" sz="2800" b="1" spc="50" dirty="0">
                <a:ln w="11430"/>
              </a:rPr>
              <a:t>PENILAIAN PRESTASI </a:t>
            </a:r>
          </a:p>
        </p:txBody>
      </p:sp>
    </p:spTree>
  </p:cSld>
  <p:clrMapOvr>
    <a:masterClrMapping/>
  </p:clrMapOvr>
  <p:transition>
    <p:dissolv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533400" y="1142984"/>
          <a:ext cx="8229599" cy="5429287"/>
        </p:xfrm>
        <a:graphic>
          <a:graphicData uri="http://schemas.openxmlformats.org/drawingml/2006/table">
            <a:tbl>
              <a:tblPr/>
              <a:tblGrid>
                <a:gridCol w="1342390"/>
                <a:gridCol w="1961007"/>
                <a:gridCol w="4926202"/>
              </a:tblGrid>
              <a:tr h="534833">
                <a:tc>
                  <a:txBody>
                    <a:bodyPr/>
                    <a:lstStyle/>
                    <a:p>
                      <a:pPr marL="0" marR="0" algn="ctr">
                        <a:spcBef>
                          <a:spcPts val="600"/>
                        </a:spcBef>
                        <a:spcAft>
                          <a:spcPts val="0"/>
                        </a:spcAft>
                      </a:pPr>
                      <a:r>
                        <a:rPr lang="en-US" sz="1600" b="1" dirty="0" err="1">
                          <a:solidFill>
                            <a:schemeClr val="bg1"/>
                          </a:solidFill>
                          <a:latin typeface="Arial" pitchFamily="34" charset="0"/>
                          <a:ea typeface="Times New Roman"/>
                          <a:cs typeface="Arial" pitchFamily="34" charset="0"/>
                        </a:rPr>
                        <a:t>Markah</a:t>
                      </a:r>
                      <a:endParaRPr lang="en-US" sz="1600" dirty="0">
                        <a:solidFill>
                          <a:schemeClr val="bg1"/>
                        </a:solidFill>
                        <a:latin typeface="Arial" pitchFamily="34" charset="0"/>
                        <a:ea typeface="Times New Roman"/>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cell3D prstMaterial="dkEdge">
                      <a:bevel prst="artDeco"/>
                      <a:lightRig rig="flood" dir="t"/>
                    </a:cell3D>
                    <a:solidFill>
                      <a:schemeClr val="accent1">
                        <a:lumMod val="50000"/>
                      </a:schemeClr>
                    </a:solidFill>
                  </a:tcPr>
                </a:tc>
                <a:tc>
                  <a:txBody>
                    <a:bodyPr/>
                    <a:lstStyle/>
                    <a:p>
                      <a:pPr marL="0" marR="0" algn="ctr">
                        <a:spcBef>
                          <a:spcPts val="600"/>
                        </a:spcBef>
                        <a:spcAft>
                          <a:spcPts val="0"/>
                        </a:spcAft>
                      </a:pPr>
                      <a:r>
                        <a:rPr lang="en-US" sz="1600" b="1" dirty="0" err="1">
                          <a:solidFill>
                            <a:schemeClr val="bg1"/>
                          </a:solidFill>
                          <a:latin typeface="Arial" pitchFamily="34" charset="0"/>
                          <a:ea typeface="Times New Roman"/>
                          <a:cs typeface="Arial" pitchFamily="34" charset="0"/>
                        </a:rPr>
                        <a:t>Kategori</a:t>
                      </a:r>
                      <a:endParaRPr lang="en-US" sz="1600" dirty="0">
                        <a:solidFill>
                          <a:schemeClr val="bg1"/>
                        </a:solidFill>
                        <a:latin typeface="Arial" pitchFamily="34" charset="0"/>
                        <a:ea typeface="Times New Roman"/>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cell3D prstMaterial="dkEdge">
                      <a:bevel prst="artDeco"/>
                      <a:lightRig rig="flood" dir="t"/>
                    </a:cell3D>
                    <a:solidFill>
                      <a:schemeClr val="accent1">
                        <a:lumMod val="50000"/>
                      </a:schemeClr>
                    </a:solidFill>
                  </a:tcPr>
                </a:tc>
                <a:tc>
                  <a:txBody>
                    <a:bodyPr/>
                    <a:lstStyle/>
                    <a:p>
                      <a:pPr marL="0" marR="100330" algn="ctr">
                        <a:spcBef>
                          <a:spcPts val="600"/>
                        </a:spcBef>
                        <a:spcAft>
                          <a:spcPts val="0"/>
                        </a:spcAft>
                      </a:pPr>
                      <a:r>
                        <a:rPr lang="fi-FI" sz="1600" b="1" dirty="0" smtClean="0">
                          <a:solidFill>
                            <a:schemeClr val="bg1"/>
                          </a:solidFill>
                          <a:latin typeface="Arial" pitchFamily="34" charset="0"/>
                          <a:ea typeface="Times New Roman"/>
                          <a:cs typeface="Arial" pitchFamily="34" charset="0"/>
                        </a:rPr>
                        <a:t>Implikasi </a:t>
                      </a:r>
                      <a:endParaRPr lang="en-US" sz="1600" dirty="0">
                        <a:solidFill>
                          <a:schemeClr val="bg1"/>
                        </a:solidFill>
                        <a:latin typeface="Arial" pitchFamily="34" charset="0"/>
                        <a:ea typeface="Times New Roman"/>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cell3D prstMaterial="dkEdge">
                      <a:bevel prst="artDeco"/>
                      <a:lightRig rig="flood" dir="t"/>
                    </a:cell3D>
                    <a:solidFill>
                      <a:schemeClr val="accent1">
                        <a:lumMod val="50000"/>
                      </a:schemeClr>
                    </a:solidFill>
                  </a:tcPr>
                </a:tc>
              </a:tr>
              <a:tr h="1375285">
                <a:tc>
                  <a:txBody>
                    <a:bodyPr/>
                    <a:lstStyle/>
                    <a:p>
                      <a:pPr marL="0" marR="0" algn="ctr">
                        <a:spcBef>
                          <a:spcPts val="600"/>
                        </a:spcBef>
                        <a:spcAft>
                          <a:spcPts val="0"/>
                        </a:spcAft>
                      </a:pPr>
                      <a:r>
                        <a:rPr lang="en-US" sz="1600" dirty="0" smtClean="0">
                          <a:latin typeface="Arial" pitchFamily="34" charset="0"/>
                          <a:ea typeface="Times New Roman"/>
                          <a:cs typeface="Arial" pitchFamily="34" charset="0"/>
                        </a:rPr>
                        <a:t>95 </a:t>
                      </a:r>
                      <a:r>
                        <a:rPr lang="en-US" sz="1600" dirty="0">
                          <a:latin typeface="Arial" pitchFamily="34" charset="0"/>
                          <a:ea typeface="Times New Roman"/>
                          <a:cs typeface="Arial" pitchFamily="34" charset="0"/>
                        </a:rPr>
                        <a:t>– 100%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cell3D prstMaterial="dkEdge">
                      <a:bevel prst="artDeco"/>
                      <a:lightRig rig="flood" dir="t"/>
                    </a:cell3D>
                    <a:solidFill>
                      <a:schemeClr val="bg1"/>
                    </a:solidFill>
                  </a:tcPr>
                </a:tc>
                <a:tc>
                  <a:txBody>
                    <a:bodyPr/>
                    <a:lstStyle/>
                    <a:p>
                      <a:pPr marL="0" marR="0" algn="ctr">
                        <a:spcBef>
                          <a:spcPts val="0"/>
                        </a:spcBef>
                        <a:spcAft>
                          <a:spcPts val="0"/>
                        </a:spcAft>
                      </a:pPr>
                      <a:r>
                        <a:rPr lang="en-US" sz="1600" b="1" dirty="0" err="1">
                          <a:latin typeface="Arial" pitchFamily="34" charset="0"/>
                          <a:ea typeface="Times New Roman"/>
                          <a:cs typeface="Arial" pitchFamily="34" charset="0"/>
                        </a:rPr>
                        <a:t>Melebihi</a:t>
                      </a:r>
                      <a:r>
                        <a:rPr lang="en-US" sz="1600" b="1" dirty="0">
                          <a:latin typeface="Arial" pitchFamily="34" charset="0"/>
                          <a:ea typeface="Times New Roman"/>
                          <a:cs typeface="Arial" pitchFamily="34" charset="0"/>
                        </a:rPr>
                        <a:t> </a:t>
                      </a:r>
                      <a:r>
                        <a:rPr lang="en-US" sz="1600" b="1" dirty="0" err="1">
                          <a:latin typeface="Arial" pitchFamily="34" charset="0"/>
                          <a:ea typeface="Times New Roman"/>
                          <a:cs typeface="Arial" pitchFamily="34" charset="0"/>
                        </a:rPr>
                        <a:t>Sasaran</a:t>
                      </a:r>
                      <a:r>
                        <a:rPr lang="en-US" sz="1600" b="1" dirty="0">
                          <a:latin typeface="Arial" pitchFamily="34" charset="0"/>
                          <a:ea typeface="Times New Roman"/>
                          <a:cs typeface="Arial" pitchFamily="34" charset="0"/>
                        </a:rPr>
                        <a:t> </a:t>
                      </a:r>
                      <a:r>
                        <a:rPr lang="en-US" sz="1600" b="1" dirty="0" err="1">
                          <a:latin typeface="Arial" pitchFamily="34" charset="0"/>
                          <a:ea typeface="Times New Roman"/>
                          <a:cs typeface="Arial" pitchFamily="34" charset="0"/>
                        </a:rPr>
                        <a:t>Secara</a:t>
                      </a:r>
                      <a:r>
                        <a:rPr lang="en-US" sz="1600" b="1" dirty="0">
                          <a:latin typeface="Arial" pitchFamily="34" charset="0"/>
                          <a:ea typeface="Times New Roman"/>
                          <a:cs typeface="Arial" pitchFamily="34" charset="0"/>
                        </a:rPr>
                        <a:t> </a:t>
                      </a:r>
                      <a:r>
                        <a:rPr lang="en-US" sz="1600" b="1" dirty="0" err="1">
                          <a:latin typeface="Arial" pitchFamily="34" charset="0"/>
                          <a:ea typeface="Times New Roman"/>
                          <a:cs typeface="Arial" pitchFamily="34" charset="0"/>
                        </a:rPr>
                        <a:t>Signifikan</a:t>
                      </a:r>
                      <a:endParaRPr lang="en-US" sz="1600" dirty="0">
                        <a:latin typeface="Arial" pitchFamily="34" charset="0"/>
                        <a:ea typeface="Times New Roman"/>
                        <a:cs typeface="Arial" pitchFamily="34" charset="0"/>
                      </a:endParaRPr>
                    </a:p>
                    <a:p>
                      <a:pPr marL="0" marR="0" algn="ctr">
                        <a:spcBef>
                          <a:spcPts val="0"/>
                        </a:spcBef>
                        <a:spcAft>
                          <a:spcPts val="0"/>
                        </a:spcAft>
                      </a:pPr>
                      <a:r>
                        <a:rPr lang="en-US" sz="1600" b="1" i="1" dirty="0">
                          <a:latin typeface="Arial" pitchFamily="34" charset="0"/>
                          <a:ea typeface="Times New Roman"/>
                          <a:cs typeface="Arial" pitchFamily="34" charset="0"/>
                        </a:rPr>
                        <a:t>Significantly Exceed Target </a:t>
                      </a:r>
                      <a:r>
                        <a:rPr lang="en-US" sz="1600" b="1" dirty="0">
                          <a:latin typeface="Arial" pitchFamily="34" charset="0"/>
                          <a:ea typeface="Times New Roman"/>
                          <a:cs typeface="Arial" pitchFamily="34" charset="0"/>
                        </a:rPr>
                        <a:t>(ST)</a:t>
                      </a:r>
                      <a:endParaRPr lang="en-US" sz="1600" dirty="0">
                        <a:latin typeface="Arial" pitchFamily="34" charset="0"/>
                        <a:ea typeface="Times New Roman"/>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cell3D prstMaterial="dkEdge">
                      <a:bevel prst="artDeco"/>
                      <a:lightRig rig="flood" dir="t"/>
                    </a:cell3D>
                    <a:solidFill>
                      <a:schemeClr val="bg1"/>
                    </a:solidFill>
                  </a:tcPr>
                </a:tc>
                <a:tc>
                  <a:txBody>
                    <a:bodyPr/>
                    <a:lstStyle/>
                    <a:p>
                      <a:pPr marL="342900" marR="0" lvl="0" indent="-342900" algn="l">
                        <a:spcBef>
                          <a:spcPts val="0"/>
                        </a:spcBef>
                        <a:spcAft>
                          <a:spcPts val="0"/>
                        </a:spcAft>
                        <a:buFont typeface="Symbol"/>
                        <a:buChar char=""/>
                      </a:pPr>
                      <a:r>
                        <a:rPr lang="en-US" sz="1600" dirty="0" err="1">
                          <a:latin typeface="Arial" pitchFamily="34" charset="0"/>
                          <a:ea typeface="Times New Roman"/>
                          <a:cs typeface="Arial" pitchFamily="34" charset="0"/>
                        </a:rPr>
                        <a:t>Melepasi</a:t>
                      </a:r>
                      <a:r>
                        <a:rPr lang="en-US" sz="1600" dirty="0">
                          <a:latin typeface="Arial" pitchFamily="34" charset="0"/>
                          <a:ea typeface="Times New Roman"/>
                          <a:cs typeface="Arial" pitchFamily="34" charset="0"/>
                        </a:rPr>
                        <a:t> </a:t>
                      </a:r>
                      <a:r>
                        <a:rPr lang="en-US" sz="1600" dirty="0" err="1">
                          <a:latin typeface="Arial" pitchFamily="34" charset="0"/>
                          <a:ea typeface="Times New Roman"/>
                          <a:cs typeface="Arial" pitchFamily="34" charset="0"/>
                        </a:rPr>
                        <a:t>salah</a:t>
                      </a:r>
                      <a:r>
                        <a:rPr lang="en-US" sz="1600" dirty="0">
                          <a:latin typeface="Arial" pitchFamily="34" charset="0"/>
                          <a:ea typeface="Times New Roman"/>
                          <a:cs typeface="Arial" pitchFamily="34" charset="0"/>
                        </a:rPr>
                        <a:t> </a:t>
                      </a:r>
                      <a:r>
                        <a:rPr lang="en-US" sz="1600" dirty="0" err="1">
                          <a:latin typeface="Arial" pitchFamily="34" charset="0"/>
                          <a:ea typeface="Times New Roman"/>
                          <a:cs typeface="Arial" pitchFamily="34" charset="0"/>
                        </a:rPr>
                        <a:t>satu</a:t>
                      </a:r>
                      <a:r>
                        <a:rPr lang="en-US" sz="1600" dirty="0">
                          <a:latin typeface="Arial" pitchFamily="34" charset="0"/>
                          <a:ea typeface="Times New Roman"/>
                          <a:cs typeface="Arial" pitchFamily="34" charset="0"/>
                        </a:rPr>
                        <a:t> </a:t>
                      </a:r>
                      <a:r>
                        <a:rPr lang="en-US" sz="1600" dirty="0" err="1">
                          <a:latin typeface="Arial" pitchFamily="34" charset="0"/>
                          <a:ea typeface="Times New Roman"/>
                          <a:cs typeface="Arial" pitchFamily="34" charset="0"/>
                        </a:rPr>
                        <a:t>tapisan</a:t>
                      </a:r>
                      <a:r>
                        <a:rPr lang="en-US" sz="1600" dirty="0">
                          <a:latin typeface="Arial" pitchFamily="34" charset="0"/>
                          <a:ea typeface="Times New Roman"/>
                          <a:cs typeface="Arial" pitchFamily="34" charset="0"/>
                        </a:rPr>
                        <a:t> </a:t>
                      </a:r>
                      <a:r>
                        <a:rPr lang="en-US" sz="1600" dirty="0" err="1">
                          <a:latin typeface="Arial" pitchFamily="34" charset="0"/>
                          <a:ea typeface="Times New Roman"/>
                          <a:cs typeface="Arial" pitchFamily="34" charset="0"/>
                        </a:rPr>
                        <a:t>awal</a:t>
                      </a:r>
                      <a:r>
                        <a:rPr lang="en-US" sz="1600" dirty="0">
                          <a:latin typeface="Arial" pitchFamily="34" charset="0"/>
                          <a:ea typeface="Times New Roman"/>
                          <a:cs typeface="Arial" pitchFamily="34" charset="0"/>
                        </a:rPr>
                        <a:t> </a:t>
                      </a:r>
                      <a:r>
                        <a:rPr lang="en-US" sz="1600" dirty="0" err="1">
                          <a:latin typeface="Arial" pitchFamily="34" charset="0"/>
                          <a:ea typeface="Times New Roman"/>
                          <a:cs typeface="Arial" pitchFamily="34" charset="0"/>
                        </a:rPr>
                        <a:t>untuk</a:t>
                      </a:r>
                      <a:r>
                        <a:rPr lang="en-US" sz="1600" dirty="0">
                          <a:latin typeface="Arial" pitchFamily="34" charset="0"/>
                          <a:ea typeface="Times New Roman"/>
                          <a:cs typeface="Arial" pitchFamily="34" charset="0"/>
                        </a:rPr>
                        <a:t> </a:t>
                      </a:r>
                      <a:r>
                        <a:rPr lang="en-US" sz="1600" dirty="0" err="1">
                          <a:latin typeface="Arial" pitchFamily="34" charset="0"/>
                          <a:ea typeface="Times New Roman"/>
                          <a:cs typeface="Arial" pitchFamily="34" charset="0"/>
                        </a:rPr>
                        <a:t>Penilaian</a:t>
                      </a:r>
                      <a:r>
                        <a:rPr lang="en-US" sz="1600" dirty="0">
                          <a:latin typeface="Arial" pitchFamily="34" charset="0"/>
                          <a:ea typeface="Times New Roman"/>
                          <a:cs typeface="Arial" pitchFamily="34" charset="0"/>
                        </a:rPr>
                        <a:t> </a:t>
                      </a:r>
                      <a:r>
                        <a:rPr lang="en-US" sz="1600" dirty="0" err="1">
                          <a:latin typeface="Arial" pitchFamily="34" charset="0"/>
                          <a:ea typeface="Times New Roman"/>
                          <a:cs typeface="Arial" pitchFamily="34" charset="0"/>
                        </a:rPr>
                        <a:t>Kompetensi</a:t>
                      </a:r>
                      <a:r>
                        <a:rPr lang="en-US" sz="1600" dirty="0">
                          <a:latin typeface="Arial" pitchFamily="34" charset="0"/>
                          <a:ea typeface="Times New Roman"/>
                          <a:cs typeface="Arial" pitchFamily="34" charset="0"/>
                        </a:rPr>
                        <a:t> </a:t>
                      </a:r>
                      <a:r>
                        <a:rPr lang="en-US" sz="1600" dirty="0" err="1">
                          <a:latin typeface="Arial" pitchFamily="34" charset="0"/>
                          <a:ea typeface="Times New Roman"/>
                          <a:cs typeface="Arial" pitchFamily="34" charset="0"/>
                        </a:rPr>
                        <a:t>dan</a:t>
                      </a:r>
                      <a:r>
                        <a:rPr lang="en-US" sz="1600" dirty="0">
                          <a:latin typeface="Arial" pitchFamily="34" charset="0"/>
                          <a:ea typeface="Times New Roman"/>
                          <a:cs typeface="Arial" pitchFamily="34" charset="0"/>
                        </a:rPr>
                        <a:t> </a:t>
                      </a:r>
                      <a:r>
                        <a:rPr lang="en-US" sz="1600" dirty="0" err="1">
                          <a:latin typeface="Arial" pitchFamily="34" charset="0"/>
                          <a:ea typeface="Times New Roman"/>
                          <a:cs typeface="Arial" pitchFamily="34" charset="0"/>
                        </a:rPr>
                        <a:t>Potensi</a:t>
                      </a:r>
                      <a:endParaRPr lang="en-US" sz="1600" dirty="0">
                        <a:latin typeface="Arial" pitchFamily="34" charset="0"/>
                        <a:ea typeface="Times New Roman"/>
                        <a:cs typeface="Arial" pitchFamily="34" charset="0"/>
                      </a:endParaRPr>
                    </a:p>
                    <a:p>
                      <a:pPr marL="342900" marR="0" lvl="0" indent="-342900" algn="l">
                        <a:spcBef>
                          <a:spcPts val="0"/>
                        </a:spcBef>
                        <a:spcAft>
                          <a:spcPts val="0"/>
                        </a:spcAft>
                        <a:buFont typeface="Symbol"/>
                        <a:buChar char=""/>
                      </a:pPr>
                      <a:r>
                        <a:rPr lang="en-US" sz="1600" dirty="0" err="1">
                          <a:latin typeface="Arial" pitchFamily="34" charset="0"/>
                          <a:ea typeface="Times New Roman"/>
                          <a:cs typeface="Arial" pitchFamily="34" charset="0"/>
                        </a:rPr>
                        <a:t>Diperaku</a:t>
                      </a:r>
                      <a:r>
                        <a:rPr lang="en-US" sz="1600" dirty="0">
                          <a:latin typeface="Arial" pitchFamily="34" charset="0"/>
                          <a:ea typeface="Times New Roman"/>
                          <a:cs typeface="Arial" pitchFamily="34" charset="0"/>
                        </a:rPr>
                        <a:t> </a:t>
                      </a:r>
                      <a:r>
                        <a:rPr lang="en-US" sz="1600" dirty="0" err="1">
                          <a:latin typeface="Arial" pitchFamily="34" charset="0"/>
                          <a:ea typeface="Times New Roman"/>
                          <a:cs typeface="Arial" pitchFamily="34" charset="0"/>
                        </a:rPr>
                        <a:t>pergerakan</a:t>
                      </a:r>
                      <a:r>
                        <a:rPr lang="en-US" sz="1600" dirty="0">
                          <a:latin typeface="Arial" pitchFamily="34" charset="0"/>
                          <a:ea typeface="Times New Roman"/>
                          <a:cs typeface="Arial" pitchFamily="34" charset="0"/>
                        </a:rPr>
                        <a:t> </a:t>
                      </a:r>
                      <a:r>
                        <a:rPr lang="en-US" sz="1600" dirty="0" err="1">
                          <a:latin typeface="Arial" pitchFamily="34" charset="0"/>
                          <a:ea typeface="Times New Roman"/>
                          <a:cs typeface="Arial" pitchFamily="34" charset="0"/>
                        </a:rPr>
                        <a:t>gaji</a:t>
                      </a:r>
                      <a:r>
                        <a:rPr lang="en-US" sz="1600" dirty="0">
                          <a:latin typeface="Arial" pitchFamily="34" charset="0"/>
                          <a:ea typeface="Times New Roman"/>
                          <a:cs typeface="Arial" pitchFamily="34" charset="0"/>
                        </a:rPr>
                        <a:t> </a:t>
                      </a:r>
                      <a:r>
                        <a:rPr lang="en-US" sz="1600" dirty="0" err="1">
                          <a:latin typeface="Arial" pitchFamily="34" charset="0"/>
                          <a:ea typeface="Times New Roman"/>
                          <a:cs typeface="Arial" pitchFamily="34" charset="0"/>
                        </a:rPr>
                        <a:t>tahunan</a:t>
                      </a:r>
                      <a:endParaRPr lang="en-US" sz="1600" dirty="0">
                        <a:latin typeface="Arial" pitchFamily="34" charset="0"/>
                        <a:ea typeface="Times New Roman"/>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cell3D prstMaterial="dkEdge">
                      <a:bevel prst="artDeco"/>
                      <a:lightRig rig="flood" dir="t"/>
                    </a:cell3D>
                    <a:solidFill>
                      <a:schemeClr val="bg1"/>
                    </a:solidFill>
                  </a:tcPr>
                </a:tc>
              </a:tr>
              <a:tr h="1247083">
                <a:tc>
                  <a:txBody>
                    <a:bodyPr/>
                    <a:lstStyle/>
                    <a:p>
                      <a:pPr marL="0" marR="0" algn="ctr">
                        <a:spcBef>
                          <a:spcPts val="600"/>
                        </a:spcBef>
                        <a:spcAft>
                          <a:spcPts val="0"/>
                        </a:spcAft>
                      </a:pPr>
                      <a:r>
                        <a:rPr lang="en-US" sz="1600" dirty="0" smtClean="0">
                          <a:latin typeface="Arial" pitchFamily="34" charset="0"/>
                          <a:ea typeface="Times New Roman"/>
                          <a:cs typeface="Arial" pitchFamily="34" charset="0"/>
                        </a:rPr>
                        <a:t>85 </a:t>
                      </a:r>
                      <a:r>
                        <a:rPr lang="en-US" sz="1600" dirty="0">
                          <a:latin typeface="Arial" pitchFamily="34" charset="0"/>
                          <a:ea typeface="Times New Roman"/>
                          <a:cs typeface="Arial" pitchFamily="34" charset="0"/>
                        </a:rPr>
                        <a:t>– </a:t>
                      </a:r>
                      <a:r>
                        <a:rPr lang="en-US" sz="1600" dirty="0" smtClean="0">
                          <a:latin typeface="Arial" pitchFamily="34" charset="0"/>
                          <a:ea typeface="Times New Roman"/>
                          <a:cs typeface="Arial" pitchFamily="34" charset="0"/>
                        </a:rPr>
                        <a:t>&lt; 95%</a:t>
                      </a:r>
                      <a:endParaRPr lang="en-US" sz="1600" dirty="0">
                        <a:latin typeface="Arial" pitchFamily="34" charset="0"/>
                        <a:ea typeface="Times New Roman"/>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cell3D prstMaterial="dkEdge">
                      <a:bevel prst="artDeco"/>
                      <a:lightRig rig="flood" dir="t"/>
                    </a:cell3D>
                    <a:solidFill>
                      <a:schemeClr val="bg1"/>
                    </a:solidFill>
                  </a:tcPr>
                </a:tc>
                <a:tc>
                  <a:txBody>
                    <a:bodyPr/>
                    <a:lstStyle/>
                    <a:p>
                      <a:pPr marL="0" marR="0" algn="ctr">
                        <a:spcBef>
                          <a:spcPts val="0"/>
                        </a:spcBef>
                        <a:spcAft>
                          <a:spcPts val="0"/>
                        </a:spcAft>
                      </a:pPr>
                      <a:r>
                        <a:rPr lang="en-US" sz="1600" b="1" dirty="0" err="1">
                          <a:latin typeface="Arial" pitchFamily="34" charset="0"/>
                          <a:ea typeface="Times New Roman"/>
                          <a:cs typeface="Arial" pitchFamily="34" charset="0"/>
                        </a:rPr>
                        <a:t>Melebihi</a:t>
                      </a:r>
                      <a:r>
                        <a:rPr lang="en-US" sz="1600" b="1" dirty="0">
                          <a:latin typeface="Arial" pitchFamily="34" charset="0"/>
                          <a:ea typeface="Times New Roman"/>
                          <a:cs typeface="Arial" pitchFamily="34" charset="0"/>
                        </a:rPr>
                        <a:t> </a:t>
                      </a:r>
                      <a:r>
                        <a:rPr lang="en-US" sz="1600" b="1" dirty="0" err="1">
                          <a:latin typeface="Arial" pitchFamily="34" charset="0"/>
                          <a:ea typeface="Times New Roman"/>
                          <a:cs typeface="Arial" pitchFamily="34" charset="0"/>
                        </a:rPr>
                        <a:t>Sasaran</a:t>
                      </a:r>
                      <a:endParaRPr lang="en-US" sz="1600" dirty="0">
                        <a:latin typeface="Arial" pitchFamily="34" charset="0"/>
                        <a:ea typeface="Times New Roman"/>
                        <a:cs typeface="Arial" pitchFamily="34" charset="0"/>
                      </a:endParaRPr>
                    </a:p>
                    <a:p>
                      <a:pPr marL="0" marR="0" algn="ctr">
                        <a:spcBef>
                          <a:spcPts val="0"/>
                        </a:spcBef>
                        <a:spcAft>
                          <a:spcPts val="0"/>
                        </a:spcAft>
                      </a:pPr>
                      <a:r>
                        <a:rPr lang="en-US" sz="1600" b="1" i="1" dirty="0">
                          <a:latin typeface="Arial" pitchFamily="34" charset="0"/>
                          <a:ea typeface="Times New Roman"/>
                          <a:cs typeface="Arial" pitchFamily="34" charset="0"/>
                        </a:rPr>
                        <a:t>Exceed Target</a:t>
                      </a:r>
                      <a:r>
                        <a:rPr lang="en-US" sz="1600" b="1" dirty="0">
                          <a:latin typeface="Arial" pitchFamily="34" charset="0"/>
                          <a:ea typeface="Times New Roman"/>
                          <a:cs typeface="Arial" pitchFamily="34" charset="0"/>
                        </a:rPr>
                        <a:t> (ET)</a:t>
                      </a:r>
                      <a:endParaRPr lang="en-US" sz="1600" dirty="0">
                        <a:latin typeface="Arial" pitchFamily="34" charset="0"/>
                        <a:ea typeface="Times New Roman"/>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cell3D prstMaterial="dkEdge">
                      <a:bevel prst="artDeco"/>
                      <a:lightRig rig="flood" dir="t"/>
                    </a:cell3D>
                    <a:solidFill>
                      <a:schemeClr val="bg1"/>
                    </a:solidFill>
                  </a:tcPr>
                </a:tc>
                <a:tc>
                  <a:txBody>
                    <a:bodyPr/>
                    <a:lstStyle/>
                    <a:p>
                      <a:pPr marL="342900" marR="0" lvl="0" indent="-342900" algn="l">
                        <a:spcBef>
                          <a:spcPts val="0"/>
                        </a:spcBef>
                        <a:spcAft>
                          <a:spcPts val="0"/>
                        </a:spcAft>
                        <a:buFont typeface="Symbol"/>
                        <a:buChar char=""/>
                      </a:pPr>
                      <a:r>
                        <a:rPr lang="en-US" sz="1600" dirty="0" err="1">
                          <a:latin typeface="Arial" pitchFamily="34" charset="0"/>
                          <a:ea typeface="Times New Roman"/>
                          <a:cs typeface="Arial" pitchFamily="34" charset="0"/>
                        </a:rPr>
                        <a:t>Melepasi</a:t>
                      </a:r>
                      <a:r>
                        <a:rPr lang="en-US" sz="1600" dirty="0">
                          <a:latin typeface="Arial" pitchFamily="34" charset="0"/>
                          <a:ea typeface="Times New Roman"/>
                          <a:cs typeface="Arial" pitchFamily="34" charset="0"/>
                        </a:rPr>
                        <a:t> </a:t>
                      </a:r>
                      <a:r>
                        <a:rPr lang="en-US" sz="1600" dirty="0" err="1">
                          <a:latin typeface="Arial" pitchFamily="34" charset="0"/>
                          <a:ea typeface="Times New Roman"/>
                          <a:cs typeface="Arial" pitchFamily="34" charset="0"/>
                        </a:rPr>
                        <a:t>salah</a:t>
                      </a:r>
                      <a:r>
                        <a:rPr lang="en-US" sz="1600" dirty="0">
                          <a:latin typeface="Arial" pitchFamily="34" charset="0"/>
                          <a:ea typeface="Times New Roman"/>
                          <a:cs typeface="Arial" pitchFamily="34" charset="0"/>
                        </a:rPr>
                        <a:t> </a:t>
                      </a:r>
                      <a:r>
                        <a:rPr lang="en-US" sz="1600" dirty="0" err="1">
                          <a:latin typeface="Arial" pitchFamily="34" charset="0"/>
                          <a:ea typeface="Times New Roman"/>
                          <a:cs typeface="Arial" pitchFamily="34" charset="0"/>
                        </a:rPr>
                        <a:t>satu</a:t>
                      </a:r>
                      <a:r>
                        <a:rPr lang="en-US" sz="1600" dirty="0">
                          <a:latin typeface="Arial" pitchFamily="34" charset="0"/>
                          <a:ea typeface="Times New Roman"/>
                          <a:cs typeface="Arial" pitchFamily="34" charset="0"/>
                        </a:rPr>
                        <a:t> </a:t>
                      </a:r>
                      <a:r>
                        <a:rPr lang="en-US" sz="1600" dirty="0" err="1">
                          <a:latin typeface="Arial" pitchFamily="34" charset="0"/>
                          <a:ea typeface="Times New Roman"/>
                          <a:cs typeface="Arial" pitchFamily="34" charset="0"/>
                        </a:rPr>
                        <a:t>tapisan</a:t>
                      </a:r>
                      <a:r>
                        <a:rPr lang="en-US" sz="1600" dirty="0">
                          <a:latin typeface="Arial" pitchFamily="34" charset="0"/>
                          <a:ea typeface="Times New Roman"/>
                          <a:cs typeface="Arial" pitchFamily="34" charset="0"/>
                        </a:rPr>
                        <a:t> </a:t>
                      </a:r>
                      <a:r>
                        <a:rPr lang="en-US" sz="1600" dirty="0" err="1">
                          <a:latin typeface="Arial" pitchFamily="34" charset="0"/>
                          <a:ea typeface="Times New Roman"/>
                          <a:cs typeface="Arial" pitchFamily="34" charset="0"/>
                        </a:rPr>
                        <a:t>awal</a:t>
                      </a:r>
                      <a:r>
                        <a:rPr lang="en-US" sz="1600" dirty="0">
                          <a:latin typeface="Arial" pitchFamily="34" charset="0"/>
                          <a:ea typeface="Times New Roman"/>
                          <a:cs typeface="Arial" pitchFamily="34" charset="0"/>
                        </a:rPr>
                        <a:t> </a:t>
                      </a:r>
                      <a:r>
                        <a:rPr lang="en-US" sz="1600" dirty="0" err="1">
                          <a:latin typeface="Arial" pitchFamily="34" charset="0"/>
                          <a:ea typeface="Times New Roman"/>
                          <a:cs typeface="Arial" pitchFamily="34" charset="0"/>
                        </a:rPr>
                        <a:t>untuk</a:t>
                      </a:r>
                      <a:r>
                        <a:rPr lang="en-US" sz="1600" dirty="0">
                          <a:latin typeface="Arial" pitchFamily="34" charset="0"/>
                          <a:ea typeface="Times New Roman"/>
                          <a:cs typeface="Arial" pitchFamily="34" charset="0"/>
                        </a:rPr>
                        <a:t> </a:t>
                      </a:r>
                      <a:r>
                        <a:rPr lang="en-US" sz="1600" dirty="0" err="1">
                          <a:latin typeface="Arial" pitchFamily="34" charset="0"/>
                          <a:ea typeface="Times New Roman"/>
                          <a:cs typeface="Arial" pitchFamily="34" charset="0"/>
                        </a:rPr>
                        <a:t>Penilaian</a:t>
                      </a:r>
                      <a:r>
                        <a:rPr lang="en-US" sz="1600" dirty="0">
                          <a:latin typeface="Arial" pitchFamily="34" charset="0"/>
                          <a:ea typeface="Times New Roman"/>
                          <a:cs typeface="Arial" pitchFamily="34" charset="0"/>
                        </a:rPr>
                        <a:t> </a:t>
                      </a:r>
                      <a:r>
                        <a:rPr lang="en-US" sz="1600" dirty="0" err="1">
                          <a:latin typeface="Arial" pitchFamily="34" charset="0"/>
                          <a:ea typeface="Times New Roman"/>
                          <a:cs typeface="Arial" pitchFamily="34" charset="0"/>
                        </a:rPr>
                        <a:t>Kompetensi</a:t>
                      </a:r>
                      <a:r>
                        <a:rPr lang="en-US" sz="1600" dirty="0">
                          <a:latin typeface="Arial" pitchFamily="34" charset="0"/>
                          <a:ea typeface="Times New Roman"/>
                          <a:cs typeface="Arial" pitchFamily="34" charset="0"/>
                        </a:rPr>
                        <a:t> </a:t>
                      </a:r>
                      <a:r>
                        <a:rPr lang="en-US" sz="1600" dirty="0" err="1">
                          <a:latin typeface="Arial" pitchFamily="34" charset="0"/>
                          <a:ea typeface="Times New Roman"/>
                          <a:cs typeface="Arial" pitchFamily="34" charset="0"/>
                        </a:rPr>
                        <a:t>dan</a:t>
                      </a:r>
                      <a:r>
                        <a:rPr lang="en-US" sz="1600" dirty="0">
                          <a:latin typeface="Arial" pitchFamily="34" charset="0"/>
                          <a:ea typeface="Times New Roman"/>
                          <a:cs typeface="Arial" pitchFamily="34" charset="0"/>
                        </a:rPr>
                        <a:t> </a:t>
                      </a:r>
                      <a:r>
                        <a:rPr lang="en-US" sz="1600" dirty="0" err="1">
                          <a:latin typeface="Arial" pitchFamily="34" charset="0"/>
                          <a:ea typeface="Times New Roman"/>
                          <a:cs typeface="Arial" pitchFamily="34" charset="0"/>
                        </a:rPr>
                        <a:t>Potensi</a:t>
                      </a:r>
                      <a:r>
                        <a:rPr lang="en-US" sz="1600" dirty="0">
                          <a:latin typeface="Arial" pitchFamily="34" charset="0"/>
                          <a:ea typeface="Times New Roman"/>
                          <a:cs typeface="Arial" pitchFamily="34" charset="0"/>
                        </a:rPr>
                        <a:t> </a:t>
                      </a:r>
                    </a:p>
                    <a:p>
                      <a:pPr marL="342900" marR="0" lvl="0" indent="-342900" algn="l">
                        <a:spcBef>
                          <a:spcPts val="0"/>
                        </a:spcBef>
                        <a:spcAft>
                          <a:spcPts val="0"/>
                        </a:spcAft>
                        <a:buFont typeface="Symbol"/>
                        <a:buChar char=""/>
                      </a:pPr>
                      <a:r>
                        <a:rPr lang="en-US" sz="1600" dirty="0" err="1">
                          <a:latin typeface="Arial" pitchFamily="34" charset="0"/>
                          <a:ea typeface="Times New Roman"/>
                          <a:cs typeface="Arial" pitchFamily="34" charset="0"/>
                        </a:rPr>
                        <a:t>Diperaku</a:t>
                      </a:r>
                      <a:r>
                        <a:rPr lang="en-US" sz="1600" dirty="0">
                          <a:latin typeface="Arial" pitchFamily="34" charset="0"/>
                          <a:ea typeface="Times New Roman"/>
                          <a:cs typeface="Arial" pitchFamily="34" charset="0"/>
                        </a:rPr>
                        <a:t> </a:t>
                      </a:r>
                      <a:r>
                        <a:rPr lang="en-US" sz="1600" dirty="0" err="1">
                          <a:latin typeface="Arial" pitchFamily="34" charset="0"/>
                          <a:ea typeface="Times New Roman"/>
                          <a:cs typeface="Arial" pitchFamily="34" charset="0"/>
                        </a:rPr>
                        <a:t>pergerakan</a:t>
                      </a:r>
                      <a:r>
                        <a:rPr lang="en-US" sz="1600" dirty="0">
                          <a:latin typeface="Arial" pitchFamily="34" charset="0"/>
                          <a:ea typeface="Times New Roman"/>
                          <a:cs typeface="Arial" pitchFamily="34" charset="0"/>
                        </a:rPr>
                        <a:t> </a:t>
                      </a:r>
                      <a:r>
                        <a:rPr lang="en-US" sz="1600" dirty="0" err="1">
                          <a:latin typeface="Arial" pitchFamily="34" charset="0"/>
                          <a:ea typeface="Times New Roman"/>
                          <a:cs typeface="Arial" pitchFamily="34" charset="0"/>
                        </a:rPr>
                        <a:t>gaji</a:t>
                      </a:r>
                      <a:r>
                        <a:rPr lang="en-US" sz="1600" dirty="0">
                          <a:latin typeface="Arial" pitchFamily="34" charset="0"/>
                          <a:ea typeface="Times New Roman"/>
                          <a:cs typeface="Arial" pitchFamily="34" charset="0"/>
                        </a:rPr>
                        <a:t> </a:t>
                      </a:r>
                      <a:r>
                        <a:rPr lang="en-US" sz="1600" dirty="0" err="1">
                          <a:latin typeface="Arial" pitchFamily="34" charset="0"/>
                          <a:ea typeface="Times New Roman"/>
                          <a:cs typeface="Arial" pitchFamily="34" charset="0"/>
                        </a:rPr>
                        <a:t>tahunan</a:t>
                      </a:r>
                      <a:endParaRPr lang="en-US" sz="1600" dirty="0">
                        <a:latin typeface="Arial" pitchFamily="34" charset="0"/>
                        <a:ea typeface="Times New Roman"/>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cell3D prstMaterial="dkEdge">
                      <a:bevel prst="artDeco"/>
                      <a:lightRig rig="flood" dir="t"/>
                    </a:cell3D>
                    <a:solidFill>
                      <a:schemeClr val="bg1"/>
                    </a:solidFill>
                  </a:tcPr>
                </a:tc>
              </a:tr>
              <a:tr h="1190825">
                <a:tc>
                  <a:txBody>
                    <a:bodyPr/>
                    <a:lstStyle/>
                    <a:p>
                      <a:pPr marL="0" marR="0" algn="ctr">
                        <a:spcBef>
                          <a:spcPts val="600"/>
                        </a:spcBef>
                        <a:spcAft>
                          <a:spcPts val="0"/>
                        </a:spcAft>
                      </a:pPr>
                      <a:r>
                        <a:rPr lang="en-US" sz="1600" dirty="0" smtClean="0">
                          <a:latin typeface="Arial" pitchFamily="34" charset="0"/>
                          <a:ea typeface="Times New Roman"/>
                          <a:cs typeface="Arial" pitchFamily="34" charset="0"/>
                        </a:rPr>
                        <a:t>75 </a:t>
                      </a:r>
                      <a:r>
                        <a:rPr lang="en-US" sz="1600" dirty="0">
                          <a:latin typeface="Arial" pitchFamily="34" charset="0"/>
                          <a:ea typeface="Times New Roman"/>
                          <a:cs typeface="Arial" pitchFamily="34" charset="0"/>
                        </a:rPr>
                        <a:t>– </a:t>
                      </a:r>
                      <a:r>
                        <a:rPr lang="en-US" sz="1600" dirty="0" smtClean="0">
                          <a:latin typeface="Arial" pitchFamily="34" charset="0"/>
                          <a:ea typeface="Times New Roman"/>
                          <a:cs typeface="Arial" pitchFamily="34" charset="0"/>
                        </a:rPr>
                        <a:t>&lt; 85%</a:t>
                      </a:r>
                      <a:endParaRPr lang="en-US" sz="1600" dirty="0">
                        <a:latin typeface="Arial" pitchFamily="34" charset="0"/>
                        <a:ea typeface="Times New Roman"/>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cell3D prstMaterial="dkEdge">
                      <a:bevel prst="artDeco"/>
                      <a:lightRig rig="flood" dir="t"/>
                    </a:cell3D>
                    <a:solidFill>
                      <a:schemeClr val="bg1"/>
                    </a:solidFill>
                  </a:tcPr>
                </a:tc>
                <a:tc>
                  <a:txBody>
                    <a:bodyPr/>
                    <a:lstStyle/>
                    <a:p>
                      <a:pPr marL="0" marR="0" algn="ctr">
                        <a:spcBef>
                          <a:spcPts val="0"/>
                        </a:spcBef>
                        <a:spcAft>
                          <a:spcPts val="0"/>
                        </a:spcAft>
                      </a:pPr>
                      <a:r>
                        <a:rPr lang="en-US" sz="1600" b="1" dirty="0" err="1">
                          <a:latin typeface="Arial" pitchFamily="34" charset="0"/>
                          <a:ea typeface="Times New Roman"/>
                          <a:cs typeface="Arial" pitchFamily="34" charset="0"/>
                        </a:rPr>
                        <a:t>Menepati</a:t>
                      </a:r>
                      <a:r>
                        <a:rPr lang="en-US" sz="1600" b="1" dirty="0">
                          <a:latin typeface="Arial" pitchFamily="34" charset="0"/>
                          <a:ea typeface="Times New Roman"/>
                          <a:cs typeface="Arial" pitchFamily="34" charset="0"/>
                        </a:rPr>
                        <a:t> </a:t>
                      </a:r>
                      <a:r>
                        <a:rPr lang="en-US" sz="1600" b="1" dirty="0" err="1">
                          <a:latin typeface="Arial" pitchFamily="34" charset="0"/>
                          <a:ea typeface="Times New Roman"/>
                          <a:cs typeface="Arial" pitchFamily="34" charset="0"/>
                        </a:rPr>
                        <a:t>Sasaran</a:t>
                      </a:r>
                      <a:endParaRPr lang="en-US" sz="1600" dirty="0">
                        <a:latin typeface="Arial" pitchFamily="34" charset="0"/>
                        <a:ea typeface="Times New Roman"/>
                        <a:cs typeface="Arial" pitchFamily="34" charset="0"/>
                      </a:endParaRPr>
                    </a:p>
                    <a:p>
                      <a:pPr marL="0" marR="0" algn="ctr">
                        <a:spcBef>
                          <a:spcPts val="0"/>
                        </a:spcBef>
                        <a:spcAft>
                          <a:spcPts val="0"/>
                        </a:spcAft>
                      </a:pPr>
                      <a:r>
                        <a:rPr lang="en-US" sz="1600" b="1" i="1" dirty="0">
                          <a:latin typeface="Arial" pitchFamily="34" charset="0"/>
                          <a:ea typeface="Times New Roman"/>
                          <a:cs typeface="Arial" pitchFamily="34" charset="0"/>
                        </a:rPr>
                        <a:t>On Target </a:t>
                      </a:r>
                      <a:endParaRPr lang="en-US" sz="1600" dirty="0">
                        <a:latin typeface="Arial" pitchFamily="34" charset="0"/>
                        <a:ea typeface="Times New Roman"/>
                        <a:cs typeface="Arial" pitchFamily="34" charset="0"/>
                      </a:endParaRPr>
                    </a:p>
                    <a:p>
                      <a:pPr marL="0" marR="0" algn="ctr">
                        <a:spcBef>
                          <a:spcPts val="0"/>
                        </a:spcBef>
                        <a:spcAft>
                          <a:spcPts val="0"/>
                        </a:spcAft>
                      </a:pPr>
                      <a:r>
                        <a:rPr lang="en-US" sz="1600" b="1" dirty="0">
                          <a:latin typeface="Arial" pitchFamily="34" charset="0"/>
                          <a:ea typeface="Times New Roman"/>
                          <a:cs typeface="Arial" pitchFamily="34" charset="0"/>
                        </a:rPr>
                        <a:t>(OT)</a:t>
                      </a:r>
                      <a:endParaRPr lang="en-US" sz="1600" dirty="0">
                        <a:latin typeface="Arial" pitchFamily="34" charset="0"/>
                        <a:ea typeface="Times New Roman"/>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cell3D prstMaterial="dkEdge">
                      <a:bevel prst="artDeco"/>
                      <a:lightRig rig="flood" dir="t"/>
                    </a:cell3D>
                    <a:solidFill>
                      <a:schemeClr val="bg1"/>
                    </a:solidFill>
                  </a:tcPr>
                </a:tc>
                <a:tc>
                  <a:txBody>
                    <a:bodyPr/>
                    <a:lstStyle/>
                    <a:p>
                      <a:pPr marL="342900" marR="0" lvl="0" indent="-342900" algn="l">
                        <a:spcBef>
                          <a:spcPts val="0"/>
                        </a:spcBef>
                        <a:spcAft>
                          <a:spcPts val="0"/>
                        </a:spcAft>
                        <a:buFont typeface="Symbol"/>
                        <a:buChar char=""/>
                      </a:pPr>
                      <a:r>
                        <a:rPr lang="en-US" sz="1600" dirty="0" err="1">
                          <a:latin typeface="Arial" pitchFamily="34" charset="0"/>
                          <a:ea typeface="Times New Roman"/>
                          <a:cs typeface="Arial" pitchFamily="34" charset="0"/>
                        </a:rPr>
                        <a:t>Melepasi</a:t>
                      </a:r>
                      <a:r>
                        <a:rPr lang="en-US" sz="1600" dirty="0">
                          <a:latin typeface="Arial" pitchFamily="34" charset="0"/>
                          <a:ea typeface="Times New Roman"/>
                          <a:cs typeface="Arial" pitchFamily="34" charset="0"/>
                        </a:rPr>
                        <a:t> </a:t>
                      </a:r>
                      <a:r>
                        <a:rPr lang="en-US" sz="1600" dirty="0" err="1">
                          <a:latin typeface="Arial" pitchFamily="34" charset="0"/>
                          <a:ea typeface="Times New Roman"/>
                          <a:cs typeface="Arial" pitchFamily="34" charset="0"/>
                        </a:rPr>
                        <a:t>salah</a:t>
                      </a:r>
                      <a:r>
                        <a:rPr lang="en-US" sz="1600" dirty="0">
                          <a:latin typeface="Arial" pitchFamily="34" charset="0"/>
                          <a:ea typeface="Times New Roman"/>
                          <a:cs typeface="Arial" pitchFamily="34" charset="0"/>
                        </a:rPr>
                        <a:t> </a:t>
                      </a:r>
                      <a:r>
                        <a:rPr lang="en-US" sz="1600" dirty="0" err="1">
                          <a:latin typeface="Arial" pitchFamily="34" charset="0"/>
                          <a:ea typeface="Times New Roman"/>
                          <a:cs typeface="Arial" pitchFamily="34" charset="0"/>
                        </a:rPr>
                        <a:t>satu</a:t>
                      </a:r>
                      <a:r>
                        <a:rPr lang="en-US" sz="1600" dirty="0">
                          <a:latin typeface="Arial" pitchFamily="34" charset="0"/>
                          <a:ea typeface="Times New Roman"/>
                          <a:cs typeface="Arial" pitchFamily="34" charset="0"/>
                        </a:rPr>
                        <a:t> </a:t>
                      </a:r>
                      <a:r>
                        <a:rPr lang="en-US" sz="1600" dirty="0" err="1">
                          <a:latin typeface="Arial" pitchFamily="34" charset="0"/>
                          <a:ea typeface="Times New Roman"/>
                          <a:cs typeface="Arial" pitchFamily="34" charset="0"/>
                        </a:rPr>
                        <a:t>tapisan</a:t>
                      </a:r>
                      <a:r>
                        <a:rPr lang="en-US" sz="1600" dirty="0">
                          <a:latin typeface="Arial" pitchFamily="34" charset="0"/>
                          <a:ea typeface="Times New Roman"/>
                          <a:cs typeface="Arial" pitchFamily="34" charset="0"/>
                        </a:rPr>
                        <a:t> </a:t>
                      </a:r>
                      <a:r>
                        <a:rPr lang="en-US" sz="1600" dirty="0" err="1">
                          <a:latin typeface="Arial" pitchFamily="34" charset="0"/>
                          <a:ea typeface="Times New Roman"/>
                          <a:cs typeface="Arial" pitchFamily="34" charset="0"/>
                        </a:rPr>
                        <a:t>awal</a:t>
                      </a:r>
                      <a:r>
                        <a:rPr lang="en-US" sz="1600" dirty="0">
                          <a:latin typeface="Arial" pitchFamily="34" charset="0"/>
                          <a:ea typeface="Times New Roman"/>
                          <a:cs typeface="Arial" pitchFamily="34" charset="0"/>
                        </a:rPr>
                        <a:t> </a:t>
                      </a:r>
                      <a:r>
                        <a:rPr lang="en-US" sz="1600" dirty="0" err="1">
                          <a:latin typeface="Arial" pitchFamily="34" charset="0"/>
                          <a:ea typeface="Times New Roman"/>
                          <a:cs typeface="Arial" pitchFamily="34" charset="0"/>
                        </a:rPr>
                        <a:t>untuk</a:t>
                      </a:r>
                      <a:r>
                        <a:rPr lang="en-US" sz="1600" dirty="0">
                          <a:latin typeface="Arial" pitchFamily="34" charset="0"/>
                          <a:ea typeface="Times New Roman"/>
                          <a:cs typeface="Arial" pitchFamily="34" charset="0"/>
                        </a:rPr>
                        <a:t> </a:t>
                      </a:r>
                      <a:r>
                        <a:rPr lang="en-US" sz="1600" dirty="0" err="1">
                          <a:latin typeface="Arial" pitchFamily="34" charset="0"/>
                          <a:ea typeface="Times New Roman"/>
                          <a:cs typeface="Arial" pitchFamily="34" charset="0"/>
                        </a:rPr>
                        <a:t>Penilaian</a:t>
                      </a:r>
                      <a:r>
                        <a:rPr lang="en-US" sz="1600" dirty="0">
                          <a:latin typeface="Arial" pitchFamily="34" charset="0"/>
                          <a:ea typeface="Times New Roman"/>
                          <a:cs typeface="Arial" pitchFamily="34" charset="0"/>
                        </a:rPr>
                        <a:t> </a:t>
                      </a:r>
                      <a:r>
                        <a:rPr lang="en-US" sz="1600" dirty="0" err="1">
                          <a:latin typeface="Arial" pitchFamily="34" charset="0"/>
                          <a:ea typeface="Times New Roman"/>
                          <a:cs typeface="Arial" pitchFamily="34" charset="0"/>
                        </a:rPr>
                        <a:t>Kompetensi</a:t>
                      </a:r>
                      <a:r>
                        <a:rPr lang="en-US" sz="1600" dirty="0">
                          <a:latin typeface="Arial" pitchFamily="34" charset="0"/>
                          <a:ea typeface="Times New Roman"/>
                          <a:cs typeface="Arial" pitchFamily="34" charset="0"/>
                        </a:rPr>
                        <a:t> </a:t>
                      </a:r>
                      <a:r>
                        <a:rPr lang="en-US" sz="1600" dirty="0" err="1">
                          <a:latin typeface="Arial" pitchFamily="34" charset="0"/>
                          <a:ea typeface="Times New Roman"/>
                          <a:cs typeface="Arial" pitchFamily="34" charset="0"/>
                        </a:rPr>
                        <a:t>dan</a:t>
                      </a:r>
                      <a:r>
                        <a:rPr lang="en-US" sz="1600" dirty="0">
                          <a:latin typeface="Arial" pitchFamily="34" charset="0"/>
                          <a:ea typeface="Times New Roman"/>
                          <a:cs typeface="Arial" pitchFamily="34" charset="0"/>
                        </a:rPr>
                        <a:t> </a:t>
                      </a:r>
                      <a:r>
                        <a:rPr lang="en-US" sz="1600" dirty="0" err="1">
                          <a:latin typeface="Arial" pitchFamily="34" charset="0"/>
                          <a:ea typeface="Times New Roman"/>
                          <a:cs typeface="Arial" pitchFamily="34" charset="0"/>
                        </a:rPr>
                        <a:t>Potensi</a:t>
                      </a:r>
                      <a:r>
                        <a:rPr lang="en-US" sz="1600" dirty="0">
                          <a:latin typeface="Arial" pitchFamily="34" charset="0"/>
                          <a:ea typeface="Times New Roman"/>
                          <a:cs typeface="Arial" pitchFamily="34" charset="0"/>
                        </a:rPr>
                        <a:t> </a:t>
                      </a:r>
                      <a:r>
                        <a:rPr lang="en-US" sz="1600" dirty="0" err="1" smtClean="0">
                          <a:latin typeface="Arial" pitchFamily="34" charset="0"/>
                          <a:ea typeface="Times New Roman"/>
                          <a:cs typeface="Arial" pitchFamily="34" charset="0"/>
                        </a:rPr>
                        <a:t>bagi</a:t>
                      </a:r>
                      <a:r>
                        <a:rPr lang="en-US" sz="1600" dirty="0" smtClean="0">
                          <a:latin typeface="Arial" pitchFamily="34" charset="0"/>
                          <a:ea typeface="Times New Roman"/>
                          <a:cs typeface="Arial" pitchFamily="34" charset="0"/>
                        </a:rPr>
                        <a:t> yang </a:t>
                      </a:r>
                      <a:r>
                        <a:rPr lang="en-US" sz="1600" dirty="0" err="1" smtClean="0">
                          <a:latin typeface="Arial" pitchFamily="34" charset="0"/>
                          <a:ea typeface="Times New Roman"/>
                          <a:cs typeface="Arial" pitchFamily="34" charset="0"/>
                        </a:rPr>
                        <a:t>berprestasi</a:t>
                      </a:r>
                      <a:r>
                        <a:rPr lang="en-US" sz="1600" dirty="0" smtClean="0">
                          <a:latin typeface="Arial" pitchFamily="34" charset="0"/>
                          <a:ea typeface="Times New Roman"/>
                          <a:cs typeface="Arial" pitchFamily="34" charset="0"/>
                        </a:rPr>
                        <a:t> 80%</a:t>
                      </a:r>
                      <a:r>
                        <a:rPr lang="en-US" sz="1600" baseline="0" dirty="0" smtClean="0">
                          <a:latin typeface="Arial" pitchFamily="34" charset="0"/>
                          <a:ea typeface="Times New Roman"/>
                          <a:cs typeface="Arial" pitchFamily="34" charset="0"/>
                        </a:rPr>
                        <a:t> </a:t>
                      </a:r>
                      <a:r>
                        <a:rPr lang="en-US" sz="1600" baseline="0" dirty="0" err="1" smtClean="0">
                          <a:latin typeface="Arial" pitchFamily="34" charset="0"/>
                          <a:ea typeface="Times New Roman"/>
                          <a:cs typeface="Arial" pitchFamily="34" charset="0"/>
                        </a:rPr>
                        <a:t>dan</a:t>
                      </a:r>
                      <a:r>
                        <a:rPr lang="en-US" sz="1600" baseline="0" dirty="0" smtClean="0">
                          <a:latin typeface="Arial" pitchFamily="34" charset="0"/>
                          <a:ea typeface="Times New Roman"/>
                          <a:cs typeface="Arial" pitchFamily="34" charset="0"/>
                        </a:rPr>
                        <a:t> </a:t>
                      </a:r>
                      <a:r>
                        <a:rPr lang="en-US" sz="1600" baseline="0" dirty="0" err="1" smtClean="0">
                          <a:latin typeface="Arial" pitchFamily="34" charset="0"/>
                          <a:ea typeface="Times New Roman"/>
                          <a:cs typeface="Arial" pitchFamily="34" charset="0"/>
                        </a:rPr>
                        <a:t>ke</a:t>
                      </a:r>
                      <a:r>
                        <a:rPr lang="en-US" sz="1600" baseline="0" dirty="0" smtClean="0">
                          <a:latin typeface="Arial" pitchFamily="34" charset="0"/>
                          <a:ea typeface="Times New Roman"/>
                          <a:cs typeface="Arial" pitchFamily="34" charset="0"/>
                        </a:rPr>
                        <a:t> </a:t>
                      </a:r>
                      <a:r>
                        <a:rPr lang="en-US" sz="1600" baseline="0" dirty="0" err="1" smtClean="0">
                          <a:latin typeface="Arial" pitchFamily="34" charset="0"/>
                          <a:ea typeface="Times New Roman"/>
                          <a:cs typeface="Arial" pitchFamily="34" charset="0"/>
                        </a:rPr>
                        <a:t>atas</a:t>
                      </a:r>
                      <a:r>
                        <a:rPr lang="en-US" sz="1600" baseline="0" dirty="0" smtClean="0">
                          <a:latin typeface="Arial" pitchFamily="34" charset="0"/>
                          <a:ea typeface="Times New Roman"/>
                          <a:cs typeface="Arial" pitchFamily="34" charset="0"/>
                        </a:rPr>
                        <a:t>.</a:t>
                      </a:r>
                      <a:endParaRPr lang="en-US" sz="1600" dirty="0">
                        <a:latin typeface="Arial" pitchFamily="34" charset="0"/>
                        <a:ea typeface="Times New Roman"/>
                        <a:cs typeface="Arial" pitchFamily="34" charset="0"/>
                      </a:endParaRPr>
                    </a:p>
                    <a:p>
                      <a:pPr marL="342900" marR="0" lvl="0" indent="-342900" algn="l">
                        <a:spcBef>
                          <a:spcPts val="0"/>
                        </a:spcBef>
                        <a:spcAft>
                          <a:spcPts val="0"/>
                        </a:spcAft>
                        <a:buFont typeface="Symbol"/>
                        <a:buChar char=""/>
                      </a:pPr>
                      <a:r>
                        <a:rPr lang="en-US" sz="1600" dirty="0" err="1">
                          <a:latin typeface="Arial" pitchFamily="34" charset="0"/>
                          <a:ea typeface="Times New Roman"/>
                          <a:cs typeface="Arial" pitchFamily="34" charset="0"/>
                        </a:rPr>
                        <a:t>Diperaku</a:t>
                      </a:r>
                      <a:r>
                        <a:rPr lang="en-US" sz="1600" dirty="0">
                          <a:latin typeface="Arial" pitchFamily="34" charset="0"/>
                          <a:ea typeface="Times New Roman"/>
                          <a:cs typeface="Arial" pitchFamily="34" charset="0"/>
                        </a:rPr>
                        <a:t> </a:t>
                      </a:r>
                      <a:r>
                        <a:rPr lang="en-US" sz="1600" dirty="0" err="1">
                          <a:latin typeface="Arial" pitchFamily="34" charset="0"/>
                          <a:ea typeface="Times New Roman"/>
                          <a:cs typeface="Arial" pitchFamily="34" charset="0"/>
                        </a:rPr>
                        <a:t>pergerakan</a:t>
                      </a:r>
                      <a:r>
                        <a:rPr lang="en-US" sz="1600" dirty="0">
                          <a:latin typeface="Arial" pitchFamily="34" charset="0"/>
                          <a:ea typeface="Times New Roman"/>
                          <a:cs typeface="Arial" pitchFamily="34" charset="0"/>
                        </a:rPr>
                        <a:t> </a:t>
                      </a:r>
                      <a:r>
                        <a:rPr lang="en-US" sz="1600" dirty="0" err="1">
                          <a:latin typeface="Arial" pitchFamily="34" charset="0"/>
                          <a:ea typeface="Times New Roman"/>
                          <a:cs typeface="Arial" pitchFamily="34" charset="0"/>
                        </a:rPr>
                        <a:t>gaji</a:t>
                      </a:r>
                      <a:r>
                        <a:rPr lang="en-US" sz="1600" dirty="0">
                          <a:latin typeface="Arial" pitchFamily="34" charset="0"/>
                          <a:ea typeface="Times New Roman"/>
                          <a:cs typeface="Arial" pitchFamily="34" charset="0"/>
                        </a:rPr>
                        <a:t> </a:t>
                      </a:r>
                      <a:r>
                        <a:rPr lang="en-US" sz="1600" dirty="0" err="1">
                          <a:latin typeface="Arial" pitchFamily="34" charset="0"/>
                          <a:ea typeface="Times New Roman"/>
                          <a:cs typeface="Arial" pitchFamily="34" charset="0"/>
                        </a:rPr>
                        <a:t>tahunan</a:t>
                      </a:r>
                      <a:endParaRPr lang="en-US" sz="1600" dirty="0">
                        <a:latin typeface="Arial" pitchFamily="34" charset="0"/>
                        <a:ea typeface="Times New Roman"/>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cell3D prstMaterial="dkEdge">
                      <a:bevel prst="artDeco"/>
                      <a:lightRig rig="flood" dir="t"/>
                    </a:cell3D>
                    <a:solidFill>
                      <a:schemeClr val="bg1"/>
                    </a:solidFill>
                  </a:tcPr>
                </a:tc>
              </a:tr>
              <a:tr h="1081261">
                <a:tc>
                  <a:txBody>
                    <a:bodyPr/>
                    <a:lstStyle/>
                    <a:p>
                      <a:pPr marL="0" marR="0" algn="ctr">
                        <a:spcBef>
                          <a:spcPts val="600"/>
                        </a:spcBef>
                        <a:spcAft>
                          <a:spcPts val="0"/>
                        </a:spcAft>
                      </a:pPr>
                      <a:r>
                        <a:rPr lang="en-US" sz="1600" dirty="0">
                          <a:latin typeface="Arial" pitchFamily="34" charset="0"/>
                          <a:ea typeface="Times New Roman"/>
                          <a:cs typeface="Arial" pitchFamily="34" charset="0"/>
                        </a:rPr>
                        <a:t>&lt; </a:t>
                      </a:r>
                      <a:r>
                        <a:rPr lang="en-US" sz="1600" dirty="0" smtClean="0">
                          <a:latin typeface="Arial" pitchFamily="34" charset="0"/>
                          <a:ea typeface="Times New Roman"/>
                          <a:cs typeface="Arial" pitchFamily="34" charset="0"/>
                        </a:rPr>
                        <a:t>75 </a:t>
                      </a:r>
                      <a:r>
                        <a:rPr lang="en-US" sz="1600" dirty="0">
                          <a:latin typeface="Arial" pitchFamily="34" charset="0"/>
                          <a:ea typeface="Times New Roman"/>
                          <a:cs typeface="Arial" pitchFamily="34"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cell3D prstMaterial="dkEdge">
                      <a:bevel prst="artDeco"/>
                      <a:lightRig rig="flood" dir="t"/>
                    </a:cell3D>
                    <a:solidFill>
                      <a:schemeClr val="bg1"/>
                    </a:solidFill>
                  </a:tcPr>
                </a:tc>
                <a:tc>
                  <a:txBody>
                    <a:bodyPr/>
                    <a:lstStyle/>
                    <a:p>
                      <a:pPr marL="0" marR="0" algn="ctr">
                        <a:spcBef>
                          <a:spcPts val="0"/>
                        </a:spcBef>
                        <a:spcAft>
                          <a:spcPts val="0"/>
                        </a:spcAft>
                      </a:pPr>
                      <a:r>
                        <a:rPr lang="en-US" sz="1600" b="1">
                          <a:latin typeface="Arial" pitchFamily="34" charset="0"/>
                          <a:ea typeface="Times New Roman"/>
                          <a:cs typeface="Arial" pitchFamily="34" charset="0"/>
                        </a:rPr>
                        <a:t>Tidak Menepati Sasaran</a:t>
                      </a:r>
                      <a:endParaRPr lang="en-US" sz="1600">
                        <a:latin typeface="Arial" pitchFamily="34" charset="0"/>
                        <a:ea typeface="Times New Roman"/>
                        <a:cs typeface="Arial" pitchFamily="34" charset="0"/>
                      </a:endParaRPr>
                    </a:p>
                    <a:p>
                      <a:pPr marL="0" marR="0" algn="ctr">
                        <a:spcBef>
                          <a:spcPts val="0"/>
                        </a:spcBef>
                        <a:spcAft>
                          <a:spcPts val="0"/>
                        </a:spcAft>
                      </a:pPr>
                      <a:r>
                        <a:rPr lang="en-US" sz="1600" b="1" i="1">
                          <a:latin typeface="Arial" pitchFamily="34" charset="0"/>
                          <a:ea typeface="Times New Roman"/>
                          <a:cs typeface="Arial" pitchFamily="34" charset="0"/>
                        </a:rPr>
                        <a:t>Below Target</a:t>
                      </a:r>
                      <a:r>
                        <a:rPr lang="en-US" sz="1600" b="1">
                          <a:latin typeface="Arial" pitchFamily="34" charset="0"/>
                          <a:ea typeface="Times New Roman"/>
                          <a:cs typeface="Arial" pitchFamily="34" charset="0"/>
                        </a:rPr>
                        <a:t> (BT)</a:t>
                      </a:r>
                      <a:endParaRPr lang="en-US" sz="1600">
                        <a:latin typeface="Arial" pitchFamily="34" charset="0"/>
                        <a:ea typeface="Times New Roman"/>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cell3D prstMaterial="dkEdge">
                      <a:bevel prst="artDeco"/>
                      <a:lightRig rig="flood" dir="t"/>
                    </a:cell3D>
                    <a:solidFill>
                      <a:schemeClr val="bg1"/>
                    </a:solidFill>
                  </a:tcPr>
                </a:tc>
                <a:tc>
                  <a:txBody>
                    <a:bodyPr/>
                    <a:lstStyle/>
                    <a:p>
                      <a:pPr marL="342900" marR="104775" lvl="0" indent="-342900" algn="just">
                        <a:spcBef>
                          <a:spcPts val="600"/>
                        </a:spcBef>
                        <a:spcAft>
                          <a:spcPts val="0"/>
                        </a:spcAft>
                        <a:buFont typeface="Symbol"/>
                        <a:buChar char=""/>
                      </a:pPr>
                      <a:r>
                        <a:rPr lang="fi-FI" sz="1600" dirty="0">
                          <a:latin typeface="Arial" pitchFamily="34" charset="0"/>
                          <a:ea typeface="Times New Roman"/>
                          <a:cs typeface="Arial" pitchFamily="34" charset="0"/>
                        </a:rPr>
                        <a:t>Diberi tempoh selama 6 bulan untuk penilaian khas sebelum </a:t>
                      </a:r>
                      <a:r>
                        <a:rPr lang="fi-FI" sz="1600" b="1" dirty="0">
                          <a:latin typeface="Arial" pitchFamily="34" charset="0"/>
                          <a:ea typeface="Times New Roman"/>
                          <a:cs typeface="Arial" pitchFamily="34" charset="0"/>
                        </a:rPr>
                        <a:t>ditamatkan </a:t>
                      </a:r>
                      <a:r>
                        <a:rPr lang="fi-FI" sz="1600" b="1" dirty="0" smtClean="0">
                          <a:latin typeface="Arial" pitchFamily="34" charset="0"/>
                          <a:ea typeface="Times New Roman"/>
                          <a:cs typeface="Arial" pitchFamily="34" charset="0"/>
                        </a:rPr>
                        <a:t>perkhidmatan bagi yang berprestasi </a:t>
                      </a:r>
                      <a:r>
                        <a:rPr lang="fi-FI" sz="1600" b="1" baseline="0" dirty="0" smtClean="0">
                          <a:latin typeface="Arial" pitchFamily="34" charset="0"/>
                          <a:ea typeface="Times New Roman"/>
                          <a:cs typeface="Arial" pitchFamily="34" charset="0"/>
                        </a:rPr>
                        <a:t> kurang  daripada 70%</a:t>
                      </a:r>
                      <a:endParaRPr lang="en-US" sz="1600" b="1" dirty="0">
                        <a:latin typeface="Arial" pitchFamily="34" charset="0"/>
                        <a:ea typeface="Times New Roman"/>
                        <a:cs typeface="Arial" pitchFamily="34" charset="0"/>
                      </a:endParaRPr>
                    </a:p>
                    <a:p>
                      <a:pPr marL="342900" marR="104775" lvl="0" indent="-342900" algn="just">
                        <a:spcBef>
                          <a:spcPts val="600"/>
                        </a:spcBef>
                        <a:spcAft>
                          <a:spcPts val="0"/>
                        </a:spcAft>
                        <a:buFont typeface="Symbol"/>
                        <a:buChar char=""/>
                      </a:pPr>
                      <a:r>
                        <a:rPr lang="fi-FI" sz="1600" b="1" dirty="0">
                          <a:latin typeface="Arial" pitchFamily="34" charset="0"/>
                          <a:ea typeface="Times New Roman"/>
                          <a:cs typeface="Arial" pitchFamily="34" charset="0"/>
                        </a:rPr>
                        <a:t>Tidak diberi pergerakan gaji tahunan</a:t>
                      </a:r>
                      <a:endParaRPr lang="en-US" sz="1600" b="1" dirty="0">
                        <a:latin typeface="Arial" pitchFamily="34" charset="0"/>
                        <a:ea typeface="Times New Roman"/>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cell3D prstMaterial="dkEdge">
                      <a:bevel prst="artDeco"/>
                      <a:lightRig rig="flood" dir="t"/>
                    </a:cell3D>
                    <a:solidFill>
                      <a:schemeClr val="bg1"/>
                    </a:solidFill>
                  </a:tcPr>
                </a:tc>
              </a:tr>
            </a:tbl>
          </a:graphicData>
        </a:graphic>
      </p:graphicFrame>
      <p:sp>
        <p:nvSpPr>
          <p:cNvPr id="6" name="Title 1"/>
          <p:cNvSpPr txBox="1">
            <a:spLocks/>
          </p:cNvSpPr>
          <p:nvPr/>
        </p:nvSpPr>
        <p:spPr>
          <a:xfrm>
            <a:off x="1600200" y="381000"/>
            <a:ext cx="5791200" cy="609600"/>
          </a:xfrm>
          <a:prstGeom prst="rect">
            <a:avLst/>
          </a:prstGeom>
        </p:spPr>
        <p:txBody>
          <a:bodyPr anchor="ctr"/>
          <a:lstStyle/>
          <a:p>
            <a:pPr algn="ctr" fontAlgn="auto">
              <a:spcAft>
                <a:spcPts val="0"/>
              </a:spcAft>
              <a:defRPr/>
            </a:pPr>
            <a:r>
              <a:rPr lang="en-US" sz="2000" b="1" dirty="0">
                <a:ea typeface="+mj-ea"/>
              </a:rPr>
              <a:t>KATEGORI PENCAPAIAN PEGAWAI </a:t>
            </a:r>
          </a:p>
          <a:p>
            <a:pPr algn="ctr" fontAlgn="auto">
              <a:spcAft>
                <a:spcPts val="0"/>
              </a:spcAft>
              <a:defRPr/>
            </a:pPr>
            <a:r>
              <a:rPr lang="en-US" sz="2000" b="1" dirty="0">
                <a:ea typeface="+mj-ea"/>
              </a:rPr>
              <a:t>DAN IMPLIKASI</a:t>
            </a:r>
          </a:p>
        </p:txBody>
      </p:sp>
      <p:sp>
        <p:nvSpPr>
          <p:cNvPr id="4" name="Action Button: Back or Previous 3">
            <a:hlinkClick r:id="rId3" action="ppaction://hlinksldjump" highlightClick="1"/>
          </p:cNvPr>
          <p:cNvSpPr/>
          <p:nvPr/>
        </p:nvSpPr>
        <p:spPr>
          <a:xfrm>
            <a:off x="8093075" y="6432550"/>
            <a:ext cx="228600" cy="2286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ransition>
    <p:dissolv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9698" name="Straight Connector 63"/>
          <p:cNvCxnSpPr>
            <a:cxnSpLocks noChangeShapeType="1"/>
          </p:cNvCxnSpPr>
          <p:nvPr/>
        </p:nvCxnSpPr>
        <p:spPr bwMode="auto">
          <a:xfrm rot="5400000">
            <a:off x="7956551" y="2997200"/>
            <a:ext cx="576262" cy="1587"/>
          </a:xfrm>
          <a:prstGeom prst="line">
            <a:avLst/>
          </a:prstGeom>
          <a:noFill/>
          <a:ln w="28575" algn="ctr">
            <a:solidFill>
              <a:schemeClr val="tx1"/>
            </a:solidFill>
            <a:round/>
            <a:headEnd/>
            <a:tailEnd/>
          </a:ln>
        </p:spPr>
      </p:cxnSp>
      <p:cxnSp>
        <p:nvCxnSpPr>
          <p:cNvPr id="29699" name="Straight Connector 63"/>
          <p:cNvCxnSpPr>
            <a:cxnSpLocks noChangeShapeType="1"/>
          </p:cNvCxnSpPr>
          <p:nvPr/>
        </p:nvCxnSpPr>
        <p:spPr bwMode="auto">
          <a:xfrm rot="5400000">
            <a:off x="6901657" y="5469731"/>
            <a:ext cx="381000" cy="1587"/>
          </a:xfrm>
          <a:prstGeom prst="line">
            <a:avLst/>
          </a:prstGeom>
          <a:noFill/>
          <a:ln w="28575" algn="ctr">
            <a:solidFill>
              <a:srgbClr val="FFFF00"/>
            </a:solidFill>
            <a:round/>
            <a:headEnd/>
            <a:tailEnd/>
          </a:ln>
        </p:spPr>
      </p:cxnSp>
      <p:cxnSp>
        <p:nvCxnSpPr>
          <p:cNvPr id="29700" name="Straight Connector 56"/>
          <p:cNvCxnSpPr>
            <a:cxnSpLocks noChangeShapeType="1"/>
          </p:cNvCxnSpPr>
          <p:nvPr/>
        </p:nvCxnSpPr>
        <p:spPr bwMode="auto">
          <a:xfrm rot="5400000">
            <a:off x="7965281" y="2093119"/>
            <a:ext cx="530225" cy="1588"/>
          </a:xfrm>
          <a:prstGeom prst="line">
            <a:avLst/>
          </a:prstGeom>
          <a:noFill/>
          <a:ln w="28575" algn="ctr">
            <a:solidFill>
              <a:schemeClr val="tx1"/>
            </a:solidFill>
            <a:round/>
            <a:headEnd/>
            <a:tailEnd/>
          </a:ln>
        </p:spPr>
      </p:cxnSp>
      <p:cxnSp>
        <p:nvCxnSpPr>
          <p:cNvPr id="29701" name="Straight Connector 63"/>
          <p:cNvCxnSpPr>
            <a:cxnSpLocks noChangeShapeType="1"/>
          </p:cNvCxnSpPr>
          <p:nvPr/>
        </p:nvCxnSpPr>
        <p:spPr bwMode="auto">
          <a:xfrm rot="5400000">
            <a:off x="6311901" y="3084512"/>
            <a:ext cx="381000" cy="3175"/>
          </a:xfrm>
          <a:prstGeom prst="line">
            <a:avLst/>
          </a:prstGeom>
          <a:noFill/>
          <a:ln w="28575" algn="ctr">
            <a:solidFill>
              <a:schemeClr val="tx1"/>
            </a:solidFill>
            <a:round/>
            <a:headEnd/>
            <a:tailEnd/>
          </a:ln>
        </p:spPr>
      </p:cxnSp>
      <p:cxnSp>
        <p:nvCxnSpPr>
          <p:cNvPr id="29702" name="Straight Connector 44"/>
          <p:cNvCxnSpPr>
            <a:cxnSpLocks noChangeShapeType="1"/>
          </p:cNvCxnSpPr>
          <p:nvPr/>
        </p:nvCxnSpPr>
        <p:spPr bwMode="auto">
          <a:xfrm rot="5400000">
            <a:off x="8116094" y="1104106"/>
            <a:ext cx="228600" cy="1588"/>
          </a:xfrm>
          <a:prstGeom prst="line">
            <a:avLst/>
          </a:prstGeom>
          <a:noFill/>
          <a:ln w="28575" algn="ctr">
            <a:solidFill>
              <a:schemeClr val="tx1"/>
            </a:solidFill>
            <a:round/>
            <a:headEnd/>
            <a:tailEnd/>
          </a:ln>
        </p:spPr>
      </p:cxnSp>
      <p:cxnSp>
        <p:nvCxnSpPr>
          <p:cNvPr id="29703" name="Straight Connector 21"/>
          <p:cNvCxnSpPr>
            <a:cxnSpLocks noChangeShapeType="1"/>
          </p:cNvCxnSpPr>
          <p:nvPr/>
        </p:nvCxnSpPr>
        <p:spPr bwMode="auto">
          <a:xfrm rot="5400000">
            <a:off x="4229100" y="874713"/>
            <a:ext cx="227013" cy="1587"/>
          </a:xfrm>
          <a:prstGeom prst="line">
            <a:avLst/>
          </a:prstGeom>
          <a:noFill/>
          <a:ln w="28575" algn="ctr">
            <a:solidFill>
              <a:schemeClr val="tx1"/>
            </a:solidFill>
            <a:round/>
            <a:headEnd/>
            <a:tailEnd/>
          </a:ln>
        </p:spPr>
      </p:cxnSp>
      <p:cxnSp>
        <p:nvCxnSpPr>
          <p:cNvPr id="29704" name="Straight Connector 56"/>
          <p:cNvCxnSpPr>
            <a:cxnSpLocks noChangeShapeType="1"/>
          </p:cNvCxnSpPr>
          <p:nvPr/>
        </p:nvCxnSpPr>
        <p:spPr bwMode="auto">
          <a:xfrm rot="5400000">
            <a:off x="6310312" y="2170113"/>
            <a:ext cx="379413" cy="1588"/>
          </a:xfrm>
          <a:prstGeom prst="line">
            <a:avLst/>
          </a:prstGeom>
          <a:noFill/>
          <a:ln w="28575" algn="ctr">
            <a:solidFill>
              <a:schemeClr val="tx1"/>
            </a:solidFill>
            <a:round/>
            <a:headEnd/>
            <a:tailEnd/>
          </a:ln>
        </p:spPr>
      </p:cxnSp>
      <p:sp>
        <p:nvSpPr>
          <p:cNvPr id="47" name="Snip Single Corner Rectangle 46"/>
          <p:cNvSpPr/>
          <p:nvPr/>
        </p:nvSpPr>
        <p:spPr bwMode="auto">
          <a:xfrm>
            <a:off x="228600" y="4724400"/>
            <a:ext cx="1447800" cy="1657350"/>
          </a:xfrm>
          <a:prstGeom prst="snip1Rect">
            <a:avLst/>
          </a:prstGeom>
          <a:solidFill>
            <a:schemeClr val="accent1">
              <a:lumMod val="40000"/>
              <a:lumOff val="60000"/>
            </a:schemeClr>
          </a:solidFill>
          <a:ln w="9525" cap="flat" cmpd="sng" algn="ctr">
            <a:noFill/>
            <a:prstDash val="solid"/>
            <a:round/>
            <a:headEnd type="none" w="med" len="med"/>
            <a:tailEnd type="none" w="med" len="med"/>
          </a:ln>
          <a:effectLst/>
        </p:spPr>
        <p:txBody>
          <a:bodyPr lIns="96989" tIns="48495" rIns="96989" bIns="48495"/>
          <a:lstStyle/>
          <a:p>
            <a:pPr eaLnBrk="0" fontAlgn="auto" hangingPunct="0">
              <a:spcBef>
                <a:spcPct val="30000"/>
              </a:spcBef>
              <a:spcAft>
                <a:spcPts val="0"/>
              </a:spcAft>
              <a:defRPr/>
            </a:pPr>
            <a:endParaRPr kumimoji="1" lang="en-US" sz="1200">
              <a:latin typeface="Times New Roman" pitchFamily="18" charset="0"/>
              <a:cs typeface="+mn-cs"/>
            </a:endParaRPr>
          </a:p>
        </p:txBody>
      </p:sp>
      <p:cxnSp>
        <p:nvCxnSpPr>
          <p:cNvPr id="29706" name="Straight Connector 49"/>
          <p:cNvCxnSpPr>
            <a:cxnSpLocks noChangeShapeType="1"/>
          </p:cNvCxnSpPr>
          <p:nvPr/>
        </p:nvCxnSpPr>
        <p:spPr bwMode="auto">
          <a:xfrm rot="5400000">
            <a:off x="504032" y="2132806"/>
            <a:ext cx="304800" cy="1587"/>
          </a:xfrm>
          <a:prstGeom prst="line">
            <a:avLst/>
          </a:prstGeom>
          <a:noFill/>
          <a:ln w="28575" algn="ctr">
            <a:solidFill>
              <a:schemeClr val="tx1"/>
            </a:solidFill>
            <a:round/>
            <a:headEnd/>
            <a:tailEnd/>
          </a:ln>
        </p:spPr>
      </p:cxnSp>
      <p:cxnSp>
        <p:nvCxnSpPr>
          <p:cNvPr id="29707" name="Straight Connector 56"/>
          <p:cNvCxnSpPr>
            <a:cxnSpLocks noChangeShapeType="1"/>
          </p:cNvCxnSpPr>
          <p:nvPr/>
        </p:nvCxnSpPr>
        <p:spPr bwMode="auto">
          <a:xfrm rot="5400000">
            <a:off x="5792788" y="1905000"/>
            <a:ext cx="150812" cy="1588"/>
          </a:xfrm>
          <a:prstGeom prst="line">
            <a:avLst/>
          </a:prstGeom>
          <a:noFill/>
          <a:ln w="28575" algn="ctr">
            <a:solidFill>
              <a:schemeClr val="tx1"/>
            </a:solidFill>
            <a:round/>
            <a:headEnd/>
            <a:tailEnd/>
          </a:ln>
        </p:spPr>
      </p:cxnSp>
      <p:cxnSp>
        <p:nvCxnSpPr>
          <p:cNvPr id="29708" name="Straight Connector 44"/>
          <p:cNvCxnSpPr>
            <a:cxnSpLocks noChangeShapeType="1"/>
          </p:cNvCxnSpPr>
          <p:nvPr/>
        </p:nvCxnSpPr>
        <p:spPr bwMode="auto">
          <a:xfrm rot="5400000">
            <a:off x="5676107" y="1104106"/>
            <a:ext cx="228600" cy="1587"/>
          </a:xfrm>
          <a:prstGeom prst="line">
            <a:avLst/>
          </a:prstGeom>
          <a:noFill/>
          <a:ln w="28575" algn="ctr">
            <a:solidFill>
              <a:schemeClr val="tx1"/>
            </a:solidFill>
            <a:round/>
            <a:headEnd/>
            <a:tailEnd/>
          </a:ln>
        </p:spPr>
      </p:cxnSp>
      <p:cxnSp>
        <p:nvCxnSpPr>
          <p:cNvPr id="29709" name="Straight Connector 63"/>
          <p:cNvCxnSpPr>
            <a:cxnSpLocks noChangeShapeType="1"/>
          </p:cNvCxnSpPr>
          <p:nvPr/>
        </p:nvCxnSpPr>
        <p:spPr bwMode="auto">
          <a:xfrm rot="5400000">
            <a:off x="4191794" y="3047206"/>
            <a:ext cx="609600" cy="1588"/>
          </a:xfrm>
          <a:prstGeom prst="line">
            <a:avLst/>
          </a:prstGeom>
          <a:noFill/>
          <a:ln w="28575" algn="ctr">
            <a:solidFill>
              <a:schemeClr val="tx1"/>
            </a:solidFill>
            <a:round/>
            <a:headEnd/>
            <a:tailEnd/>
          </a:ln>
        </p:spPr>
      </p:cxnSp>
      <p:cxnSp>
        <p:nvCxnSpPr>
          <p:cNvPr id="29710" name="Straight Connector 63"/>
          <p:cNvCxnSpPr>
            <a:cxnSpLocks noChangeShapeType="1"/>
          </p:cNvCxnSpPr>
          <p:nvPr/>
        </p:nvCxnSpPr>
        <p:spPr bwMode="auto">
          <a:xfrm rot="5400000">
            <a:off x="2248694" y="3161506"/>
            <a:ext cx="381000" cy="1588"/>
          </a:xfrm>
          <a:prstGeom prst="line">
            <a:avLst/>
          </a:prstGeom>
          <a:noFill/>
          <a:ln w="28575" algn="ctr">
            <a:solidFill>
              <a:schemeClr val="tx1"/>
            </a:solidFill>
            <a:round/>
            <a:headEnd/>
            <a:tailEnd/>
          </a:ln>
        </p:spPr>
      </p:cxnSp>
      <p:cxnSp>
        <p:nvCxnSpPr>
          <p:cNvPr id="29711" name="Straight Connector 63"/>
          <p:cNvCxnSpPr>
            <a:cxnSpLocks noChangeShapeType="1"/>
          </p:cNvCxnSpPr>
          <p:nvPr/>
        </p:nvCxnSpPr>
        <p:spPr bwMode="auto">
          <a:xfrm rot="5400000">
            <a:off x="496094" y="3161506"/>
            <a:ext cx="381000" cy="1588"/>
          </a:xfrm>
          <a:prstGeom prst="line">
            <a:avLst/>
          </a:prstGeom>
          <a:noFill/>
          <a:ln w="28575" algn="ctr">
            <a:solidFill>
              <a:schemeClr val="tx1"/>
            </a:solidFill>
            <a:round/>
            <a:headEnd/>
            <a:tailEnd/>
          </a:ln>
        </p:spPr>
      </p:cxnSp>
      <p:cxnSp>
        <p:nvCxnSpPr>
          <p:cNvPr id="29712" name="Straight Connector 56"/>
          <p:cNvCxnSpPr>
            <a:cxnSpLocks noChangeShapeType="1"/>
          </p:cNvCxnSpPr>
          <p:nvPr/>
        </p:nvCxnSpPr>
        <p:spPr bwMode="auto">
          <a:xfrm rot="5400000">
            <a:off x="2249487" y="2170113"/>
            <a:ext cx="379413" cy="1588"/>
          </a:xfrm>
          <a:prstGeom prst="line">
            <a:avLst/>
          </a:prstGeom>
          <a:noFill/>
          <a:ln w="28575" algn="ctr">
            <a:solidFill>
              <a:schemeClr val="tx1"/>
            </a:solidFill>
            <a:round/>
            <a:headEnd/>
            <a:tailEnd/>
          </a:ln>
        </p:spPr>
      </p:cxnSp>
      <p:sp>
        <p:nvSpPr>
          <p:cNvPr id="2" name="Slide Number Placeholder 2"/>
          <p:cNvSpPr>
            <a:spLocks noGrp="1"/>
          </p:cNvSpPr>
          <p:nvPr>
            <p:ph type="sldNum" sz="quarter" idx="12"/>
          </p:nvPr>
        </p:nvSpPr>
        <p:spPr>
          <a:xfrm>
            <a:off x="8094663" y="6499225"/>
            <a:ext cx="1047750" cy="495300"/>
          </a:xfrm>
        </p:spPr>
        <p:txBody>
          <a:bodyPr/>
          <a:lstStyle/>
          <a:p>
            <a:pPr>
              <a:defRPr/>
            </a:pPr>
            <a:fld id="{8D63600A-5629-4E2B-A435-23608A5D79D0}" type="slidenum">
              <a:rPr lang="en-US" smtClean="0"/>
              <a:pPr>
                <a:defRPr/>
              </a:pPr>
              <a:t>23</a:t>
            </a:fld>
            <a:endParaRPr lang="en-US" smtClean="0"/>
          </a:p>
        </p:txBody>
      </p:sp>
      <p:sp>
        <p:nvSpPr>
          <p:cNvPr id="29714" name="Rounded Rectangle 38"/>
          <p:cNvSpPr>
            <a:spLocks noChangeArrowheads="1"/>
          </p:cNvSpPr>
          <p:nvPr/>
        </p:nvSpPr>
        <p:spPr bwMode="auto">
          <a:xfrm>
            <a:off x="107950" y="2205038"/>
            <a:ext cx="1143000" cy="838200"/>
          </a:xfrm>
          <a:prstGeom prst="roundRect">
            <a:avLst>
              <a:gd name="adj" fmla="val 16667"/>
            </a:avLst>
          </a:prstGeom>
          <a:solidFill>
            <a:srgbClr val="7030A0"/>
          </a:solidFill>
          <a:ln w="9525" algn="ctr">
            <a:solidFill>
              <a:schemeClr val="tx1"/>
            </a:solidFill>
            <a:round/>
            <a:headEnd/>
            <a:tailEnd/>
          </a:ln>
        </p:spPr>
        <p:txBody>
          <a:bodyPr lIns="96989" tIns="48495" rIns="96989" bIns="48495" anchor="ctr"/>
          <a:lstStyle/>
          <a:p>
            <a:pPr algn="ctr"/>
            <a:r>
              <a:rPr lang="en-US" sz="1400" b="1">
                <a:solidFill>
                  <a:schemeClr val="bg1"/>
                </a:solidFill>
                <a:latin typeface="Calibri" pitchFamily="34" charset="0"/>
              </a:rPr>
              <a:t>Laluan Biasa</a:t>
            </a:r>
          </a:p>
        </p:txBody>
      </p:sp>
      <p:sp>
        <p:nvSpPr>
          <p:cNvPr id="9" name="Rounded Rectangle 8"/>
          <p:cNvSpPr/>
          <p:nvPr/>
        </p:nvSpPr>
        <p:spPr bwMode="auto">
          <a:xfrm>
            <a:off x="609600" y="1143000"/>
            <a:ext cx="1752600" cy="685800"/>
          </a:xfrm>
          <a:prstGeom prst="roundRect">
            <a:avLst/>
          </a:prstGeom>
          <a:solidFill>
            <a:schemeClr val="accent3">
              <a:lumMod val="75000"/>
            </a:schemeClr>
          </a:solidFill>
          <a:ln w="9525" cap="flat" cmpd="sng" algn="ctr">
            <a:solidFill>
              <a:schemeClr val="tx1"/>
            </a:solidFill>
            <a:prstDash val="solid"/>
            <a:round/>
            <a:headEnd type="none" w="med" len="med"/>
            <a:tailEnd type="none" w="med" len="med"/>
          </a:ln>
          <a:effectLst/>
        </p:spPr>
        <p:txBody>
          <a:bodyPr lIns="96989" tIns="48495" rIns="96989" bIns="48495" anchor="ctr"/>
          <a:lstStyle/>
          <a:p>
            <a:pPr algn="ctr" fontAlgn="auto">
              <a:spcBef>
                <a:spcPts val="0"/>
              </a:spcBef>
              <a:spcAft>
                <a:spcPts val="0"/>
              </a:spcAft>
              <a:defRPr/>
            </a:pPr>
            <a:r>
              <a:rPr lang="en-US" sz="1400" b="1" dirty="0">
                <a:solidFill>
                  <a:schemeClr val="tx2">
                    <a:lumMod val="50000"/>
                  </a:schemeClr>
                </a:solidFill>
                <a:latin typeface="+mn-lt"/>
                <a:cs typeface="+mn-cs"/>
              </a:rPr>
              <a:t>NAIK PANGKAT -MENGISI KEKOSONGAN</a:t>
            </a:r>
          </a:p>
        </p:txBody>
      </p:sp>
      <p:sp>
        <p:nvSpPr>
          <p:cNvPr id="10" name="Rounded Rectangle 9"/>
          <p:cNvSpPr/>
          <p:nvPr/>
        </p:nvSpPr>
        <p:spPr bwMode="auto">
          <a:xfrm>
            <a:off x="4724400" y="1143000"/>
            <a:ext cx="2057400" cy="685800"/>
          </a:xfrm>
          <a:prstGeom prst="roundRect">
            <a:avLst/>
          </a:prstGeom>
          <a:solidFill>
            <a:schemeClr val="accent3">
              <a:lumMod val="75000"/>
            </a:schemeClr>
          </a:solidFill>
          <a:ln w="9525" cap="flat" cmpd="sng" algn="ctr">
            <a:solidFill>
              <a:schemeClr val="tx1"/>
            </a:solidFill>
            <a:prstDash val="solid"/>
            <a:round/>
            <a:headEnd type="none" w="med" len="med"/>
            <a:tailEnd type="none" w="med" len="med"/>
          </a:ln>
          <a:effectLst/>
        </p:spPr>
        <p:txBody>
          <a:bodyPr lIns="96989" tIns="48495" rIns="96989" bIns="48495" anchor="ctr"/>
          <a:lstStyle/>
          <a:p>
            <a:pPr algn="ctr" fontAlgn="auto">
              <a:spcBef>
                <a:spcPts val="0"/>
              </a:spcBef>
              <a:spcAft>
                <a:spcPts val="0"/>
              </a:spcAft>
              <a:defRPr/>
            </a:pPr>
            <a:r>
              <a:rPr lang="en-US" sz="1400" b="1" dirty="0">
                <a:solidFill>
                  <a:schemeClr val="tx2">
                    <a:lumMod val="50000"/>
                  </a:schemeClr>
                </a:solidFill>
                <a:latin typeface="+mn-lt"/>
                <a:cs typeface="+mn-cs"/>
              </a:rPr>
              <a:t>NAIK PANGKAT - TANPA KEKOSONGAN</a:t>
            </a:r>
          </a:p>
        </p:txBody>
      </p:sp>
      <p:cxnSp>
        <p:nvCxnSpPr>
          <p:cNvPr id="29717" name="Straight Connector 24"/>
          <p:cNvCxnSpPr>
            <a:cxnSpLocks noChangeShapeType="1"/>
          </p:cNvCxnSpPr>
          <p:nvPr/>
        </p:nvCxnSpPr>
        <p:spPr bwMode="auto">
          <a:xfrm rot="10800000">
            <a:off x="1295400" y="990600"/>
            <a:ext cx="3048000" cy="1588"/>
          </a:xfrm>
          <a:prstGeom prst="line">
            <a:avLst/>
          </a:prstGeom>
          <a:noFill/>
          <a:ln w="28575" algn="ctr">
            <a:solidFill>
              <a:schemeClr val="tx1"/>
            </a:solidFill>
            <a:round/>
            <a:headEnd/>
            <a:tailEnd/>
          </a:ln>
        </p:spPr>
      </p:cxnSp>
      <p:cxnSp>
        <p:nvCxnSpPr>
          <p:cNvPr id="29718" name="Straight Connector 26"/>
          <p:cNvCxnSpPr>
            <a:cxnSpLocks noChangeShapeType="1"/>
          </p:cNvCxnSpPr>
          <p:nvPr/>
        </p:nvCxnSpPr>
        <p:spPr bwMode="auto">
          <a:xfrm>
            <a:off x="4038600" y="990600"/>
            <a:ext cx="4191000" cy="1588"/>
          </a:xfrm>
          <a:prstGeom prst="line">
            <a:avLst/>
          </a:prstGeom>
          <a:noFill/>
          <a:ln w="28575" algn="ctr">
            <a:solidFill>
              <a:schemeClr val="tx1"/>
            </a:solidFill>
            <a:round/>
            <a:headEnd/>
            <a:tailEnd/>
          </a:ln>
        </p:spPr>
      </p:cxnSp>
      <p:cxnSp>
        <p:nvCxnSpPr>
          <p:cNvPr id="29719" name="Straight Connector 43"/>
          <p:cNvCxnSpPr>
            <a:cxnSpLocks noChangeShapeType="1"/>
          </p:cNvCxnSpPr>
          <p:nvPr/>
        </p:nvCxnSpPr>
        <p:spPr bwMode="auto">
          <a:xfrm rot="5400000">
            <a:off x="1219994" y="1066006"/>
            <a:ext cx="152400" cy="1588"/>
          </a:xfrm>
          <a:prstGeom prst="line">
            <a:avLst/>
          </a:prstGeom>
          <a:noFill/>
          <a:ln w="28575" algn="ctr">
            <a:solidFill>
              <a:schemeClr val="tx1"/>
            </a:solidFill>
            <a:round/>
            <a:headEnd/>
            <a:tailEnd/>
          </a:ln>
        </p:spPr>
      </p:cxnSp>
      <p:sp>
        <p:nvSpPr>
          <p:cNvPr id="29720" name="Rounded Rectangle 27"/>
          <p:cNvSpPr>
            <a:spLocks noChangeArrowheads="1"/>
          </p:cNvSpPr>
          <p:nvPr/>
        </p:nvSpPr>
        <p:spPr bwMode="auto">
          <a:xfrm>
            <a:off x="1600200" y="3200400"/>
            <a:ext cx="1828800" cy="914400"/>
          </a:xfrm>
          <a:prstGeom prst="roundRect">
            <a:avLst>
              <a:gd name="adj" fmla="val 16667"/>
            </a:avLst>
          </a:prstGeom>
          <a:solidFill>
            <a:schemeClr val="bg1"/>
          </a:solidFill>
          <a:ln w="9525" algn="ctr">
            <a:solidFill>
              <a:schemeClr val="tx1"/>
            </a:solidFill>
            <a:round/>
            <a:headEnd/>
            <a:tailEnd/>
          </a:ln>
        </p:spPr>
        <p:txBody>
          <a:bodyPr lIns="96989" tIns="48495" rIns="96989" bIns="48495"/>
          <a:lstStyle/>
          <a:p>
            <a:pPr algn="ctr"/>
            <a:r>
              <a:rPr lang="en-US" sz="1400">
                <a:latin typeface="Calibri" pitchFamily="34" charset="0"/>
              </a:rPr>
              <a:t>Semua skim perkhidmatan </a:t>
            </a:r>
          </a:p>
          <a:p>
            <a:pPr algn="ctr"/>
            <a:r>
              <a:rPr lang="en-US" sz="1400">
                <a:latin typeface="Calibri" pitchFamily="34" charset="0"/>
              </a:rPr>
              <a:t>(Gred 48 ke atas)</a:t>
            </a:r>
          </a:p>
        </p:txBody>
      </p:sp>
      <p:cxnSp>
        <p:nvCxnSpPr>
          <p:cNvPr id="29721" name="Straight Connector 47"/>
          <p:cNvCxnSpPr>
            <a:cxnSpLocks noChangeShapeType="1"/>
          </p:cNvCxnSpPr>
          <p:nvPr/>
        </p:nvCxnSpPr>
        <p:spPr bwMode="auto">
          <a:xfrm rot="10800000">
            <a:off x="663575" y="1981200"/>
            <a:ext cx="1774825" cy="1588"/>
          </a:xfrm>
          <a:prstGeom prst="line">
            <a:avLst/>
          </a:prstGeom>
          <a:noFill/>
          <a:ln w="28575" algn="ctr">
            <a:solidFill>
              <a:schemeClr val="tx1"/>
            </a:solidFill>
            <a:round/>
            <a:headEnd/>
            <a:tailEnd/>
          </a:ln>
        </p:spPr>
      </p:cxnSp>
      <p:cxnSp>
        <p:nvCxnSpPr>
          <p:cNvPr id="29722" name="Straight Connector 45"/>
          <p:cNvCxnSpPr>
            <a:cxnSpLocks noChangeShapeType="1"/>
          </p:cNvCxnSpPr>
          <p:nvPr/>
        </p:nvCxnSpPr>
        <p:spPr bwMode="auto">
          <a:xfrm rot="5400000">
            <a:off x="1220788" y="1905000"/>
            <a:ext cx="150812" cy="1588"/>
          </a:xfrm>
          <a:prstGeom prst="line">
            <a:avLst/>
          </a:prstGeom>
          <a:noFill/>
          <a:ln w="28575" algn="ctr">
            <a:solidFill>
              <a:schemeClr val="tx1"/>
            </a:solidFill>
            <a:round/>
            <a:headEnd/>
            <a:tailEnd/>
          </a:ln>
        </p:spPr>
      </p:cxnSp>
      <p:sp>
        <p:nvSpPr>
          <p:cNvPr id="15" name="Rounded Rectangle 14">
            <a:hlinkClick r:id="rId3" action="ppaction://hlinksldjump"/>
          </p:cNvPr>
          <p:cNvSpPr/>
          <p:nvPr/>
        </p:nvSpPr>
        <p:spPr bwMode="auto">
          <a:xfrm>
            <a:off x="1524000" y="2209800"/>
            <a:ext cx="1447800" cy="762000"/>
          </a:xfrm>
          <a:prstGeom prst="roundRect">
            <a:avLst/>
          </a:prstGeom>
          <a:solidFill>
            <a:srgbClr val="FFFF00"/>
          </a:solidFill>
          <a:ln w="3175" cap="flat" cmpd="sng" algn="ctr">
            <a:solidFill>
              <a:schemeClr val="tx1"/>
            </a:solidFill>
            <a:prstDash val="solid"/>
            <a:round/>
            <a:headEnd type="none" w="med" len="med"/>
            <a:tailEnd type="none" w="med" len="med"/>
          </a:ln>
          <a:effectLst/>
        </p:spPr>
        <p:txBody>
          <a:bodyPr lIns="96989" tIns="48495" rIns="96989" bIns="48495" anchor="ctr"/>
          <a:lstStyle/>
          <a:p>
            <a:pPr algn="ctr" fontAlgn="auto">
              <a:spcBef>
                <a:spcPts val="0"/>
              </a:spcBef>
              <a:spcAft>
                <a:spcPts val="0"/>
              </a:spcAft>
              <a:defRPr/>
            </a:pPr>
            <a:r>
              <a:rPr lang="en-US" sz="1400" b="1" dirty="0">
                <a:solidFill>
                  <a:schemeClr val="tx2">
                    <a:lumMod val="50000"/>
                  </a:schemeClr>
                </a:solidFill>
                <a:latin typeface="+mn-lt"/>
                <a:cs typeface="+mn-cs"/>
              </a:rPr>
              <a:t>Istimewa</a:t>
            </a:r>
          </a:p>
        </p:txBody>
      </p:sp>
      <p:graphicFrame>
        <p:nvGraphicFramePr>
          <p:cNvPr id="45" name="Table 44"/>
          <p:cNvGraphicFramePr>
            <a:graphicFrameLocks noGrp="1"/>
          </p:cNvGraphicFramePr>
          <p:nvPr/>
        </p:nvGraphicFramePr>
        <p:xfrm>
          <a:off x="3886200" y="3140075"/>
          <a:ext cx="1600200" cy="1463040"/>
        </p:xfrm>
        <a:graphic>
          <a:graphicData uri="http://schemas.openxmlformats.org/drawingml/2006/table">
            <a:tbl>
              <a:tblPr firstRow="1" bandRow="1">
                <a:tableStyleId>{5C22544A-7EE6-4342-B048-85BDC9FD1C3A}</a:tableStyleId>
              </a:tblPr>
              <a:tblGrid>
                <a:gridCol w="1600200"/>
              </a:tblGrid>
              <a:tr h="5283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smtClean="0">
                          <a:solidFill>
                            <a:schemeClr val="tx1"/>
                          </a:solidFill>
                        </a:rPr>
                        <a:t>Peg. </a:t>
                      </a:r>
                      <a:r>
                        <a:rPr lang="en-US" sz="1400" b="0" dirty="0" err="1" smtClean="0">
                          <a:solidFill>
                            <a:schemeClr val="tx1"/>
                          </a:solidFill>
                        </a:rPr>
                        <a:t>Pendidikan</a:t>
                      </a:r>
                      <a:r>
                        <a:rPr lang="en-US" sz="1400" b="0" dirty="0" smtClean="0">
                          <a:solidFill>
                            <a:schemeClr val="tx1"/>
                          </a:solidFill>
                        </a:rPr>
                        <a:t> </a:t>
                      </a:r>
                      <a:r>
                        <a:rPr lang="en-US" sz="1400" b="0" dirty="0" err="1" smtClean="0">
                          <a:solidFill>
                            <a:schemeClr val="tx1"/>
                          </a:solidFill>
                        </a:rPr>
                        <a:t>Pengajian</a:t>
                      </a:r>
                      <a:r>
                        <a:rPr lang="en-US" sz="1400" b="0" dirty="0" smtClean="0">
                          <a:solidFill>
                            <a:schemeClr val="tx1"/>
                          </a:solidFill>
                        </a:rPr>
                        <a:t> </a:t>
                      </a:r>
                      <a:r>
                        <a:rPr lang="en-US" sz="1400" b="0" dirty="0" err="1" smtClean="0">
                          <a:solidFill>
                            <a:schemeClr val="tx1"/>
                          </a:solidFill>
                        </a:rPr>
                        <a:t>Tinggi</a:t>
                      </a:r>
                      <a:r>
                        <a:rPr lang="en-US" sz="1400" b="0" dirty="0" smtClean="0">
                          <a:solidFill>
                            <a:schemeClr val="tx1"/>
                          </a:solidFill>
                        </a:rPr>
                        <a:t> (DH)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114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err="1" smtClean="0">
                          <a:solidFill>
                            <a:schemeClr val="tx1"/>
                          </a:solidFill>
                        </a:rPr>
                        <a:t>Pensyarah</a:t>
                      </a:r>
                      <a:r>
                        <a:rPr lang="en-US" sz="1400" b="0" dirty="0" smtClean="0">
                          <a:solidFill>
                            <a:schemeClr val="tx1"/>
                          </a:solidFill>
                        </a:rPr>
                        <a:t> (DS)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200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smtClean="0">
                          <a:solidFill>
                            <a:schemeClr val="tx1"/>
                          </a:solidFill>
                        </a:rPr>
                        <a:t>Peg. </a:t>
                      </a:r>
                      <a:r>
                        <a:rPr lang="en-US" sz="1400" b="0" dirty="0" err="1" smtClean="0">
                          <a:solidFill>
                            <a:schemeClr val="tx1"/>
                          </a:solidFill>
                        </a:rPr>
                        <a:t>Penyelidik</a:t>
                      </a:r>
                      <a:r>
                        <a:rPr lang="en-US" sz="1400" b="0" dirty="0" smtClean="0">
                          <a:solidFill>
                            <a:schemeClr val="tx1"/>
                          </a:solidFill>
                        </a:rPr>
                        <a:t> (Q)</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cxnSp>
        <p:nvCxnSpPr>
          <p:cNvPr id="29734" name="Straight Connector 54"/>
          <p:cNvCxnSpPr>
            <a:cxnSpLocks noChangeShapeType="1"/>
          </p:cNvCxnSpPr>
          <p:nvPr/>
        </p:nvCxnSpPr>
        <p:spPr bwMode="auto">
          <a:xfrm rot="10800000">
            <a:off x="4495800" y="1981200"/>
            <a:ext cx="2005013" cy="19050"/>
          </a:xfrm>
          <a:prstGeom prst="line">
            <a:avLst/>
          </a:prstGeom>
          <a:noFill/>
          <a:ln w="28575" algn="ctr">
            <a:solidFill>
              <a:schemeClr val="tx1"/>
            </a:solidFill>
            <a:round/>
            <a:headEnd/>
            <a:tailEnd/>
          </a:ln>
        </p:spPr>
      </p:cxnSp>
      <p:sp>
        <p:nvSpPr>
          <p:cNvPr id="43" name="Rounded Rectangle 42"/>
          <p:cNvSpPr/>
          <p:nvPr/>
        </p:nvSpPr>
        <p:spPr bwMode="auto">
          <a:xfrm>
            <a:off x="381000" y="5638800"/>
            <a:ext cx="1143000" cy="381000"/>
          </a:xfrm>
          <a:prstGeom prst="roundRect">
            <a:avLst/>
          </a:prstGeom>
          <a:solidFill>
            <a:srgbClr val="FFFF00"/>
          </a:solidFill>
          <a:ln w="3175" cap="flat" cmpd="sng" algn="ctr">
            <a:solidFill>
              <a:schemeClr val="tx1"/>
            </a:solidFill>
            <a:prstDash val="solid"/>
            <a:round/>
            <a:headEnd type="none" w="med" len="med"/>
            <a:tailEnd type="none" w="med" len="med"/>
          </a:ln>
          <a:effectLst/>
        </p:spPr>
        <p:txBody>
          <a:bodyPr lIns="96989" tIns="48495" rIns="96989" bIns="48495" anchor="ctr"/>
          <a:lstStyle/>
          <a:p>
            <a:pPr algn="ctr" fontAlgn="auto">
              <a:spcBef>
                <a:spcPts val="0"/>
              </a:spcBef>
              <a:spcAft>
                <a:spcPts val="0"/>
              </a:spcAft>
              <a:defRPr/>
            </a:pPr>
            <a:r>
              <a:rPr lang="en-US" sz="1400" dirty="0" err="1">
                <a:solidFill>
                  <a:schemeClr val="tx2">
                    <a:lumMod val="50000"/>
                  </a:schemeClr>
                </a:solidFill>
                <a:latin typeface="+mn-lt"/>
                <a:cs typeface="+mn-cs"/>
              </a:rPr>
              <a:t>Baru</a:t>
            </a:r>
            <a:endParaRPr lang="en-US" sz="1400" dirty="0">
              <a:solidFill>
                <a:schemeClr val="tx2">
                  <a:lumMod val="50000"/>
                </a:schemeClr>
              </a:solidFill>
              <a:latin typeface="+mn-lt"/>
              <a:cs typeface="+mn-cs"/>
            </a:endParaRPr>
          </a:p>
        </p:txBody>
      </p:sp>
      <p:sp>
        <p:nvSpPr>
          <p:cNvPr id="29736" name="Rounded Rectangle 11"/>
          <p:cNvSpPr>
            <a:spLocks noChangeArrowheads="1"/>
          </p:cNvSpPr>
          <p:nvPr/>
        </p:nvSpPr>
        <p:spPr bwMode="auto">
          <a:xfrm>
            <a:off x="381000" y="5181600"/>
            <a:ext cx="1143000" cy="381000"/>
          </a:xfrm>
          <a:prstGeom prst="roundRect">
            <a:avLst>
              <a:gd name="adj" fmla="val 16667"/>
            </a:avLst>
          </a:prstGeom>
          <a:solidFill>
            <a:srgbClr val="7030A0"/>
          </a:solidFill>
          <a:ln w="9525" algn="ctr">
            <a:solidFill>
              <a:schemeClr val="tx1"/>
            </a:solidFill>
            <a:round/>
            <a:headEnd/>
            <a:tailEnd/>
          </a:ln>
        </p:spPr>
        <p:txBody>
          <a:bodyPr lIns="96989" tIns="48495" rIns="96989" bIns="48495" anchor="ctr"/>
          <a:lstStyle/>
          <a:p>
            <a:pPr algn="ctr"/>
            <a:endParaRPr lang="en-US" sz="1400">
              <a:solidFill>
                <a:schemeClr val="bg1"/>
              </a:solidFill>
              <a:latin typeface="Calibri" pitchFamily="34" charset="0"/>
            </a:endParaRPr>
          </a:p>
          <a:p>
            <a:pPr algn="ctr"/>
            <a:r>
              <a:rPr lang="en-US" sz="1400">
                <a:solidFill>
                  <a:schemeClr val="bg1"/>
                </a:solidFill>
                <a:latin typeface="Calibri" pitchFamily="34" charset="0"/>
              </a:rPr>
              <a:t>Sedia ada</a:t>
            </a:r>
          </a:p>
          <a:p>
            <a:pPr algn="ctr"/>
            <a:endParaRPr lang="en-US" sz="1400" i="1">
              <a:solidFill>
                <a:schemeClr val="bg1"/>
              </a:solidFill>
              <a:latin typeface="Calibri" pitchFamily="34" charset="0"/>
            </a:endParaRPr>
          </a:p>
        </p:txBody>
      </p:sp>
      <p:sp>
        <p:nvSpPr>
          <p:cNvPr id="29737" name="TextBox 47"/>
          <p:cNvSpPr txBox="1">
            <a:spLocks noChangeArrowheads="1"/>
          </p:cNvSpPr>
          <p:nvPr/>
        </p:nvSpPr>
        <p:spPr bwMode="auto">
          <a:xfrm>
            <a:off x="228600" y="4876800"/>
            <a:ext cx="1295400" cy="307975"/>
          </a:xfrm>
          <a:prstGeom prst="rect">
            <a:avLst/>
          </a:prstGeom>
          <a:noFill/>
          <a:ln w="9525">
            <a:noFill/>
            <a:miter lim="800000"/>
            <a:headEnd/>
            <a:tailEnd/>
          </a:ln>
        </p:spPr>
        <p:txBody>
          <a:bodyPr>
            <a:spAutoFit/>
          </a:bodyPr>
          <a:lstStyle/>
          <a:p>
            <a:r>
              <a:rPr lang="en-US" sz="1400" u="sng">
                <a:latin typeface="Calibri" pitchFamily="34" charset="0"/>
              </a:rPr>
              <a:t>PETUNJUK</a:t>
            </a:r>
          </a:p>
        </p:txBody>
      </p:sp>
      <p:cxnSp>
        <p:nvCxnSpPr>
          <p:cNvPr id="29738" name="Straight Connector 54"/>
          <p:cNvCxnSpPr>
            <a:cxnSpLocks noChangeShapeType="1"/>
          </p:cNvCxnSpPr>
          <p:nvPr/>
        </p:nvCxnSpPr>
        <p:spPr bwMode="auto">
          <a:xfrm rot="5400000" flipH="1" flipV="1">
            <a:off x="6500813" y="2000250"/>
            <a:ext cx="1588" cy="1587"/>
          </a:xfrm>
          <a:prstGeom prst="line">
            <a:avLst/>
          </a:prstGeom>
          <a:noFill/>
          <a:ln w="28575" algn="ctr">
            <a:solidFill>
              <a:schemeClr val="tx1"/>
            </a:solidFill>
            <a:round/>
            <a:headEnd/>
            <a:tailEnd/>
          </a:ln>
        </p:spPr>
      </p:cxnSp>
      <p:sp>
        <p:nvSpPr>
          <p:cNvPr id="29739" name="Rounded Rectangle 11">
            <a:hlinkClick r:id="rId4" action="ppaction://hlinksldjump"/>
          </p:cNvPr>
          <p:cNvSpPr>
            <a:spLocks noChangeArrowheads="1"/>
          </p:cNvSpPr>
          <p:nvPr/>
        </p:nvSpPr>
        <p:spPr bwMode="auto">
          <a:xfrm>
            <a:off x="5857875" y="2209800"/>
            <a:ext cx="1066800" cy="685800"/>
          </a:xfrm>
          <a:prstGeom prst="roundRect">
            <a:avLst>
              <a:gd name="adj" fmla="val 16667"/>
            </a:avLst>
          </a:prstGeom>
          <a:solidFill>
            <a:srgbClr val="7030A0"/>
          </a:solidFill>
          <a:ln w="9525" algn="ctr">
            <a:solidFill>
              <a:schemeClr val="tx1"/>
            </a:solidFill>
            <a:round/>
            <a:headEnd/>
            <a:tailEnd/>
          </a:ln>
        </p:spPr>
        <p:txBody>
          <a:bodyPr lIns="96989" tIns="48495" rIns="96989" bIns="48495" anchor="ctr"/>
          <a:lstStyle/>
          <a:p>
            <a:pPr algn="ctr"/>
            <a:endParaRPr lang="en-US" sz="1600" b="1">
              <a:solidFill>
                <a:schemeClr val="bg1"/>
              </a:solidFill>
              <a:latin typeface="Calibri" pitchFamily="34" charset="0"/>
            </a:endParaRPr>
          </a:p>
          <a:p>
            <a:pPr algn="ctr"/>
            <a:r>
              <a:rPr lang="en-US" sz="1400" b="1">
                <a:solidFill>
                  <a:schemeClr val="bg1"/>
                </a:solidFill>
                <a:latin typeface="Calibri" pitchFamily="34" charset="0"/>
              </a:rPr>
              <a:t>Laluan </a:t>
            </a:r>
            <a:r>
              <a:rPr lang="en-US" sz="1400" b="1" i="1">
                <a:solidFill>
                  <a:schemeClr val="bg1"/>
                </a:solidFill>
                <a:latin typeface="Calibri" pitchFamily="34" charset="0"/>
              </a:rPr>
              <a:t>Time-based</a:t>
            </a:r>
            <a:endParaRPr lang="en-US" sz="1400" b="1">
              <a:solidFill>
                <a:schemeClr val="bg1"/>
              </a:solidFill>
              <a:latin typeface="Calibri" pitchFamily="34" charset="0"/>
            </a:endParaRPr>
          </a:p>
          <a:p>
            <a:pPr algn="ctr"/>
            <a:endParaRPr lang="en-US" sz="1600" b="1" i="1">
              <a:solidFill>
                <a:schemeClr val="bg1"/>
              </a:solidFill>
              <a:latin typeface="Calibri" pitchFamily="34" charset="0"/>
            </a:endParaRPr>
          </a:p>
        </p:txBody>
      </p:sp>
      <p:graphicFrame>
        <p:nvGraphicFramePr>
          <p:cNvPr id="59" name="Group 79"/>
          <p:cNvGraphicFramePr>
            <a:graphicFrameLocks noGrp="1"/>
          </p:cNvGraphicFramePr>
          <p:nvPr/>
        </p:nvGraphicFramePr>
        <p:xfrm>
          <a:off x="5724525" y="3143250"/>
          <a:ext cx="1447800" cy="3246120"/>
        </p:xfrm>
        <a:graphic>
          <a:graphicData uri="http://schemas.openxmlformats.org/drawingml/2006/table">
            <a:tbl>
              <a:tblPr/>
              <a:tblGrid>
                <a:gridCol w="1447800"/>
              </a:tblGrid>
              <a:tr h="5334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mn-lt"/>
                          <a:cs typeface="Arial" pitchFamily="34" charset="0"/>
                        </a:rPr>
                        <a:t>Pegawai</a:t>
                      </a:r>
                      <a:r>
                        <a:rPr kumimoji="0" lang="en-US" sz="1400" b="0" i="0" u="none" strike="noStrike" cap="none" normalizeH="0" baseline="0" dirty="0" smtClean="0">
                          <a:ln>
                            <a:noFill/>
                          </a:ln>
                          <a:solidFill>
                            <a:schemeClr val="tx1"/>
                          </a:solidFill>
                          <a:effectLst/>
                          <a:latin typeface="+mn-lt"/>
                          <a:cs typeface="Arial" pitchFamily="34" charset="0"/>
                        </a:rPr>
                        <a:t> </a:t>
                      </a:r>
                      <a:r>
                        <a:rPr kumimoji="0" lang="en-US" sz="1400" b="0" i="0" u="none" strike="noStrike" cap="none" normalizeH="0" baseline="0" dirty="0" err="1" smtClean="0">
                          <a:ln>
                            <a:noFill/>
                          </a:ln>
                          <a:solidFill>
                            <a:schemeClr val="tx1"/>
                          </a:solidFill>
                          <a:effectLst/>
                          <a:latin typeface="+mn-lt"/>
                          <a:cs typeface="Arial" pitchFamily="34" charset="0"/>
                        </a:rPr>
                        <a:t>Perubatan</a:t>
                      </a:r>
                      <a:r>
                        <a:rPr kumimoji="0" lang="en-US" sz="1400" b="0" i="0" u="none" strike="noStrike" cap="none" normalizeH="0" baseline="0" dirty="0" smtClean="0">
                          <a:ln>
                            <a:noFill/>
                          </a:ln>
                          <a:solidFill>
                            <a:schemeClr val="tx1"/>
                          </a:solidFill>
                          <a:effectLst/>
                          <a:latin typeface="+mn-lt"/>
                          <a:cs typeface="Arial" pitchFamily="34" charset="0"/>
                        </a:rPr>
                        <a:t> (UD)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683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mn-lt"/>
                          <a:cs typeface="Arial" pitchFamily="34" charset="0"/>
                        </a:rPr>
                        <a:t>Pegawai</a:t>
                      </a:r>
                      <a:r>
                        <a:rPr kumimoji="0" lang="en-US" sz="1400" b="0" i="0" u="none" strike="noStrike" cap="none" normalizeH="0" baseline="0" dirty="0" smtClean="0">
                          <a:ln>
                            <a:noFill/>
                          </a:ln>
                          <a:solidFill>
                            <a:schemeClr val="tx1"/>
                          </a:solidFill>
                          <a:effectLst/>
                          <a:latin typeface="+mn-lt"/>
                          <a:cs typeface="Arial" pitchFamily="34" charset="0"/>
                        </a:rPr>
                        <a:t> </a:t>
                      </a:r>
                      <a:r>
                        <a:rPr kumimoji="0" lang="en-US" sz="1400" b="0" i="0" u="none" strike="noStrike" cap="none" normalizeH="0" baseline="0" dirty="0" err="1" smtClean="0">
                          <a:ln>
                            <a:noFill/>
                          </a:ln>
                          <a:solidFill>
                            <a:schemeClr val="tx1"/>
                          </a:solidFill>
                          <a:effectLst/>
                          <a:latin typeface="+mn-lt"/>
                          <a:cs typeface="Arial" pitchFamily="34" charset="0"/>
                        </a:rPr>
                        <a:t>Pergigian</a:t>
                      </a:r>
                      <a:r>
                        <a:rPr kumimoji="0" lang="en-US" sz="1400" b="0" i="0" u="none" strike="noStrike" cap="none" normalizeH="0" baseline="0" dirty="0" smtClean="0">
                          <a:ln>
                            <a:noFill/>
                          </a:ln>
                          <a:solidFill>
                            <a:schemeClr val="tx1"/>
                          </a:solidFill>
                          <a:effectLst/>
                          <a:latin typeface="+mn-lt"/>
                          <a:cs typeface="Arial" pitchFamily="34" charset="0"/>
                        </a:rPr>
                        <a:t> (U)</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683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mn-lt"/>
                          <a:cs typeface="Arial" pitchFamily="34" charset="0"/>
                        </a:rPr>
                        <a:t>Pegawai</a:t>
                      </a:r>
                      <a:r>
                        <a:rPr kumimoji="0" lang="en-US" sz="1400" b="0" i="0" u="none" strike="noStrike" cap="none" normalizeH="0" baseline="0" dirty="0" smtClean="0">
                          <a:ln>
                            <a:noFill/>
                          </a:ln>
                          <a:solidFill>
                            <a:schemeClr val="tx1"/>
                          </a:solidFill>
                          <a:effectLst/>
                          <a:latin typeface="+mn-lt"/>
                          <a:cs typeface="Arial" pitchFamily="34" charset="0"/>
                        </a:rPr>
                        <a:t> </a:t>
                      </a:r>
                      <a:r>
                        <a:rPr kumimoji="0" lang="en-US" sz="1400" b="0" i="0" u="none" strike="noStrike" cap="none" normalizeH="0" baseline="0" dirty="0" err="1" smtClean="0">
                          <a:ln>
                            <a:noFill/>
                          </a:ln>
                          <a:solidFill>
                            <a:schemeClr val="tx1"/>
                          </a:solidFill>
                          <a:effectLst/>
                          <a:latin typeface="+mn-lt"/>
                          <a:cs typeface="Arial" pitchFamily="34" charset="0"/>
                        </a:rPr>
                        <a:t>Farmasi</a:t>
                      </a:r>
                      <a:r>
                        <a:rPr kumimoji="0" lang="en-US" sz="1400" b="0" i="0" u="none" strike="noStrike" cap="none" normalizeH="0" baseline="0" dirty="0" smtClean="0">
                          <a:ln>
                            <a:noFill/>
                          </a:ln>
                          <a:solidFill>
                            <a:schemeClr val="tx1"/>
                          </a:solidFill>
                          <a:effectLst/>
                          <a:latin typeface="+mn-lt"/>
                          <a:cs typeface="Arial" pitchFamily="34" charset="0"/>
                        </a:rPr>
                        <a:t> (U)</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68313">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1400" dirty="0" err="1" smtClean="0">
                          <a:latin typeface="Calibri" pitchFamily="34" charset="0"/>
                        </a:rPr>
                        <a:t>Pegawai</a:t>
                      </a:r>
                      <a:r>
                        <a:rPr lang="en-US" sz="1400" dirty="0" smtClean="0">
                          <a:latin typeface="Calibri" pitchFamily="34" charset="0"/>
                        </a:rPr>
                        <a:t> </a:t>
                      </a:r>
                      <a:r>
                        <a:rPr lang="en-US" sz="1400" dirty="0" err="1" smtClean="0">
                          <a:latin typeface="Calibri" pitchFamily="34" charset="0"/>
                        </a:rPr>
                        <a:t>Perkhidmatan</a:t>
                      </a:r>
                      <a:r>
                        <a:rPr lang="en-US" sz="1400" dirty="0" smtClean="0">
                          <a:latin typeface="Calibri" pitchFamily="34" charset="0"/>
                        </a:rPr>
                        <a:t> </a:t>
                      </a:r>
                      <a:r>
                        <a:rPr lang="en-US" sz="1400" dirty="0" err="1" smtClean="0">
                          <a:latin typeface="Calibri" pitchFamily="34" charset="0"/>
                        </a:rPr>
                        <a:t>Pendidikan</a:t>
                      </a:r>
                      <a:r>
                        <a:rPr lang="en-US" sz="1400" dirty="0" smtClean="0">
                          <a:latin typeface="Calibri" pitchFamily="34" charset="0"/>
                        </a:rPr>
                        <a:t> (DG)</a:t>
                      </a: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cap="none" normalizeH="0" baseline="0" dirty="0" smtClean="0">
                        <a:ln>
                          <a:noFill/>
                        </a:ln>
                        <a:solidFill>
                          <a:schemeClr val="tx1"/>
                        </a:solidFill>
                        <a:effectLst/>
                        <a:latin typeface="+mn-lt"/>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r>
              <a:tr h="468313">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cap="none" normalizeH="0" baseline="0" dirty="0" err="1" smtClean="0">
                          <a:ln>
                            <a:noFill/>
                          </a:ln>
                          <a:solidFill>
                            <a:schemeClr val="tx1"/>
                          </a:solidFill>
                          <a:effectLst/>
                          <a:latin typeface="+mn-lt"/>
                          <a:cs typeface="Arial" pitchFamily="34" charset="0"/>
                        </a:rPr>
                        <a:t>Sokongan</a:t>
                      </a:r>
                      <a:r>
                        <a:rPr kumimoji="0" lang="en-US" sz="1400" b="0" i="0" u="none" strike="noStrike" cap="none" normalizeH="0" baseline="0" dirty="0" smtClean="0">
                          <a:ln>
                            <a:noFill/>
                          </a:ln>
                          <a:solidFill>
                            <a:schemeClr val="tx1"/>
                          </a:solidFill>
                          <a:effectLst/>
                          <a:latin typeface="+mn-lt"/>
                          <a:cs typeface="Arial" pitchFamily="34" charset="0"/>
                        </a:rPr>
                        <a:t> 15 </a:t>
                      </a:r>
                      <a:r>
                        <a:rPr kumimoji="0" lang="en-US" sz="1400" b="0" i="0" u="none" strike="noStrike" cap="none" normalizeH="0" baseline="0" dirty="0" err="1" smtClean="0">
                          <a:ln>
                            <a:noFill/>
                          </a:ln>
                          <a:solidFill>
                            <a:schemeClr val="tx1"/>
                          </a:solidFill>
                          <a:effectLst/>
                          <a:latin typeface="+mn-lt"/>
                          <a:cs typeface="Arial" pitchFamily="34" charset="0"/>
                        </a:rPr>
                        <a:t>tahun</a:t>
                      </a:r>
                      <a:r>
                        <a:rPr kumimoji="0" lang="en-US" sz="1400" b="0" i="0" u="none" strike="noStrike" cap="none" normalizeH="0" baseline="0" dirty="0" smtClean="0">
                          <a:ln>
                            <a:noFill/>
                          </a:ln>
                          <a:solidFill>
                            <a:schemeClr val="tx1"/>
                          </a:solidFill>
                          <a:effectLst/>
                          <a:latin typeface="+mn-lt"/>
                          <a:cs typeface="Arial" pitchFamily="34" charset="0"/>
                        </a:rPr>
                        <a:t> </a:t>
                      </a: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cap="none" normalizeH="0" baseline="0" dirty="0" smtClean="0">
                        <a:ln>
                          <a:noFill/>
                        </a:ln>
                        <a:solidFill>
                          <a:schemeClr val="tx1"/>
                        </a:solidFill>
                        <a:effectLst/>
                        <a:latin typeface="+mn-lt"/>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29754" name="Rounded Rectangle 11">
            <a:hlinkClick r:id="rId5" action="ppaction://hlinksldjump"/>
          </p:cNvPr>
          <p:cNvSpPr>
            <a:spLocks noChangeArrowheads="1"/>
          </p:cNvSpPr>
          <p:nvPr/>
        </p:nvSpPr>
        <p:spPr bwMode="auto">
          <a:xfrm>
            <a:off x="3810000" y="2209800"/>
            <a:ext cx="1600200" cy="533400"/>
          </a:xfrm>
          <a:prstGeom prst="roundRect">
            <a:avLst>
              <a:gd name="adj" fmla="val 16667"/>
            </a:avLst>
          </a:prstGeom>
          <a:solidFill>
            <a:srgbClr val="7030A0"/>
          </a:solidFill>
          <a:ln w="9525" algn="ctr">
            <a:solidFill>
              <a:schemeClr val="tx1"/>
            </a:solidFill>
            <a:round/>
            <a:headEnd/>
            <a:tailEnd/>
          </a:ln>
        </p:spPr>
        <p:txBody>
          <a:bodyPr lIns="96989" tIns="48495" rIns="96989" bIns="48495" anchor="ctr"/>
          <a:lstStyle/>
          <a:p>
            <a:pPr algn="ctr"/>
            <a:endParaRPr lang="en-US" sz="1600" b="1">
              <a:solidFill>
                <a:schemeClr val="bg1"/>
              </a:solidFill>
              <a:latin typeface="Calibri" pitchFamily="34" charset="0"/>
            </a:endParaRPr>
          </a:p>
          <a:p>
            <a:pPr algn="ctr"/>
            <a:r>
              <a:rPr lang="en-US" sz="1400" b="1">
                <a:solidFill>
                  <a:schemeClr val="bg1"/>
                </a:solidFill>
                <a:latin typeface="Calibri" pitchFamily="34" charset="0"/>
              </a:rPr>
              <a:t>Laluan Kecemerlangan</a:t>
            </a:r>
          </a:p>
          <a:p>
            <a:pPr algn="ctr"/>
            <a:endParaRPr lang="en-US" sz="1600" b="1" i="1">
              <a:solidFill>
                <a:schemeClr val="bg1"/>
              </a:solidFill>
              <a:latin typeface="Calibri" pitchFamily="34" charset="0"/>
            </a:endParaRPr>
          </a:p>
        </p:txBody>
      </p:sp>
      <p:sp>
        <p:nvSpPr>
          <p:cNvPr id="29755" name="Rounded Rectangle 73"/>
          <p:cNvSpPr>
            <a:spLocks noChangeArrowheads="1"/>
          </p:cNvSpPr>
          <p:nvPr/>
        </p:nvSpPr>
        <p:spPr bwMode="auto">
          <a:xfrm>
            <a:off x="76200" y="3276600"/>
            <a:ext cx="1447800" cy="533400"/>
          </a:xfrm>
          <a:prstGeom prst="roundRect">
            <a:avLst>
              <a:gd name="adj" fmla="val 16667"/>
            </a:avLst>
          </a:prstGeom>
          <a:solidFill>
            <a:schemeClr val="bg1"/>
          </a:solidFill>
          <a:ln w="9525" algn="ctr">
            <a:solidFill>
              <a:schemeClr val="tx1"/>
            </a:solidFill>
            <a:round/>
            <a:headEnd/>
            <a:tailEnd/>
          </a:ln>
        </p:spPr>
        <p:txBody>
          <a:bodyPr lIns="96989" tIns="48495" rIns="96989" bIns="48495"/>
          <a:lstStyle/>
          <a:p>
            <a:pPr algn="ctr"/>
            <a:r>
              <a:rPr lang="en-US" sz="1400">
                <a:latin typeface="Calibri" pitchFamily="34" charset="0"/>
              </a:rPr>
              <a:t>Semua skim perkhidmatan</a:t>
            </a:r>
          </a:p>
        </p:txBody>
      </p:sp>
      <p:cxnSp>
        <p:nvCxnSpPr>
          <p:cNvPr id="29756" name="Straight Connector 56"/>
          <p:cNvCxnSpPr>
            <a:cxnSpLocks noChangeShapeType="1"/>
          </p:cNvCxnSpPr>
          <p:nvPr/>
        </p:nvCxnSpPr>
        <p:spPr bwMode="auto">
          <a:xfrm rot="5400000">
            <a:off x="4382294" y="2094706"/>
            <a:ext cx="228600" cy="1588"/>
          </a:xfrm>
          <a:prstGeom prst="line">
            <a:avLst/>
          </a:prstGeom>
          <a:noFill/>
          <a:ln w="28575" algn="ctr">
            <a:solidFill>
              <a:schemeClr val="tx1"/>
            </a:solidFill>
            <a:round/>
            <a:headEnd/>
            <a:tailEnd/>
          </a:ln>
        </p:spPr>
      </p:cxnSp>
      <p:sp>
        <p:nvSpPr>
          <p:cNvPr id="60" name="Rounded Rectangle 59"/>
          <p:cNvSpPr/>
          <p:nvPr/>
        </p:nvSpPr>
        <p:spPr bwMode="auto">
          <a:xfrm>
            <a:off x="6934200" y="1143000"/>
            <a:ext cx="2057400" cy="685800"/>
          </a:xfrm>
          <a:prstGeom prst="roundRect">
            <a:avLst/>
          </a:prstGeom>
          <a:solidFill>
            <a:schemeClr val="accent3">
              <a:lumMod val="75000"/>
            </a:schemeClr>
          </a:solidFill>
          <a:ln w="9525" cap="flat" cmpd="sng" algn="ctr">
            <a:solidFill>
              <a:schemeClr val="tx1"/>
            </a:solidFill>
            <a:prstDash val="solid"/>
            <a:round/>
            <a:headEnd type="none" w="med" len="med"/>
            <a:tailEnd type="none" w="med" len="med"/>
          </a:ln>
          <a:effectLst/>
        </p:spPr>
        <p:txBody>
          <a:bodyPr lIns="96989" tIns="48495" rIns="96989" bIns="48495" anchor="ctr"/>
          <a:lstStyle/>
          <a:p>
            <a:pPr algn="ctr" fontAlgn="auto">
              <a:spcBef>
                <a:spcPts val="0"/>
              </a:spcBef>
              <a:spcAft>
                <a:spcPts val="0"/>
              </a:spcAft>
              <a:defRPr/>
            </a:pPr>
            <a:r>
              <a:rPr lang="en-US" sz="1400" b="1" dirty="0">
                <a:solidFill>
                  <a:schemeClr val="tx1">
                    <a:lumMod val="75000"/>
                  </a:schemeClr>
                </a:solidFill>
                <a:latin typeface="+mn-lt"/>
                <a:cs typeface="+mn-cs"/>
              </a:rPr>
              <a:t>PENINGKATAN GRED GAJI</a:t>
            </a:r>
          </a:p>
        </p:txBody>
      </p:sp>
      <p:sp>
        <p:nvSpPr>
          <p:cNvPr id="67" name="Rounded Rectangle 66">
            <a:hlinkClick r:id="rId6" action="ppaction://hlinksldjump"/>
          </p:cNvPr>
          <p:cNvSpPr/>
          <p:nvPr/>
        </p:nvSpPr>
        <p:spPr bwMode="auto">
          <a:xfrm>
            <a:off x="7848600" y="2209800"/>
            <a:ext cx="838200" cy="533400"/>
          </a:xfrm>
          <a:prstGeom prst="roundRect">
            <a:avLst/>
          </a:prstGeom>
          <a:solidFill>
            <a:srgbClr val="FFFF00"/>
          </a:solidFill>
          <a:ln w="3175" cap="flat" cmpd="sng" algn="ctr">
            <a:solidFill>
              <a:schemeClr val="tx1"/>
            </a:solidFill>
            <a:prstDash val="solid"/>
            <a:round/>
            <a:headEnd type="none" w="med" len="med"/>
            <a:tailEnd type="none" w="med" len="med"/>
          </a:ln>
          <a:effectLst/>
        </p:spPr>
        <p:txBody>
          <a:bodyPr lIns="96989" tIns="48495" rIns="96989" bIns="48495" anchor="ctr"/>
          <a:lstStyle/>
          <a:p>
            <a:pPr algn="ctr" fontAlgn="auto">
              <a:spcBef>
                <a:spcPts val="0"/>
              </a:spcBef>
              <a:spcAft>
                <a:spcPts val="0"/>
              </a:spcAft>
              <a:defRPr/>
            </a:pPr>
            <a:r>
              <a:rPr lang="en-US" sz="1400" b="1" dirty="0">
                <a:solidFill>
                  <a:schemeClr val="tx2">
                    <a:lumMod val="50000"/>
                  </a:schemeClr>
                </a:solidFill>
                <a:latin typeface="+mn-lt"/>
                <a:cs typeface="+mn-cs"/>
              </a:rPr>
              <a:t>SME</a:t>
            </a:r>
          </a:p>
        </p:txBody>
      </p:sp>
      <p:sp>
        <p:nvSpPr>
          <p:cNvPr id="29759" name="Rounded Rectangle 27"/>
          <p:cNvSpPr>
            <a:spLocks noChangeArrowheads="1"/>
          </p:cNvSpPr>
          <p:nvPr/>
        </p:nvSpPr>
        <p:spPr bwMode="auto">
          <a:xfrm>
            <a:off x="7235825" y="3235325"/>
            <a:ext cx="1828800" cy="914400"/>
          </a:xfrm>
          <a:prstGeom prst="roundRect">
            <a:avLst>
              <a:gd name="adj" fmla="val 16667"/>
            </a:avLst>
          </a:prstGeom>
          <a:solidFill>
            <a:schemeClr val="bg1"/>
          </a:solidFill>
          <a:ln w="9525" algn="ctr">
            <a:solidFill>
              <a:schemeClr val="tx1"/>
            </a:solidFill>
            <a:round/>
            <a:headEnd/>
            <a:tailEnd/>
          </a:ln>
        </p:spPr>
        <p:txBody>
          <a:bodyPr lIns="96989" tIns="48495" rIns="96989" bIns="48495"/>
          <a:lstStyle/>
          <a:p>
            <a:pPr algn="ctr"/>
            <a:r>
              <a:rPr lang="en-US" sz="1400">
                <a:latin typeface="Calibri" pitchFamily="34" charset="0"/>
              </a:rPr>
              <a:t>Semua skim perkhidmatan </a:t>
            </a:r>
          </a:p>
          <a:p>
            <a:pPr algn="ctr"/>
            <a:endParaRPr lang="en-US" sz="1400">
              <a:latin typeface="Calibri" pitchFamily="34" charset="0"/>
            </a:endParaRPr>
          </a:p>
        </p:txBody>
      </p:sp>
      <p:sp>
        <p:nvSpPr>
          <p:cNvPr id="46" name="Rectangle 45"/>
          <p:cNvSpPr/>
          <p:nvPr/>
        </p:nvSpPr>
        <p:spPr>
          <a:xfrm>
            <a:off x="0" y="76200"/>
            <a:ext cx="9144000" cy="85725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8" name="Rectangle 47"/>
          <p:cNvSpPr/>
          <p:nvPr/>
        </p:nvSpPr>
        <p:spPr>
          <a:xfrm>
            <a:off x="609600" y="228600"/>
            <a:ext cx="8001000" cy="523220"/>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en-US" sz="2800" b="1" spc="50" dirty="0">
                <a:ln w="11430"/>
              </a:rPr>
              <a:t>KEMAJUAN KERJAYA SBPA</a:t>
            </a:r>
          </a:p>
        </p:txBody>
      </p:sp>
    </p:spTree>
  </p:cSld>
  <p:clrMapOvr>
    <a:masterClrMapping/>
  </p:clrMapOvr>
  <p:transition spd="slow">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nip Diagonal Corner Rectangle 7"/>
          <p:cNvSpPr/>
          <p:nvPr/>
        </p:nvSpPr>
        <p:spPr>
          <a:xfrm>
            <a:off x="0" y="2071688"/>
            <a:ext cx="4286250" cy="4786312"/>
          </a:xfrm>
          <a:prstGeom prst="snip2Diag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Snip Diagonal Corner Rectangle 9"/>
          <p:cNvSpPr/>
          <p:nvPr/>
        </p:nvSpPr>
        <p:spPr>
          <a:xfrm>
            <a:off x="4857750" y="0"/>
            <a:ext cx="4286250" cy="4786313"/>
          </a:xfrm>
          <a:prstGeom prst="snip2Diag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Slide Number Placeholder 8"/>
          <p:cNvSpPr>
            <a:spLocks noGrp="1"/>
          </p:cNvSpPr>
          <p:nvPr>
            <p:ph type="sldNum" sz="quarter" idx="12"/>
          </p:nvPr>
        </p:nvSpPr>
        <p:spPr/>
        <p:txBody>
          <a:bodyPr/>
          <a:lstStyle/>
          <a:p>
            <a:pPr>
              <a:defRPr/>
            </a:pPr>
            <a:fld id="{FD1F3A05-8985-41D1-B108-ADC676D90084}" type="slidenum">
              <a:rPr lang="en-US" smtClean="0"/>
              <a:pPr>
                <a:defRPr/>
              </a:pPr>
              <a:t>24</a:t>
            </a:fld>
            <a:endParaRPr lang="en-US" dirty="0"/>
          </a:p>
        </p:txBody>
      </p:sp>
      <p:sp>
        <p:nvSpPr>
          <p:cNvPr id="25" name="Rectangle 24"/>
          <p:cNvSpPr/>
          <p:nvPr/>
        </p:nvSpPr>
        <p:spPr>
          <a:xfrm>
            <a:off x="214313" y="2882900"/>
            <a:ext cx="2643187" cy="3409950"/>
          </a:xfrm>
          <a:prstGeom prst="rect">
            <a:avLst/>
          </a:prstGeom>
        </p:spPr>
        <p:txBody>
          <a:bodyPr>
            <a:spAutoFit/>
          </a:bodyPr>
          <a:lstStyle/>
          <a:p>
            <a:pPr fontAlgn="auto">
              <a:spcBef>
                <a:spcPts val="0"/>
              </a:spcBef>
              <a:spcAft>
                <a:spcPts val="0"/>
              </a:spcAft>
              <a:defRPr/>
            </a:pPr>
            <a:r>
              <a:rPr lang="en-US" dirty="0">
                <a:solidFill>
                  <a:schemeClr val="bg1"/>
                </a:solidFill>
                <a:latin typeface="Arial Black" pitchFamily="34" charset="0"/>
                <a:cs typeface="+mn-cs"/>
              </a:rPr>
              <a:t>Istimewa (Fast-track)</a:t>
            </a:r>
          </a:p>
          <a:p>
            <a:pPr marL="171450" indent="-171450" algn="just">
              <a:defRPr/>
            </a:pPr>
            <a:endParaRPr lang="en-US" sz="500" dirty="0">
              <a:solidFill>
                <a:schemeClr val="bg1"/>
              </a:solidFill>
            </a:endParaRPr>
          </a:p>
          <a:p>
            <a:pPr marL="266700" indent="-266700" algn="just">
              <a:spcBef>
                <a:spcPct val="20000"/>
              </a:spcBef>
              <a:buFont typeface="Arial" pitchFamily="34" charset="0"/>
              <a:buChar char="•"/>
              <a:defRPr/>
            </a:pPr>
            <a:r>
              <a:rPr lang="en-US" dirty="0">
                <a:solidFill>
                  <a:schemeClr val="bg1"/>
                </a:solidFill>
              </a:rPr>
              <a:t>Peningkatan ke suatu gred yang lebih tinggi khusus bagi mempertimbangkan kenaikan pangkat pegawai cemerlang yang berpotensi tinggi untuk mengisi jawatan strategik</a:t>
            </a:r>
          </a:p>
          <a:p>
            <a:pPr marL="171450" indent="-171450" algn="just">
              <a:defRPr/>
            </a:pPr>
            <a:endParaRPr lang="en-US" sz="900" dirty="0"/>
          </a:p>
        </p:txBody>
      </p:sp>
      <p:sp>
        <p:nvSpPr>
          <p:cNvPr id="27" name="Rectangle 26"/>
          <p:cNvSpPr/>
          <p:nvPr/>
        </p:nvSpPr>
        <p:spPr>
          <a:xfrm>
            <a:off x="6000750" y="573088"/>
            <a:ext cx="2895600" cy="3429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fontAlgn="auto">
              <a:spcBef>
                <a:spcPts val="0"/>
              </a:spcBef>
              <a:spcAft>
                <a:spcPts val="0"/>
              </a:spcAft>
              <a:defRPr/>
            </a:pPr>
            <a:r>
              <a:rPr lang="en-US" dirty="0" err="1">
                <a:solidFill>
                  <a:schemeClr val="bg1"/>
                </a:solidFill>
                <a:latin typeface="Arial Black" pitchFamily="34" charset="0"/>
              </a:rPr>
              <a:t>SME</a:t>
            </a:r>
            <a:endParaRPr lang="en-US" dirty="0">
              <a:solidFill>
                <a:schemeClr val="bg1"/>
              </a:solidFill>
              <a:latin typeface="Arial Black" pitchFamily="34" charset="0"/>
            </a:endParaRPr>
          </a:p>
          <a:p>
            <a:pPr fontAlgn="auto">
              <a:spcBef>
                <a:spcPts val="0"/>
              </a:spcBef>
              <a:spcAft>
                <a:spcPts val="0"/>
              </a:spcAft>
              <a:defRPr/>
            </a:pPr>
            <a:endParaRPr lang="en-US" sz="500" dirty="0">
              <a:solidFill>
                <a:schemeClr val="bg1"/>
              </a:solidFill>
            </a:endParaRPr>
          </a:p>
          <a:p>
            <a:pPr marL="266700" indent="-266700">
              <a:spcBef>
                <a:spcPct val="20000"/>
              </a:spcBef>
              <a:buFont typeface="Arial" pitchFamily="34" charset="0"/>
              <a:buChar char="•"/>
              <a:defRPr/>
            </a:pPr>
            <a:r>
              <a:rPr lang="en-US" dirty="0">
                <a:solidFill>
                  <a:schemeClr val="bg1"/>
                </a:solidFill>
                <a:latin typeface="Arial" pitchFamily="34" charset="0"/>
                <a:cs typeface="Arial" pitchFamily="34" charset="0"/>
              </a:rPr>
              <a:t>Pegawai yang mempunyai pengetahuan dan kemahiran yang tinggi serta pengalaman yang luas dalam sesuatu bidang khusus sebagai kepakaran khusus individu yang memenuhi kriteria-kriteria yang ditetapkan dan dijadikan sumber rujukan</a:t>
            </a:r>
          </a:p>
        </p:txBody>
      </p:sp>
      <p:sp>
        <p:nvSpPr>
          <p:cNvPr id="32" name="Round Diagonal Corner Rectangle 31"/>
          <p:cNvSpPr/>
          <p:nvPr/>
        </p:nvSpPr>
        <p:spPr>
          <a:xfrm>
            <a:off x="3000364" y="2492896"/>
            <a:ext cx="2928958" cy="1872208"/>
          </a:xfrm>
          <a:prstGeom prst="round2DiagRect">
            <a:avLst/>
          </a:prstGeom>
          <a:solidFill>
            <a:srgbClr val="C00000"/>
          </a:solidFill>
          <a:ln w="69850">
            <a:noFill/>
          </a:ln>
          <a:scene3d>
            <a:camera prst="orthographicFront"/>
            <a:lightRig rig="threePt" dir="t"/>
          </a:scene3d>
          <a:sp3d>
            <a:bevelT w="254000" h="2413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dirty="0">
                <a:solidFill>
                  <a:schemeClr val="bg1"/>
                </a:solidFill>
                <a:latin typeface="Arial Black" pitchFamily="34" charset="0"/>
                <a:cs typeface="Arial" pitchFamily="34" charset="0"/>
              </a:rPr>
              <a:t>FAST-TRACK </a:t>
            </a:r>
          </a:p>
          <a:p>
            <a:pPr algn="ctr">
              <a:defRPr/>
            </a:pPr>
            <a:r>
              <a:rPr lang="en-US" sz="2000" dirty="0">
                <a:solidFill>
                  <a:schemeClr val="bg1"/>
                </a:solidFill>
                <a:latin typeface="Arial Black" pitchFamily="34" charset="0"/>
                <a:cs typeface="Arial" pitchFamily="34" charset="0"/>
              </a:rPr>
              <a:t>&amp; </a:t>
            </a:r>
          </a:p>
          <a:p>
            <a:pPr algn="ctr">
              <a:defRPr/>
            </a:pPr>
            <a:r>
              <a:rPr lang="en-US" sz="2000" dirty="0" err="1">
                <a:solidFill>
                  <a:schemeClr val="bg1"/>
                </a:solidFill>
                <a:latin typeface="Arial Black" pitchFamily="34" charset="0"/>
                <a:cs typeface="Arial" pitchFamily="34" charset="0"/>
              </a:rPr>
              <a:t>SME</a:t>
            </a:r>
            <a:endParaRPr lang="en-US" sz="2000" dirty="0">
              <a:solidFill>
                <a:schemeClr val="bg1"/>
              </a:solidFill>
              <a:latin typeface="Arial Black" pitchFamily="34" charset="0"/>
            </a:endParaRPr>
          </a:p>
        </p:txBody>
      </p:sp>
      <p:sp>
        <p:nvSpPr>
          <p:cNvPr id="30731" name="Rectangle 29"/>
          <p:cNvSpPr>
            <a:spLocks noChangeArrowheads="1"/>
          </p:cNvSpPr>
          <p:nvPr/>
        </p:nvSpPr>
        <p:spPr bwMode="auto">
          <a:xfrm>
            <a:off x="192088" y="762000"/>
            <a:ext cx="4427537" cy="523875"/>
          </a:xfrm>
          <a:prstGeom prst="rect">
            <a:avLst/>
          </a:prstGeom>
          <a:noFill/>
          <a:ln w="9525">
            <a:noFill/>
            <a:miter lim="800000"/>
            <a:headEnd/>
            <a:tailEnd/>
          </a:ln>
        </p:spPr>
        <p:txBody>
          <a:bodyPr wrap="none">
            <a:spAutoFit/>
          </a:bodyPr>
          <a:lstStyle/>
          <a:p>
            <a:r>
              <a:rPr lang="en-US" sz="2800">
                <a:latin typeface="Arial Black" pitchFamily="34" charset="0"/>
              </a:rPr>
              <a:t>KEMAJUAN KERJAYA</a:t>
            </a:r>
          </a:p>
        </p:txBody>
      </p:sp>
      <p:sp>
        <p:nvSpPr>
          <p:cNvPr id="12" name="Action Button: Back or Previous 11">
            <a:hlinkClick r:id="rId3" action="ppaction://hlinksldjump" highlightClick="1"/>
          </p:cNvPr>
          <p:cNvSpPr/>
          <p:nvPr/>
        </p:nvSpPr>
        <p:spPr>
          <a:xfrm>
            <a:off x="8077200" y="6400800"/>
            <a:ext cx="228600" cy="2286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ransition>
    <p:dissolv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nip Diagonal Corner Rectangle 7"/>
          <p:cNvSpPr/>
          <p:nvPr/>
        </p:nvSpPr>
        <p:spPr>
          <a:xfrm>
            <a:off x="0" y="2071688"/>
            <a:ext cx="4286250" cy="4786312"/>
          </a:xfrm>
          <a:prstGeom prst="snip2Diag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Snip Diagonal Corner Rectangle 9"/>
          <p:cNvSpPr/>
          <p:nvPr/>
        </p:nvSpPr>
        <p:spPr>
          <a:xfrm>
            <a:off x="4857750" y="0"/>
            <a:ext cx="4286250" cy="4786313"/>
          </a:xfrm>
          <a:prstGeom prst="snip2Diag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Slide Number Placeholder 8"/>
          <p:cNvSpPr>
            <a:spLocks noGrp="1"/>
          </p:cNvSpPr>
          <p:nvPr>
            <p:ph type="sldNum" sz="quarter" idx="12"/>
          </p:nvPr>
        </p:nvSpPr>
        <p:spPr/>
        <p:txBody>
          <a:bodyPr/>
          <a:lstStyle/>
          <a:p>
            <a:pPr>
              <a:defRPr/>
            </a:pPr>
            <a:fld id="{A59D8214-A13E-47BD-BCCF-9B2B89968E3C}" type="slidenum">
              <a:rPr lang="en-US" smtClean="0"/>
              <a:pPr>
                <a:defRPr/>
              </a:pPr>
              <a:t>25</a:t>
            </a:fld>
            <a:endParaRPr lang="en-US" dirty="0"/>
          </a:p>
        </p:txBody>
      </p:sp>
      <p:sp>
        <p:nvSpPr>
          <p:cNvPr id="25" name="Rectangle 24"/>
          <p:cNvSpPr/>
          <p:nvPr/>
        </p:nvSpPr>
        <p:spPr>
          <a:xfrm>
            <a:off x="214313" y="2882900"/>
            <a:ext cx="2643187" cy="2966966"/>
          </a:xfrm>
          <a:prstGeom prst="rect">
            <a:avLst/>
          </a:prstGeom>
        </p:spPr>
        <p:txBody>
          <a:bodyPr>
            <a:spAutoFit/>
          </a:bodyPr>
          <a:lstStyle/>
          <a:p>
            <a:pPr fontAlgn="auto">
              <a:spcBef>
                <a:spcPts val="0"/>
              </a:spcBef>
              <a:spcAft>
                <a:spcPts val="0"/>
              </a:spcAft>
              <a:defRPr/>
            </a:pPr>
            <a:r>
              <a:rPr lang="en-US" b="1" dirty="0" err="1">
                <a:solidFill>
                  <a:schemeClr val="bg1"/>
                </a:solidFill>
                <a:latin typeface="Arial Black" pitchFamily="34" charset="0"/>
                <a:cs typeface="+mn-cs"/>
              </a:rPr>
              <a:t>Dasar</a:t>
            </a:r>
            <a:r>
              <a:rPr lang="en-US" b="1" dirty="0">
                <a:solidFill>
                  <a:schemeClr val="bg1"/>
                </a:solidFill>
                <a:latin typeface="Arial Black" pitchFamily="34" charset="0"/>
                <a:cs typeface="+mn-cs"/>
              </a:rPr>
              <a:t> &amp; </a:t>
            </a:r>
            <a:r>
              <a:rPr lang="en-US" b="1" dirty="0" err="1">
                <a:solidFill>
                  <a:schemeClr val="bg1"/>
                </a:solidFill>
                <a:latin typeface="Arial Black" pitchFamily="34" charset="0"/>
                <a:cs typeface="+mn-cs"/>
              </a:rPr>
              <a:t>Peraturan</a:t>
            </a:r>
            <a:endParaRPr lang="en-US" b="1" dirty="0">
              <a:solidFill>
                <a:schemeClr val="bg1"/>
              </a:solidFill>
              <a:latin typeface="Arial Black" pitchFamily="34" charset="0"/>
              <a:cs typeface="+mn-cs"/>
            </a:endParaRPr>
          </a:p>
          <a:p>
            <a:pPr marL="171450" indent="-171450" algn="just">
              <a:defRPr/>
            </a:pPr>
            <a:endParaRPr lang="en-US" sz="500" b="1" dirty="0">
              <a:solidFill>
                <a:schemeClr val="bg1"/>
              </a:solidFill>
            </a:endParaRPr>
          </a:p>
          <a:p>
            <a:pPr marL="266700" indent="-266700" algn="just">
              <a:spcBef>
                <a:spcPct val="20000"/>
              </a:spcBef>
              <a:buFont typeface="Arial" pitchFamily="34" charset="0"/>
              <a:buChar char="•"/>
              <a:defRPr/>
            </a:pPr>
            <a:r>
              <a:rPr lang="en-US" b="1" dirty="0" err="1">
                <a:solidFill>
                  <a:schemeClr val="bg1"/>
                </a:solidFill>
              </a:rPr>
              <a:t>Tempoh</a:t>
            </a:r>
            <a:r>
              <a:rPr lang="en-US" b="1" dirty="0">
                <a:solidFill>
                  <a:schemeClr val="bg1"/>
                </a:solidFill>
              </a:rPr>
              <a:t> </a:t>
            </a:r>
            <a:r>
              <a:rPr lang="en-US" b="1" dirty="0" err="1">
                <a:solidFill>
                  <a:schemeClr val="bg1"/>
                </a:solidFill>
              </a:rPr>
              <a:t>percubaan</a:t>
            </a:r>
            <a:r>
              <a:rPr lang="en-US" b="1" dirty="0">
                <a:solidFill>
                  <a:schemeClr val="bg1"/>
                </a:solidFill>
              </a:rPr>
              <a:t> </a:t>
            </a:r>
            <a:r>
              <a:rPr lang="en-US" b="1" dirty="0" err="1">
                <a:solidFill>
                  <a:schemeClr val="bg1"/>
                </a:solidFill>
              </a:rPr>
              <a:t>daripada</a:t>
            </a:r>
            <a:r>
              <a:rPr lang="en-US" b="1" dirty="0">
                <a:solidFill>
                  <a:schemeClr val="bg1"/>
                </a:solidFill>
              </a:rPr>
              <a:t> 1 – 3 </a:t>
            </a:r>
            <a:r>
              <a:rPr lang="en-US" b="1" dirty="0" err="1">
                <a:solidFill>
                  <a:schemeClr val="bg1"/>
                </a:solidFill>
              </a:rPr>
              <a:t>tahun</a:t>
            </a:r>
            <a:r>
              <a:rPr lang="en-US" b="1" dirty="0">
                <a:solidFill>
                  <a:schemeClr val="bg1"/>
                </a:solidFill>
              </a:rPr>
              <a:t> </a:t>
            </a:r>
            <a:r>
              <a:rPr lang="en-US" b="1" dirty="0" err="1">
                <a:solidFill>
                  <a:schemeClr val="bg1"/>
                </a:solidFill>
              </a:rPr>
              <a:t>kepada</a:t>
            </a:r>
            <a:r>
              <a:rPr lang="en-US" b="1" dirty="0">
                <a:solidFill>
                  <a:schemeClr val="bg1"/>
                </a:solidFill>
              </a:rPr>
              <a:t> 6 – 24 </a:t>
            </a:r>
            <a:r>
              <a:rPr lang="en-US" b="1" dirty="0" err="1">
                <a:solidFill>
                  <a:schemeClr val="bg1"/>
                </a:solidFill>
              </a:rPr>
              <a:t>bulan</a:t>
            </a:r>
            <a:endParaRPr lang="en-US" b="1" dirty="0">
              <a:solidFill>
                <a:schemeClr val="bg1"/>
              </a:solidFill>
            </a:endParaRPr>
          </a:p>
          <a:p>
            <a:pPr marL="266700" indent="-266700" algn="just">
              <a:spcBef>
                <a:spcPct val="20000"/>
              </a:spcBef>
              <a:buFont typeface="Arial" pitchFamily="34" charset="0"/>
              <a:buChar char="•"/>
              <a:defRPr/>
            </a:pPr>
            <a:endParaRPr lang="en-US" b="1" dirty="0">
              <a:solidFill>
                <a:schemeClr val="bg1"/>
              </a:solidFill>
            </a:endParaRPr>
          </a:p>
          <a:p>
            <a:pPr marL="266700" indent="-266700" algn="just">
              <a:spcBef>
                <a:spcPct val="20000"/>
              </a:spcBef>
              <a:buFont typeface="Arial" pitchFamily="34" charset="0"/>
              <a:buChar char="•"/>
              <a:defRPr/>
            </a:pPr>
            <a:r>
              <a:rPr lang="en-US" b="1" dirty="0" err="1">
                <a:solidFill>
                  <a:schemeClr val="bg1"/>
                </a:solidFill>
              </a:rPr>
              <a:t>P</a:t>
            </a:r>
            <a:r>
              <a:rPr lang="en-US" b="1" dirty="0" err="1" smtClean="0">
                <a:solidFill>
                  <a:schemeClr val="bg1"/>
                </a:solidFill>
              </a:rPr>
              <a:t>elanjutan</a:t>
            </a:r>
            <a:r>
              <a:rPr lang="en-US" b="1" dirty="0" smtClean="0">
                <a:solidFill>
                  <a:schemeClr val="bg1"/>
                </a:solidFill>
              </a:rPr>
              <a:t> </a:t>
            </a:r>
            <a:r>
              <a:rPr lang="en-US" b="1" dirty="0" err="1">
                <a:solidFill>
                  <a:schemeClr val="bg1"/>
                </a:solidFill>
              </a:rPr>
              <a:t>daripada</a:t>
            </a:r>
            <a:r>
              <a:rPr lang="en-US" b="1" dirty="0">
                <a:solidFill>
                  <a:schemeClr val="bg1"/>
                </a:solidFill>
              </a:rPr>
              <a:t> 2 </a:t>
            </a:r>
            <a:r>
              <a:rPr lang="en-US" b="1" dirty="0" err="1">
                <a:solidFill>
                  <a:schemeClr val="bg1"/>
                </a:solidFill>
              </a:rPr>
              <a:t>tahun</a:t>
            </a:r>
            <a:r>
              <a:rPr lang="en-US" b="1" dirty="0">
                <a:solidFill>
                  <a:schemeClr val="bg1"/>
                </a:solidFill>
              </a:rPr>
              <a:t> </a:t>
            </a:r>
            <a:r>
              <a:rPr lang="en-US" b="1" dirty="0" err="1">
                <a:solidFill>
                  <a:schemeClr val="bg1"/>
                </a:solidFill>
              </a:rPr>
              <a:t>kepada</a:t>
            </a:r>
            <a:r>
              <a:rPr lang="en-US" b="1" dirty="0">
                <a:solidFill>
                  <a:schemeClr val="bg1"/>
                </a:solidFill>
              </a:rPr>
              <a:t> 12 </a:t>
            </a:r>
            <a:r>
              <a:rPr lang="en-US" b="1" dirty="0" err="1">
                <a:solidFill>
                  <a:schemeClr val="bg1"/>
                </a:solidFill>
              </a:rPr>
              <a:t>bulan</a:t>
            </a:r>
            <a:r>
              <a:rPr lang="en-US" b="1" dirty="0">
                <a:solidFill>
                  <a:schemeClr val="bg1"/>
                </a:solidFill>
              </a:rPr>
              <a:t> </a:t>
            </a:r>
          </a:p>
          <a:p>
            <a:pPr marL="171450" indent="-171450" algn="just">
              <a:defRPr/>
            </a:pPr>
            <a:endParaRPr lang="en-US" sz="900" dirty="0"/>
          </a:p>
        </p:txBody>
      </p:sp>
      <p:sp>
        <p:nvSpPr>
          <p:cNvPr id="27" name="Rectangle 26"/>
          <p:cNvSpPr/>
          <p:nvPr/>
        </p:nvSpPr>
        <p:spPr>
          <a:xfrm>
            <a:off x="6000750" y="714374"/>
            <a:ext cx="2895600" cy="37814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fontAlgn="auto">
              <a:spcBef>
                <a:spcPts val="0"/>
              </a:spcBef>
              <a:spcAft>
                <a:spcPts val="0"/>
              </a:spcAft>
              <a:defRPr/>
            </a:pPr>
            <a:r>
              <a:rPr lang="en-US" b="1" dirty="0" err="1">
                <a:solidFill>
                  <a:schemeClr val="bg1"/>
                </a:solidFill>
                <a:latin typeface="Arial Black" pitchFamily="34" charset="0"/>
              </a:rPr>
              <a:t>Rasional</a:t>
            </a:r>
            <a:endParaRPr lang="en-US" b="1" dirty="0">
              <a:solidFill>
                <a:schemeClr val="bg1"/>
              </a:solidFill>
              <a:latin typeface="Arial Black" pitchFamily="34" charset="0"/>
            </a:endParaRPr>
          </a:p>
          <a:p>
            <a:pPr algn="just" fontAlgn="auto">
              <a:spcBef>
                <a:spcPts val="0"/>
              </a:spcBef>
              <a:spcAft>
                <a:spcPts val="0"/>
              </a:spcAft>
              <a:defRPr/>
            </a:pPr>
            <a:endParaRPr lang="en-US" sz="500" b="1" dirty="0">
              <a:solidFill>
                <a:schemeClr val="bg1"/>
              </a:solidFill>
            </a:endParaRPr>
          </a:p>
          <a:p>
            <a:pPr marL="266700" indent="-266700">
              <a:spcBef>
                <a:spcPct val="20000"/>
              </a:spcBef>
              <a:buFont typeface="Arial" pitchFamily="34" charset="0"/>
              <a:buChar char="•"/>
              <a:defRPr/>
            </a:pPr>
            <a:r>
              <a:rPr lang="en-US" b="1" dirty="0" err="1">
                <a:solidFill>
                  <a:schemeClr val="bg1"/>
                </a:solidFill>
                <a:latin typeface="Arial" pitchFamily="34" charset="0"/>
                <a:cs typeface="Arial" pitchFamily="34" charset="0"/>
              </a:rPr>
              <a:t>Mempercepatkan</a:t>
            </a:r>
            <a:r>
              <a:rPr lang="en-US" b="1" dirty="0">
                <a:solidFill>
                  <a:schemeClr val="bg1"/>
                </a:solidFill>
                <a:latin typeface="Arial" pitchFamily="34" charset="0"/>
                <a:cs typeface="Arial" pitchFamily="34" charset="0"/>
              </a:rPr>
              <a:t> </a:t>
            </a:r>
            <a:r>
              <a:rPr lang="en-US" b="1" dirty="0" err="1">
                <a:solidFill>
                  <a:schemeClr val="bg1"/>
                </a:solidFill>
                <a:latin typeface="Arial" pitchFamily="34" charset="0"/>
                <a:cs typeface="Arial" pitchFamily="34" charset="0"/>
              </a:rPr>
              <a:t>penilaian</a:t>
            </a:r>
            <a:r>
              <a:rPr lang="en-US" b="1" dirty="0">
                <a:solidFill>
                  <a:schemeClr val="bg1"/>
                </a:solidFill>
                <a:latin typeface="Arial" pitchFamily="34" charset="0"/>
                <a:cs typeface="Arial" pitchFamily="34" charset="0"/>
              </a:rPr>
              <a:t> </a:t>
            </a:r>
            <a:r>
              <a:rPr lang="en-US" b="1" dirty="0" err="1">
                <a:solidFill>
                  <a:schemeClr val="bg1"/>
                </a:solidFill>
                <a:latin typeface="Arial" pitchFamily="34" charset="0"/>
                <a:cs typeface="Arial" pitchFamily="34" charset="0"/>
              </a:rPr>
              <a:t>Ketua</a:t>
            </a:r>
            <a:r>
              <a:rPr lang="en-US" b="1" dirty="0">
                <a:solidFill>
                  <a:schemeClr val="bg1"/>
                </a:solidFill>
                <a:latin typeface="Arial" pitchFamily="34" charset="0"/>
                <a:cs typeface="Arial" pitchFamily="34" charset="0"/>
              </a:rPr>
              <a:t> </a:t>
            </a:r>
            <a:r>
              <a:rPr lang="en-US" b="1" dirty="0" err="1">
                <a:solidFill>
                  <a:schemeClr val="bg1"/>
                </a:solidFill>
                <a:latin typeface="Arial" pitchFamily="34" charset="0"/>
                <a:cs typeface="Arial" pitchFamily="34" charset="0"/>
              </a:rPr>
              <a:t>Jabatan</a:t>
            </a:r>
            <a:r>
              <a:rPr lang="en-US" b="1" dirty="0">
                <a:solidFill>
                  <a:schemeClr val="bg1"/>
                </a:solidFill>
                <a:latin typeface="Arial" pitchFamily="34" charset="0"/>
                <a:cs typeface="Arial" pitchFamily="34" charset="0"/>
              </a:rPr>
              <a:t>  </a:t>
            </a:r>
            <a:r>
              <a:rPr lang="en-US" b="1" dirty="0" err="1">
                <a:solidFill>
                  <a:schemeClr val="bg1"/>
                </a:solidFill>
                <a:latin typeface="Arial" pitchFamily="34" charset="0"/>
                <a:cs typeface="Arial" pitchFamily="34" charset="0"/>
              </a:rPr>
              <a:t>untuk</a:t>
            </a:r>
            <a:r>
              <a:rPr lang="en-US" b="1" dirty="0">
                <a:solidFill>
                  <a:schemeClr val="bg1"/>
                </a:solidFill>
                <a:latin typeface="Arial" pitchFamily="34" charset="0"/>
                <a:cs typeface="Arial" pitchFamily="34" charset="0"/>
              </a:rPr>
              <a:t> </a:t>
            </a:r>
            <a:r>
              <a:rPr lang="en-US" b="1" dirty="0" err="1">
                <a:solidFill>
                  <a:schemeClr val="bg1"/>
                </a:solidFill>
                <a:latin typeface="Arial" pitchFamily="34" charset="0"/>
                <a:cs typeface="Arial" pitchFamily="34" charset="0"/>
              </a:rPr>
              <a:t>mengesah</a:t>
            </a:r>
            <a:r>
              <a:rPr lang="en-US" b="1" dirty="0">
                <a:solidFill>
                  <a:schemeClr val="bg1"/>
                </a:solidFill>
                <a:latin typeface="Arial" pitchFamily="34" charset="0"/>
                <a:cs typeface="Arial" pitchFamily="34" charset="0"/>
              </a:rPr>
              <a:t> </a:t>
            </a:r>
            <a:r>
              <a:rPr lang="en-US" b="1" dirty="0" err="1">
                <a:solidFill>
                  <a:schemeClr val="bg1"/>
                </a:solidFill>
                <a:latin typeface="Arial" pitchFamily="34" charset="0"/>
                <a:cs typeface="Arial" pitchFamily="34" charset="0"/>
              </a:rPr>
              <a:t>atau</a:t>
            </a:r>
            <a:r>
              <a:rPr lang="en-US" b="1" dirty="0">
                <a:solidFill>
                  <a:schemeClr val="bg1"/>
                </a:solidFill>
                <a:latin typeface="Arial" pitchFamily="34" charset="0"/>
                <a:cs typeface="Arial" pitchFamily="34" charset="0"/>
              </a:rPr>
              <a:t> </a:t>
            </a:r>
            <a:r>
              <a:rPr lang="en-US" b="1" dirty="0" err="1">
                <a:solidFill>
                  <a:schemeClr val="bg1"/>
                </a:solidFill>
                <a:latin typeface="Arial" pitchFamily="34" charset="0"/>
                <a:cs typeface="Arial" pitchFamily="34" charset="0"/>
              </a:rPr>
              <a:t>tidak</a:t>
            </a:r>
            <a:r>
              <a:rPr lang="en-US" b="1" dirty="0">
                <a:solidFill>
                  <a:schemeClr val="bg1"/>
                </a:solidFill>
                <a:latin typeface="Arial" pitchFamily="34" charset="0"/>
                <a:cs typeface="Arial" pitchFamily="34" charset="0"/>
              </a:rPr>
              <a:t> </a:t>
            </a:r>
            <a:r>
              <a:rPr lang="en-US" b="1" dirty="0" err="1">
                <a:solidFill>
                  <a:schemeClr val="bg1"/>
                </a:solidFill>
                <a:latin typeface="Arial" pitchFamily="34" charset="0"/>
                <a:cs typeface="Arial" pitchFamily="34" charset="0"/>
              </a:rPr>
              <a:t>mengesahkan</a:t>
            </a:r>
            <a:r>
              <a:rPr lang="en-US" b="1" dirty="0">
                <a:solidFill>
                  <a:schemeClr val="bg1"/>
                </a:solidFill>
                <a:latin typeface="Arial" pitchFamily="34" charset="0"/>
                <a:cs typeface="Arial" pitchFamily="34" charset="0"/>
              </a:rPr>
              <a:t> </a:t>
            </a:r>
            <a:r>
              <a:rPr lang="en-US" b="1" dirty="0" err="1">
                <a:solidFill>
                  <a:schemeClr val="bg1"/>
                </a:solidFill>
                <a:latin typeface="Arial" pitchFamily="34" charset="0"/>
                <a:cs typeface="Arial" pitchFamily="34" charset="0"/>
              </a:rPr>
              <a:t>pegawai</a:t>
            </a:r>
            <a:r>
              <a:rPr lang="en-US" b="1" dirty="0">
                <a:solidFill>
                  <a:schemeClr val="bg1"/>
                </a:solidFill>
                <a:latin typeface="Arial" pitchFamily="34" charset="0"/>
                <a:cs typeface="Arial" pitchFamily="34" charset="0"/>
              </a:rPr>
              <a:t>.</a:t>
            </a:r>
          </a:p>
          <a:p>
            <a:pPr marL="266700" indent="-266700" algn="just">
              <a:spcBef>
                <a:spcPct val="20000"/>
              </a:spcBef>
              <a:buFont typeface="Arial" pitchFamily="34" charset="0"/>
              <a:buChar char="•"/>
              <a:defRPr/>
            </a:pPr>
            <a:endParaRPr lang="en-US" sz="600" b="1" dirty="0">
              <a:solidFill>
                <a:schemeClr val="bg1"/>
              </a:solidFill>
              <a:latin typeface="Arial" pitchFamily="34" charset="0"/>
              <a:cs typeface="Arial" pitchFamily="34" charset="0"/>
            </a:endParaRPr>
          </a:p>
          <a:p>
            <a:pPr marL="266700" indent="-266700">
              <a:spcBef>
                <a:spcPct val="20000"/>
              </a:spcBef>
              <a:buFont typeface="Arial" pitchFamily="34" charset="0"/>
              <a:buChar char="•"/>
              <a:defRPr/>
            </a:pPr>
            <a:r>
              <a:rPr lang="en-US" b="1" dirty="0" err="1">
                <a:solidFill>
                  <a:schemeClr val="bg1"/>
                </a:solidFill>
                <a:latin typeface="Arial" pitchFamily="34" charset="0"/>
                <a:cs typeface="Arial" pitchFamily="34" charset="0"/>
              </a:rPr>
              <a:t>Salah</a:t>
            </a:r>
            <a:r>
              <a:rPr lang="en-US" b="1" dirty="0">
                <a:solidFill>
                  <a:schemeClr val="bg1"/>
                </a:solidFill>
                <a:latin typeface="Arial" pitchFamily="34" charset="0"/>
                <a:cs typeface="Arial" pitchFamily="34" charset="0"/>
              </a:rPr>
              <a:t> </a:t>
            </a:r>
            <a:r>
              <a:rPr lang="en-US" b="1" dirty="0" err="1">
                <a:solidFill>
                  <a:schemeClr val="bg1"/>
                </a:solidFill>
                <a:latin typeface="Arial" pitchFamily="34" charset="0"/>
                <a:cs typeface="Arial" pitchFamily="34" charset="0"/>
              </a:rPr>
              <a:t>satu</a:t>
            </a:r>
            <a:r>
              <a:rPr lang="en-US" b="1" dirty="0">
                <a:solidFill>
                  <a:schemeClr val="bg1"/>
                </a:solidFill>
                <a:latin typeface="Arial" pitchFamily="34" charset="0"/>
                <a:cs typeface="Arial" pitchFamily="34" charset="0"/>
              </a:rPr>
              <a:t> </a:t>
            </a:r>
            <a:r>
              <a:rPr lang="en-US" b="1" dirty="0" err="1">
                <a:solidFill>
                  <a:schemeClr val="bg1"/>
                </a:solidFill>
                <a:latin typeface="Arial" pitchFamily="34" charset="0"/>
                <a:cs typeface="Arial" pitchFamily="34" charset="0"/>
              </a:rPr>
              <a:t>kaedah</a:t>
            </a:r>
            <a:r>
              <a:rPr lang="en-US" b="1" dirty="0">
                <a:solidFill>
                  <a:schemeClr val="bg1"/>
                </a:solidFill>
                <a:latin typeface="Arial" pitchFamily="34" charset="0"/>
                <a:cs typeface="Arial" pitchFamily="34" charset="0"/>
              </a:rPr>
              <a:t> exit policy </a:t>
            </a:r>
            <a:r>
              <a:rPr lang="en-US" b="1" dirty="0" err="1">
                <a:solidFill>
                  <a:schemeClr val="bg1"/>
                </a:solidFill>
                <a:latin typeface="Arial" pitchFamily="34" charset="0"/>
                <a:cs typeface="Arial" pitchFamily="34" charset="0"/>
              </a:rPr>
              <a:t>bagi</a:t>
            </a:r>
            <a:r>
              <a:rPr lang="en-US" b="1" dirty="0">
                <a:solidFill>
                  <a:schemeClr val="bg1"/>
                </a:solidFill>
                <a:latin typeface="Arial" pitchFamily="34" charset="0"/>
                <a:cs typeface="Arial" pitchFamily="34" charset="0"/>
              </a:rPr>
              <a:t> </a:t>
            </a:r>
            <a:r>
              <a:rPr lang="en-US" b="1" dirty="0" err="1">
                <a:solidFill>
                  <a:schemeClr val="bg1"/>
                </a:solidFill>
                <a:latin typeface="Arial" pitchFamily="34" charset="0"/>
                <a:cs typeface="Arial" pitchFamily="34" charset="0"/>
              </a:rPr>
              <a:t>pegawai</a:t>
            </a:r>
            <a:r>
              <a:rPr lang="en-US" b="1" dirty="0">
                <a:solidFill>
                  <a:schemeClr val="bg1"/>
                </a:solidFill>
                <a:latin typeface="Arial" pitchFamily="34" charset="0"/>
                <a:cs typeface="Arial" pitchFamily="34" charset="0"/>
              </a:rPr>
              <a:t> yang </a:t>
            </a:r>
            <a:r>
              <a:rPr lang="en-US" b="1" dirty="0" err="1">
                <a:solidFill>
                  <a:schemeClr val="bg1"/>
                </a:solidFill>
                <a:latin typeface="Arial" pitchFamily="34" charset="0"/>
                <a:cs typeface="Arial" pitchFamily="34" charset="0"/>
              </a:rPr>
              <a:t>tidak</a:t>
            </a:r>
            <a:r>
              <a:rPr lang="en-US" b="1" dirty="0">
                <a:solidFill>
                  <a:schemeClr val="bg1"/>
                </a:solidFill>
                <a:latin typeface="Arial" pitchFamily="34" charset="0"/>
                <a:cs typeface="Arial" pitchFamily="34" charset="0"/>
              </a:rPr>
              <a:t> </a:t>
            </a:r>
            <a:r>
              <a:rPr lang="en-US" b="1" dirty="0" err="1">
                <a:solidFill>
                  <a:schemeClr val="bg1"/>
                </a:solidFill>
                <a:latin typeface="Arial" pitchFamily="34" charset="0"/>
                <a:cs typeface="Arial" pitchFamily="34" charset="0"/>
              </a:rPr>
              <a:t>berprestasi</a:t>
            </a:r>
            <a:r>
              <a:rPr lang="en-US" b="1" dirty="0">
                <a:solidFill>
                  <a:schemeClr val="bg1"/>
                </a:solidFill>
                <a:latin typeface="Arial" pitchFamily="34" charset="0"/>
                <a:cs typeface="Arial" pitchFamily="34" charset="0"/>
              </a:rPr>
              <a:t> </a:t>
            </a:r>
            <a:r>
              <a:rPr lang="en-US" b="1" dirty="0" err="1">
                <a:solidFill>
                  <a:schemeClr val="bg1"/>
                </a:solidFill>
                <a:latin typeface="Arial" pitchFamily="34" charset="0"/>
                <a:cs typeface="Arial" pitchFamily="34" charset="0"/>
              </a:rPr>
              <a:t>atau</a:t>
            </a:r>
            <a:r>
              <a:rPr lang="en-US" b="1" dirty="0">
                <a:solidFill>
                  <a:schemeClr val="bg1"/>
                </a:solidFill>
                <a:latin typeface="Arial" pitchFamily="34" charset="0"/>
                <a:cs typeface="Arial" pitchFamily="34" charset="0"/>
              </a:rPr>
              <a:t> </a:t>
            </a:r>
            <a:r>
              <a:rPr lang="en-US" b="1" dirty="0" err="1">
                <a:solidFill>
                  <a:schemeClr val="bg1"/>
                </a:solidFill>
                <a:latin typeface="Arial" pitchFamily="34" charset="0"/>
                <a:cs typeface="Arial" pitchFamily="34" charset="0"/>
              </a:rPr>
              <a:t>tidak</a:t>
            </a:r>
            <a:r>
              <a:rPr lang="en-US" b="1" dirty="0">
                <a:solidFill>
                  <a:schemeClr val="bg1"/>
                </a:solidFill>
                <a:latin typeface="Arial" pitchFamily="34" charset="0"/>
                <a:cs typeface="Arial" pitchFamily="34" charset="0"/>
              </a:rPr>
              <a:t> </a:t>
            </a:r>
            <a:r>
              <a:rPr lang="en-US" b="1" dirty="0" err="1">
                <a:solidFill>
                  <a:schemeClr val="bg1"/>
                </a:solidFill>
                <a:latin typeface="Arial" pitchFamily="34" charset="0"/>
                <a:cs typeface="Arial" pitchFamily="34" charset="0"/>
              </a:rPr>
              <a:t>sesuai</a:t>
            </a:r>
            <a:r>
              <a:rPr lang="en-US" b="1" dirty="0">
                <a:solidFill>
                  <a:schemeClr val="bg1"/>
                </a:solidFill>
                <a:latin typeface="Arial" pitchFamily="34" charset="0"/>
                <a:cs typeface="Arial" pitchFamily="34" charset="0"/>
              </a:rPr>
              <a:t>.</a:t>
            </a:r>
          </a:p>
        </p:txBody>
      </p:sp>
      <p:sp>
        <p:nvSpPr>
          <p:cNvPr id="32" name="Round Diagonal Corner Rectangle 31"/>
          <p:cNvSpPr/>
          <p:nvPr/>
        </p:nvSpPr>
        <p:spPr>
          <a:xfrm>
            <a:off x="3000364" y="2492896"/>
            <a:ext cx="2928958" cy="1872208"/>
          </a:xfrm>
          <a:prstGeom prst="round2DiagRect">
            <a:avLst/>
          </a:prstGeom>
          <a:solidFill>
            <a:srgbClr val="C00000"/>
          </a:solidFill>
          <a:ln w="69850">
            <a:noFill/>
          </a:ln>
          <a:scene3d>
            <a:camera prst="orthographicFront"/>
            <a:lightRig rig="threePt" dir="t"/>
          </a:scene3d>
          <a:sp3d>
            <a:bevelT w="254000" h="2413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dirty="0" err="1">
                <a:solidFill>
                  <a:schemeClr val="bg1"/>
                </a:solidFill>
                <a:latin typeface="Arial Black" pitchFamily="34" charset="0"/>
                <a:cs typeface="Arial" pitchFamily="34" charset="0"/>
              </a:rPr>
              <a:t>Tempoh</a:t>
            </a:r>
            <a:r>
              <a:rPr lang="en-US" sz="2000" b="1" dirty="0">
                <a:solidFill>
                  <a:schemeClr val="bg1"/>
                </a:solidFill>
                <a:latin typeface="Arial Black" pitchFamily="34" charset="0"/>
                <a:cs typeface="Arial" pitchFamily="34" charset="0"/>
              </a:rPr>
              <a:t> </a:t>
            </a:r>
            <a:r>
              <a:rPr lang="en-US" sz="2000" b="1" dirty="0" err="1">
                <a:solidFill>
                  <a:schemeClr val="bg1"/>
                </a:solidFill>
                <a:latin typeface="Arial Black" pitchFamily="34" charset="0"/>
                <a:cs typeface="Arial" pitchFamily="34" charset="0"/>
              </a:rPr>
              <a:t>percubaan</a:t>
            </a:r>
            <a:r>
              <a:rPr lang="en-US" sz="2000" b="1" dirty="0">
                <a:solidFill>
                  <a:schemeClr val="bg1"/>
                </a:solidFill>
                <a:latin typeface="Arial Black" pitchFamily="34" charset="0"/>
                <a:cs typeface="Arial" pitchFamily="34" charset="0"/>
              </a:rPr>
              <a:t> </a:t>
            </a:r>
          </a:p>
          <a:p>
            <a:pPr algn="ctr">
              <a:defRPr/>
            </a:pPr>
            <a:r>
              <a:rPr lang="en-US" sz="2000" b="1" dirty="0">
                <a:solidFill>
                  <a:schemeClr val="bg1"/>
                </a:solidFill>
                <a:latin typeface="Arial Black" pitchFamily="34" charset="0"/>
                <a:cs typeface="Arial" pitchFamily="34" charset="0"/>
              </a:rPr>
              <a:t>&amp;</a:t>
            </a:r>
          </a:p>
          <a:p>
            <a:pPr algn="ctr">
              <a:defRPr/>
            </a:pPr>
            <a:r>
              <a:rPr lang="en-US" sz="2000" b="1" dirty="0" err="1">
                <a:solidFill>
                  <a:schemeClr val="bg1"/>
                </a:solidFill>
                <a:latin typeface="Arial Black" pitchFamily="34" charset="0"/>
                <a:cs typeface="Arial" pitchFamily="34" charset="0"/>
              </a:rPr>
              <a:t>Tempoh</a:t>
            </a:r>
            <a:r>
              <a:rPr lang="en-US" sz="2000" b="1" dirty="0">
                <a:solidFill>
                  <a:schemeClr val="bg1"/>
                </a:solidFill>
                <a:latin typeface="Arial Black" pitchFamily="34" charset="0"/>
                <a:cs typeface="Arial" pitchFamily="34" charset="0"/>
              </a:rPr>
              <a:t> </a:t>
            </a:r>
            <a:r>
              <a:rPr lang="en-US" sz="2000" b="1" dirty="0" err="1">
                <a:solidFill>
                  <a:schemeClr val="bg1"/>
                </a:solidFill>
                <a:latin typeface="Arial Black" pitchFamily="34" charset="0"/>
                <a:cs typeface="Arial" pitchFamily="34" charset="0"/>
              </a:rPr>
              <a:t>pelanjutan</a:t>
            </a:r>
            <a:endParaRPr lang="en-US" sz="2000" b="1" dirty="0">
              <a:solidFill>
                <a:schemeClr val="bg1"/>
              </a:solidFill>
              <a:latin typeface="Arial Black" pitchFamily="34" charset="0"/>
            </a:endParaRPr>
          </a:p>
        </p:txBody>
      </p:sp>
      <p:sp>
        <p:nvSpPr>
          <p:cNvPr id="34827" name="Rectangle 29"/>
          <p:cNvSpPr>
            <a:spLocks noChangeArrowheads="1"/>
          </p:cNvSpPr>
          <p:nvPr/>
        </p:nvSpPr>
        <p:spPr bwMode="auto">
          <a:xfrm>
            <a:off x="192088" y="762000"/>
            <a:ext cx="4522787" cy="523875"/>
          </a:xfrm>
          <a:prstGeom prst="rect">
            <a:avLst/>
          </a:prstGeom>
          <a:noFill/>
          <a:ln w="9525">
            <a:noFill/>
            <a:miter lim="800000"/>
            <a:headEnd/>
            <a:tailEnd/>
          </a:ln>
        </p:spPr>
        <p:txBody>
          <a:bodyPr wrap="none">
            <a:spAutoFit/>
          </a:bodyPr>
          <a:lstStyle/>
          <a:p>
            <a:r>
              <a:rPr lang="en-US" sz="2800">
                <a:latin typeface="Arial Black" pitchFamily="34" charset="0"/>
              </a:rPr>
              <a:t>TEMPOH PERCUBAAN</a:t>
            </a:r>
          </a:p>
        </p:txBody>
      </p:sp>
      <p:sp>
        <p:nvSpPr>
          <p:cNvPr id="12" name="Action Button: Back or Previous 11">
            <a:hlinkClick r:id="rId3" action="ppaction://hlinksldjump" highlightClick="1"/>
          </p:cNvPr>
          <p:cNvSpPr/>
          <p:nvPr/>
        </p:nvSpPr>
        <p:spPr>
          <a:xfrm>
            <a:off x="8077200" y="6400800"/>
            <a:ext cx="228600" cy="2286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ransition>
    <p:dissolv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nip Diagonal Corner Rectangle 7"/>
          <p:cNvSpPr/>
          <p:nvPr/>
        </p:nvSpPr>
        <p:spPr>
          <a:xfrm>
            <a:off x="0" y="2286000"/>
            <a:ext cx="4286250" cy="4572000"/>
          </a:xfrm>
          <a:prstGeom prst="snip2Diag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Snip Diagonal Corner Rectangle 8"/>
          <p:cNvSpPr/>
          <p:nvPr/>
        </p:nvSpPr>
        <p:spPr>
          <a:xfrm>
            <a:off x="4857750" y="0"/>
            <a:ext cx="4286250" cy="4429125"/>
          </a:xfrm>
          <a:prstGeom prst="snip2Diag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Slide Number Placeholder 6"/>
          <p:cNvSpPr>
            <a:spLocks noGrp="1"/>
          </p:cNvSpPr>
          <p:nvPr>
            <p:ph type="sldNum" sz="quarter" idx="12"/>
          </p:nvPr>
        </p:nvSpPr>
        <p:spPr/>
        <p:txBody>
          <a:bodyPr/>
          <a:lstStyle/>
          <a:p>
            <a:pPr>
              <a:defRPr/>
            </a:pPr>
            <a:fld id="{07E8F7E4-E120-45A8-8717-71FD4E6AB0A6}" type="slidenum">
              <a:rPr lang="en-US" smtClean="0"/>
              <a:pPr>
                <a:defRPr/>
              </a:pPr>
              <a:t>26</a:t>
            </a:fld>
            <a:endParaRPr lang="en-US"/>
          </a:p>
        </p:txBody>
      </p:sp>
      <p:sp>
        <p:nvSpPr>
          <p:cNvPr id="20" name="Rectangle 19"/>
          <p:cNvSpPr/>
          <p:nvPr/>
        </p:nvSpPr>
        <p:spPr>
          <a:xfrm>
            <a:off x="214313" y="2741613"/>
            <a:ext cx="3092450" cy="3954929"/>
          </a:xfrm>
          <a:prstGeom prst="rect">
            <a:avLst/>
          </a:prstGeom>
        </p:spPr>
        <p:txBody>
          <a:bodyPr>
            <a:spAutoFit/>
          </a:bodyPr>
          <a:lstStyle/>
          <a:p>
            <a:pPr fontAlgn="auto">
              <a:spcBef>
                <a:spcPts val="0"/>
              </a:spcBef>
              <a:spcAft>
                <a:spcPts val="0"/>
              </a:spcAft>
              <a:defRPr/>
            </a:pPr>
            <a:r>
              <a:rPr lang="en-US" sz="2200" b="1" dirty="0" err="1">
                <a:solidFill>
                  <a:schemeClr val="bg1"/>
                </a:solidFill>
                <a:latin typeface="Arial Black" pitchFamily="34" charset="0"/>
                <a:cs typeface="+mn-cs"/>
              </a:rPr>
              <a:t>Dasar</a:t>
            </a:r>
            <a:r>
              <a:rPr lang="en-US" sz="2200" b="1" dirty="0">
                <a:solidFill>
                  <a:schemeClr val="bg1"/>
                </a:solidFill>
                <a:latin typeface="Arial Black" pitchFamily="34" charset="0"/>
                <a:cs typeface="+mn-cs"/>
              </a:rPr>
              <a:t> &amp; </a:t>
            </a:r>
            <a:r>
              <a:rPr lang="en-US" sz="2200" b="1" dirty="0" err="1">
                <a:solidFill>
                  <a:schemeClr val="bg1"/>
                </a:solidFill>
                <a:latin typeface="Arial Black" pitchFamily="34" charset="0"/>
                <a:cs typeface="+mn-cs"/>
              </a:rPr>
              <a:t>Peraturan</a:t>
            </a:r>
            <a:endParaRPr lang="en-US" sz="2200" b="1" dirty="0">
              <a:solidFill>
                <a:schemeClr val="bg1"/>
              </a:solidFill>
              <a:latin typeface="Arial Black" pitchFamily="34" charset="0"/>
              <a:cs typeface="+mn-cs"/>
            </a:endParaRPr>
          </a:p>
          <a:p>
            <a:pPr marL="171450" indent="-171450" algn="just">
              <a:defRPr/>
            </a:pPr>
            <a:endParaRPr lang="en-US" sz="2200" b="1" dirty="0">
              <a:solidFill>
                <a:schemeClr val="bg1"/>
              </a:solidFill>
            </a:endParaRPr>
          </a:p>
          <a:p>
            <a:pPr marL="171450" indent="-171450">
              <a:buFont typeface="Wingdings" pitchFamily="2" charset="2"/>
              <a:buChar char="§"/>
              <a:defRPr/>
            </a:pPr>
            <a:r>
              <a:rPr lang="en-US" sz="2200" b="1" dirty="0" err="1">
                <a:solidFill>
                  <a:schemeClr val="bg1"/>
                </a:solidFill>
              </a:rPr>
              <a:t>Pelantikan</a:t>
            </a:r>
            <a:r>
              <a:rPr lang="en-US" sz="2200" b="1" dirty="0">
                <a:solidFill>
                  <a:schemeClr val="bg1"/>
                </a:solidFill>
              </a:rPr>
              <a:t> </a:t>
            </a:r>
            <a:r>
              <a:rPr lang="en-US" sz="2200" b="1" dirty="0" err="1">
                <a:solidFill>
                  <a:schemeClr val="bg1"/>
                </a:solidFill>
              </a:rPr>
              <a:t>ke</a:t>
            </a:r>
            <a:r>
              <a:rPr lang="en-US" sz="2200" b="1" dirty="0">
                <a:solidFill>
                  <a:schemeClr val="bg1"/>
                </a:solidFill>
              </a:rPr>
              <a:t> </a:t>
            </a:r>
            <a:r>
              <a:rPr lang="en-US" sz="2200" b="1" dirty="0" err="1">
                <a:solidFill>
                  <a:schemeClr val="bg1"/>
                </a:solidFill>
              </a:rPr>
              <a:t>gred</a:t>
            </a:r>
            <a:r>
              <a:rPr lang="en-US" sz="2200" b="1" dirty="0">
                <a:solidFill>
                  <a:schemeClr val="bg1"/>
                </a:solidFill>
              </a:rPr>
              <a:t> </a:t>
            </a:r>
            <a:r>
              <a:rPr lang="en-US" sz="2200" b="1" dirty="0" err="1">
                <a:solidFill>
                  <a:schemeClr val="bg1"/>
                </a:solidFill>
              </a:rPr>
              <a:t>lebih</a:t>
            </a:r>
            <a:r>
              <a:rPr lang="en-US" sz="2200" b="1" dirty="0">
                <a:solidFill>
                  <a:schemeClr val="bg1"/>
                </a:solidFill>
              </a:rPr>
              <a:t> </a:t>
            </a:r>
            <a:r>
              <a:rPr lang="en-US" sz="2200" b="1" dirty="0" err="1">
                <a:solidFill>
                  <a:schemeClr val="bg1"/>
                </a:solidFill>
              </a:rPr>
              <a:t>tinggi</a:t>
            </a:r>
            <a:r>
              <a:rPr lang="en-US" sz="2200" b="1" dirty="0">
                <a:solidFill>
                  <a:schemeClr val="bg1"/>
                </a:solidFill>
              </a:rPr>
              <a:t> </a:t>
            </a:r>
            <a:r>
              <a:rPr lang="en-US" sz="2200" b="1" dirty="0" err="1">
                <a:solidFill>
                  <a:schemeClr val="bg1"/>
                </a:solidFill>
              </a:rPr>
              <a:t>dalam</a:t>
            </a:r>
            <a:r>
              <a:rPr lang="en-US" sz="2200" b="1" dirty="0">
                <a:solidFill>
                  <a:schemeClr val="bg1"/>
                </a:solidFill>
              </a:rPr>
              <a:t> skim </a:t>
            </a:r>
            <a:r>
              <a:rPr lang="en-US" sz="2200" b="1" dirty="0" err="1">
                <a:solidFill>
                  <a:schemeClr val="bg1"/>
                </a:solidFill>
              </a:rPr>
              <a:t>perkhidmatan</a:t>
            </a:r>
            <a:r>
              <a:rPr lang="en-US" sz="2200" b="1" dirty="0">
                <a:solidFill>
                  <a:schemeClr val="bg1"/>
                </a:solidFill>
              </a:rPr>
              <a:t> (P&amp;P &amp; JUSA)</a:t>
            </a:r>
          </a:p>
          <a:p>
            <a:pPr marL="171450" indent="-171450" algn="just">
              <a:defRPr/>
            </a:pPr>
            <a:endParaRPr lang="en-US" sz="2200" b="1" dirty="0">
              <a:solidFill>
                <a:schemeClr val="bg1"/>
              </a:solidFill>
            </a:endParaRPr>
          </a:p>
          <a:p>
            <a:pPr marL="171450" indent="-171450">
              <a:buFont typeface="Wingdings" pitchFamily="2" charset="2"/>
              <a:buChar char="§"/>
              <a:defRPr/>
            </a:pPr>
            <a:r>
              <a:rPr lang="en-US" sz="2200" b="1" dirty="0" err="1">
                <a:solidFill>
                  <a:schemeClr val="bg1"/>
                </a:solidFill>
              </a:rPr>
              <a:t>Kriteria</a:t>
            </a:r>
            <a:r>
              <a:rPr lang="en-US" sz="2200" b="1" dirty="0">
                <a:solidFill>
                  <a:schemeClr val="bg1"/>
                </a:solidFill>
              </a:rPr>
              <a:t> </a:t>
            </a:r>
            <a:r>
              <a:rPr lang="en-US" sz="2200" b="1" dirty="0" err="1">
                <a:solidFill>
                  <a:schemeClr val="bg1"/>
                </a:solidFill>
              </a:rPr>
              <a:t>pemilihan</a:t>
            </a:r>
            <a:r>
              <a:rPr lang="en-US" sz="2200" b="1" dirty="0">
                <a:solidFill>
                  <a:schemeClr val="bg1"/>
                </a:solidFill>
              </a:rPr>
              <a:t> </a:t>
            </a:r>
            <a:r>
              <a:rPr lang="en-US" sz="2200" b="1" dirty="0" err="1">
                <a:solidFill>
                  <a:schemeClr val="bg1"/>
                </a:solidFill>
              </a:rPr>
              <a:t>akan</a:t>
            </a:r>
            <a:r>
              <a:rPr lang="en-US" sz="2200" b="1" dirty="0">
                <a:solidFill>
                  <a:schemeClr val="bg1"/>
                </a:solidFill>
              </a:rPr>
              <a:t> </a:t>
            </a:r>
            <a:r>
              <a:rPr lang="en-US" sz="2200" b="1" dirty="0" err="1">
                <a:solidFill>
                  <a:schemeClr val="bg1"/>
                </a:solidFill>
              </a:rPr>
              <a:t>ditentukan</a:t>
            </a:r>
            <a:r>
              <a:rPr lang="en-US" sz="2200" b="1" dirty="0">
                <a:solidFill>
                  <a:schemeClr val="bg1"/>
                </a:solidFill>
              </a:rPr>
              <a:t> </a:t>
            </a:r>
            <a:r>
              <a:rPr lang="en-US" sz="2200" b="1" dirty="0" err="1">
                <a:solidFill>
                  <a:schemeClr val="bg1"/>
                </a:solidFill>
              </a:rPr>
              <a:t>oleh</a:t>
            </a:r>
            <a:r>
              <a:rPr lang="en-US" sz="2200" b="1" dirty="0">
                <a:solidFill>
                  <a:schemeClr val="bg1"/>
                </a:solidFill>
              </a:rPr>
              <a:t> </a:t>
            </a:r>
            <a:r>
              <a:rPr lang="en-US" sz="2200" b="1" dirty="0" err="1">
                <a:solidFill>
                  <a:schemeClr val="bg1"/>
                </a:solidFill>
              </a:rPr>
              <a:t>Ketua</a:t>
            </a:r>
            <a:r>
              <a:rPr lang="en-US" sz="2200" b="1" dirty="0">
                <a:solidFill>
                  <a:schemeClr val="bg1"/>
                </a:solidFill>
              </a:rPr>
              <a:t> </a:t>
            </a:r>
            <a:r>
              <a:rPr lang="en-US" sz="2200" b="1" dirty="0" err="1">
                <a:solidFill>
                  <a:schemeClr val="bg1"/>
                </a:solidFill>
              </a:rPr>
              <a:t>Perkhidmatan</a:t>
            </a:r>
            <a:endParaRPr lang="en-US" sz="2200" b="1" dirty="0">
              <a:solidFill>
                <a:schemeClr val="bg1"/>
              </a:solidFill>
            </a:endParaRPr>
          </a:p>
          <a:p>
            <a:pPr marL="171450" indent="-171450" algn="just">
              <a:buFont typeface="Arial" pitchFamily="34" charset="0"/>
              <a:buChar char="•"/>
              <a:defRPr/>
            </a:pPr>
            <a:endParaRPr lang="en-US" sz="900" dirty="0"/>
          </a:p>
        </p:txBody>
      </p:sp>
      <p:sp>
        <p:nvSpPr>
          <p:cNvPr id="25" name="Rectangle 24"/>
          <p:cNvSpPr/>
          <p:nvPr/>
        </p:nvSpPr>
        <p:spPr>
          <a:xfrm>
            <a:off x="5572125" y="571500"/>
            <a:ext cx="3181350" cy="40719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fontAlgn="auto">
              <a:spcBef>
                <a:spcPts val="0"/>
              </a:spcBef>
              <a:spcAft>
                <a:spcPts val="0"/>
              </a:spcAft>
              <a:defRPr/>
            </a:pPr>
            <a:r>
              <a:rPr lang="en-US" sz="2200" b="1" dirty="0" err="1">
                <a:solidFill>
                  <a:schemeClr val="tx1"/>
                </a:solidFill>
                <a:latin typeface="Arial Black" pitchFamily="34" charset="0"/>
              </a:rPr>
              <a:t>Rasional</a:t>
            </a:r>
            <a:endParaRPr lang="en-US" sz="2200" b="1" dirty="0">
              <a:solidFill>
                <a:schemeClr val="tx1"/>
              </a:solidFill>
              <a:latin typeface="Arial Black" pitchFamily="34" charset="0"/>
            </a:endParaRPr>
          </a:p>
          <a:p>
            <a:pPr algn="just" fontAlgn="auto">
              <a:spcBef>
                <a:spcPts val="0"/>
              </a:spcBef>
              <a:spcAft>
                <a:spcPts val="0"/>
              </a:spcAft>
              <a:defRPr/>
            </a:pPr>
            <a:endParaRPr lang="en-US" sz="2200" b="1" dirty="0">
              <a:solidFill>
                <a:schemeClr val="tx1"/>
              </a:solidFill>
            </a:endParaRPr>
          </a:p>
          <a:p>
            <a:pPr marL="228600" lvl="1" indent="-171450" fontAlgn="auto">
              <a:spcBef>
                <a:spcPts val="0"/>
              </a:spcBef>
              <a:spcAft>
                <a:spcPts val="0"/>
              </a:spcAft>
              <a:buFont typeface="Wingdings" pitchFamily="2" charset="2"/>
              <a:buChar char="§"/>
              <a:defRPr/>
            </a:pPr>
            <a:r>
              <a:rPr lang="en-US" sz="2200" b="1" dirty="0" err="1">
                <a:solidFill>
                  <a:schemeClr val="tx1"/>
                </a:solidFill>
                <a:latin typeface="Arial" pitchFamily="34" charset="0"/>
                <a:cs typeface="Arial" pitchFamily="34" charset="0"/>
              </a:rPr>
              <a:t>M</a:t>
            </a:r>
            <a:r>
              <a:rPr lang="en-US" sz="2200" b="1" dirty="0" err="1" smtClean="0">
                <a:solidFill>
                  <a:schemeClr val="tx1"/>
                </a:solidFill>
                <a:latin typeface="Arial" pitchFamily="34" charset="0"/>
                <a:cs typeface="Arial" pitchFamily="34" charset="0"/>
              </a:rPr>
              <a:t>endapatkan</a:t>
            </a:r>
            <a:r>
              <a:rPr lang="en-US" sz="2200" b="1" dirty="0" smtClean="0">
                <a:solidFill>
                  <a:schemeClr val="tx1"/>
                </a:solidFill>
                <a:latin typeface="Arial" pitchFamily="34" charset="0"/>
                <a:cs typeface="Arial" pitchFamily="34" charset="0"/>
              </a:rPr>
              <a:t> </a:t>
            </a:r>
            <a:r>
              <a:rPr lang="en-US" sz="2200" b="1" dirty="0" err="1">
                <a:solidFill>
                  <a:schemeClr val="tx1"/>
                </a:solidFill>
                <a:latin typeface="Arial" pitchFamily="34" charset="0"/>
                <a:cs typeface="Arial" pitchFamily="34" charset="0"/>
              </a:rPr>
              <a:t>kepakaran</a:t>
            </a:r>
            <a:r>
              <a:rPr lang="en-US" sz="2200" b="1" dirty="0">
                <a:solidFill>
                  <a:schemeClr val="tx1"/>
                </a:solidFill>
                <a:latin typeface="Arial" pitchFamily="34" charset="0"/>
                <a:cs typeface="Arial" pitchFamily="34" charset="0"/>
              </a:rPr>
              <a:t> </a:t>
            </a:r>
            <a:r>
              <a:rPr lang="en-US" sz="2200" b="1" dirty="0" err="1">
                <a:solidFill>
                  <a:schemeClr val="tx1"/>
                </a:solidFill>
                <a:latin typeface="Arial" pitchFamily="34" charset="0"/>
                <a:cs typeface="Arial" pitchFamily="34" charset="0"/>
              </a:rPr>
              <a:t>dari</a:t>
            </a:r>
            <a:r>
              <a:rPr lang="en-US" sz="2200" b="1" dirty="0">
                <a:solidFill>
                  <a:schemeClr val="tx1"/>
                </a:solidFill>
                <a:latin typeface="Arial" pitchFamily="34" charset="0"/>
                <a:cs typeface="Arial" pitchFamily="34" charset="0"/>
              </a:rPr>
              <a:t> </a:t>
            </a:r>
            <a:r>
              <a:rPr lang="en-US" sz="2200" b="1" dirty="0" err="1">
                <a:solidFill>
                  <a:schemeClr val="tx1"/>
                </a:solidFill>
                <a:latin typeface="Arial" pitchFamily="34" charset="0"/>
                <a:cs typeface="Arial" pitchFamily="34" charset="0"/>
              </a:rPr>
              <a:t>luar</a:t>
            </a:r>
            <a:r>
              <a:rPr lang="en-US" sz="2200" b="1" dirty="0">
                <a:solidFill>
                  <a:schemeClr val="tx1"/>
                </a:solidFill>
                <a:latin typeface="Arial" pitchFamily="34" charset="0"/>
                <a:cs typeface="Arial" pitchFamily="34" charset="0"/>
              </a:rPr>
              <a:t> </a:t>
            </a:r>
            <a:r>
              <a:rPr lang="en-US" sz="2200" b="1" dirty="0" err="1">
                <a:solidFill>
                  <a:schemeClr val="tx1"/>
                </a:solidFill>
                <a:latin typeface="Arial" pitchFamily="34" charset="0"/>
                <a:cs typeface="Arial" pitchFamily="34" charset="0"/>
              </a:rPr>
              <a:t>atau</a:t>
            </a:r>
            <a:r>
              <a:rPr lang="en-US" sz="2200" b="1" dirty="0">
                <a:solidFill>
                  <a:schemeClr val="tx1"/>
                </a:solidFill>
                <a:latin typeface="Arial" pitchFamily="34" charset="0"/>
                <a:cs typeface="Arial" pitchFamily="34" charset="0"/>
              </a:rPr>
              <a:t> </a:t>
            </a:r>
            <a:r>
              <a:rPr lang="en-US" sz="2200" b="1" dirty="0" err="1">
                <a:solidFill>
                  <a:schemeClr val="tx1"/>
                </a:solidFill>
                <a:latin typeface="Arial" pitchFamily="34" charset="0"/>
                <a:cs typeface="Arial" pitchFamily="34" charset="0"/>
              </a:rPr>
              <a:t>dari</a:t>
            </a:r>
            <a:r>
              <a:rPr lang="en-US" sz="2200" b="1" dirty="0">
                <a:solidFill>
                  <a:schemeClr val="tx1"/>
                </a:solidFill>
                <a:latin typeface="Arial" pitchFamily="34" charset="0"/>
                <a:cs typeface="Arial" pitchFamily="34" charset="0"/>
              </a:rPr>
              <a:t> skim </a:t>
            </a:r>
            <a:r>
              <a:rPr lang="en-US" sz="2200" b="1" dirty="0" err="1">
                <a:solidFill>
                  <a:schemeClr val="tx1"/>
                </a:solidFill>
                <a:latin typeface="Arial" pitchFamily="34" charset="0"/>
                <a:cs typeface="Arial" pitchFamily="34" charset="0"/>
              </a:rPr>
              <a:t>perkhidmatan</a:t>
            </a:r>
            <a:r>
              <a:rPr lang="en-US" sz="2200" b="1" dirty="0">
                <a:solidFill>
                  <a:schemeClr val="tx1"/>
                </a:solidFill>
                <a:latin typeface="Arial" pitchFamily="34" charset="0"/>
                <a:cs typeface="Arial" pitchFamily="34" charset="0"/>
              </a:rPr>
              <a:t> lain</a:t>
            </a:r>
          </a:p>
          <a:p>
            <a:pPr marL="228600" lvl="1" indent="-171450" fontAlgn="auto">
              <a:spcBef>
                <a:spcPts val="0"/>
              </a:spcBef>
              <a:spcAft>
                <a:spcPts val="0"/>
              </a:spcAft>
              <a:buFont typeface="Wingdings" pitchFamily="2" charset="2"/>
              <a:buChar char="§"/>
              <a:defRPr/>
            </a:pPr>
            <a:endParaRPr lang="en-US" sz="2200" b="1" dirty="0">
              <a:solidFill>
                <a:schemeClr val="tx1"/>
              </a:solidFill>
              <a:latin typeface="Arial" pitchFamily="34" charset="0"/>
              <a:cs typeface="Arial" pitchFamily="34" charset="0"/>
            </a:endParaRPr>
          </a:p>
          <a:p>
            <a:pPr marL="228600" lvl="1" indent="-171450" fontAlgn="auto">
              <a:spcBef>
                <a:spcPts val="0"/>
              </a:spcBef>
              <a:spcAft>
                <a:spcPts val="0"/>
              </a:spcAft>
              <a:buFont typeface="Wingdings" pitchFamily="2" charset="2"/>
              <a:buChar char="§"/>
              <a:defRPr/>
            </a:pPr>
            <a:r>
              <a:rPr lang="en-US" sz="2200" b="1" dirty="0" err="1">
                <a:solidFill>
                  <a:schemeClr val="tx1"/>
                </a:solidFill>
                <a:latin typeface="Arial" pitchFamily="34" charset="0"/>
                <a:cs typeface="Arial" pitchFamily="34" charset="0"/>
              </a:rPr>
              <a:t>M</a:t>
            </a:r>
            <a:r>
              <a:rPr lang="en-US" sz="2200" b="1" dirty="0" err="1" smtClean="0">
                <a:solidFill>
                  <a:schemeClr val="tx1"/>
                </a:solidFill>
                <a:latin typeface="Arial" pitchFamily="34" charset="0"/>
                <a:cs typeface="Arial" pitchFamily="34" charset="0"/>
              </a:rPr>
              <a:t>eningkatkan</a:t>
            </a:r>
            <a:r>
              <a:rPr lang="en-US" sz="2200" b="1" dirty="0" smtClean="0">
                <a:solidFill>
                  <a:schemeClr val="tx1"/>
                </a:solidFill>
                <a:latin typeface="Arial" pitchFamily="34" charset="0"/>
                <a:cs typeface="Arial" pitchFamily="34" charset="0"/>
              </a:rPr>
              <a:t> </a:t>
            </a:r>
            <a:r>
              <a:rPr lang="en-US" sz="2200" b="1" dirty="0" err="1">
                <a:solidFill>
                  <a:schemeClr val="tx1"/>
                </a:solidFill>
                <a:latin typeface="Arial" pitchFamily="34" charset="0"/>
                <a:cs typeface="Arial" pitchFamily="34" charset="0"/>
              </a:rPr>
              <a:t>daya</a:t>
            </a:r>
            <a:r>
              <a:rPr lang="en-US" sz="2200" b="1" dirty="0">
                <a:solidFill>
                  <a:schemeClr val="tx1"/>
                </a:solidFill>
                <a:latin typeface="Arial" pitchFamily="34" charset="0"/>
                <a:cs typeface="Arial" pitchFamily="34" charset="0"/>
              </a:rPr>
              <a:t> </a:t>
            </a:r>
            <a:r>
              <a:rPr lang="en-US" sz="2200" b="1" dirty="0" err="1">
                <a:solidFill>
                  <a:schemeClr val="tx1"/>
                </a:solidFill>
                <a:latin typeface="Arial" pitchFamily="34" charset="0"/>
                <a:cs typeface="Arial" pitchFamily="34" charset="0"/>
              </a:rPr>
              <a:t>saing</a:t>
            </a:r>
            <a:r>
              <a:rPr lang="en-US" sz="2200" b="1" dirty="0">
                <a:solidFill>
                  <a:schemeClr val="tx1"/>
                </a:solidFill>
                <a:latin typeface="Arial" pitchFamily="34" charset="0"/>
                <a:cs typeface="Arial" pitchFamily="34" charset="0"/>
              </a:rPr>
              <a:t> </a:t>
            </a:r>
            <a:r>
              <a:rPr lang="en-US" sz="2200" b="1" dirty="0" err="1">
                <a:solidFill>
                  <a:schemeClr val="tx1"/>
                </a:solidFill>
                <a:latin typeface="Arial" pitchFamily="34" charset="0"/>
                <a:cs typeface="Arial" pitchFamily="34" charset="0"/>
              </a:rPr>
              <a:t>pegawai</a:t>
            </a:r>
            <a:endParaRPr lang="en-US" sz="2200" b="1" dirty="0">
              <a:solidFill>
                <a:schemeClr val="tx1"/>
              </a:solidFill>
              <a:latin typeface="Arial" pitchFamily="34" charset="0"/>
              <a:cs typeface="Arial" pitchFamily="34" charset="0"/>
            </a:endParaRPr>
          </a:p>
        </p:txBody>
      </p:sp>
      <p:sp>
        <p:nvSpPr>
          <p:cNvPr id="17" name="Round Diagonal Corner Rectangle 16"/>
          <p:cNvSpPr/>
          <p:nvPr/>
        </p:nvSpPr>
        <p:spPr>
          <a:xfrm>
            <a:off x="3286116" y="2492896"/>
            <a:ext cx="2286016" cy="1579046"/>
          </a:xfrm>
          <a:prstGeom prst="round2DiagRect">
            <a:avLst/>
          </a:prstGeom>
          <a:solidFill>
            <a:srgbClr val="C00000"/>
          </a:solidFill>
          <a:ln w="69850">
            <a:noFill/>
          </a:ln>
          <a:scene3d>
            <a:camera prst="orthographicFront"/>
            <a:lightRig rig="threePt" dir="t"/>
          </a:scene3d>
          <a:sp3d>
            <a:bevelT w="266700" h="2413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dirty="0">
                <a:solidFill>
                  <a:schemeClr val="bg1"/>
                </a:solidFill>
                <a:latin typeface="Arial Black" pitchFamily="34" charset="0"/>
              </a:rPr>
              <a:t>PELANTIKAN TERUS</a:t>
            </a:r>
          </a:p>
        </p:txBody>
      </p:sp>
      <p:sp>
        <p:nvSpPr>
          <p:cNvPr id="35850" name="Rectangle 18"/>
          <p:cNvSpPr>
            <a:spLocks noChangeArrowheads="1"/>
          </p:cNvSpPr>
          <p:nvPr/>
        </p:nvSpPr>
        <p:spPr bwMode="auto">
          <a:xfrm>
            <a:off x="1000125" y="833438"/>
            <a:ext cx="3155950" cy="523875"/>
          </a:xfrm>
          <a:prstGeom prst="rect">
            <a:avLst/>
          </a:prstGeom>
          <a:noFill/>
          <a:ln w="9525">
            <a:noFill/>
            <a:miter lim="800000"/>
            <a:headEnd/>
            <a:tailEnd/>
          </a:ln>
        </p:spPr>
        <p:txBody>
          <a:bodyPr wrap="none">
            <a:spAutoFit/>
          </a:bodyPr>
          <a:lstStyle/>
          <a:p>
            <a:r>
              <a:rPr lang="en-US" sz="2800">
                <a:latin typeface="Arial Black" pitchFamily="34" charset="0"/>
              </a:rPr>
              <a:t>PENGAMBILAN</a:t>
            </a:r>
          </a:p>
        </p:txBody>
      </p:sp>
      <p:sp>
        <p:nvSpPr>
          <p:cNvPr id="11" name="Action Button: Back or Previous 10">
            <a:hlinkClick r:id="rId3" action="ppaction://hlinksldjump" highlightClick="1"/>
          </p:cNvPr>
          <p:cNvSpPr/>
          <p:nvPr/>
        </p:nvSpPr>
        <p:spPr>
          <a:xfrm>
            <a:off x="8077200" y="6400800"/>
            <a:ext cx="228600" cy="2286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ransition>
    <p:dissolv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nip Diagonal Corner Rectangle 7"/>
          <p:cNvSpPr/>
          <p:nvPr/>
        </p:nvSpPr>
        <p:spPr>
          <a:xfrm>
            <a:off x="0" y="2071688"/>
            <a:ext cx="4286250" cy="4786312"/>
          </a:xfrm>
          <a:prstGeom prst="snip2Diag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Snip Diagonal Corner Rectangle 8"/>
          <p:cNvSpPr/>
          <p:nvPr/>
        </p:nvSpPr>
        <p:spPr>
          <a:xfrm>
            <a:off x="4857750" y="0"/>
            <a:ext cx="4286250" cy="4500563"/>
          </a:xfrm>
          <a:prstGeom prst="snip2DiagRect">
            <a:avLst/>
          </a:prstGeom>
          <a:solidFill>
            <a:srgbClr val="CC00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Slide Number Placeholder 6"/>
          <p:cNvSpPr>
            <a:spLocks noGrp="1"/>
          </p:cNvSpPr>
          <p:nvPr>
            <p:ph type="sldNum" sz="quarter" idx="12"/>
          </p:nvPr>
        </p:nvSpPr>
        <p:spPr/>
        <p:txBody>
          <a:bodyPr/>
          <a:lstStyle/>
          <a:p>
            <a:pPr>
              <a:defRPr/>
            </a:pPr>
            <a:fld id="{D533C8A9-DF25-4285-856D-21594E6A1E80}" type="slidenum">
              <a:rPr lang="en-US" smtClean="0"/>
              <a:pPr>
                <a:defRPr/>
              </a:pPr>
              <a:t>27</a:t>
            </a:fld>
            <a:endParaRPr lang="en-US"/>
          </a:p>
        </p:txBody>
      </p:sp>
      <p:sp>
        <p:nvSpPr>
          <p:cNvPr id="19" name="Rectangle 18"/>
          <p:cNvSpPr/>
          <p:nvPr/>
        </p:nvSpPr>
        <p:spPr>
          <a:xfrm>
            <a:off x="71438" y="2286000"/>
            <a:ext cx="2928937" cy="4693593"/>
          </a:xfrm>
          <a:prstGeom prst="rect">
            <a:avLst/>
          </a:prstGeom>
        </p:spPr>
        <p:txBody>
          <a:bodyPr>
            <a:spAutoFit/>
          </a:bodyPr>
          <a:lstStyle/>
          <a:p>
            <a:pPr fontAlgn="auto">
              <a:spcBef>
                <a:spcPts val="0"/>
              </a:spcBef>
              <a:spcAft>
                <a:spcPts val="0"/>
              </a:spcAft>
              <a:defRPr/>
            </a:pPr>
            <a:r>
              <a:rPr lang="en-US" sz="2000" b="1" dirty="0" err="1">
                <a:latin typeface="Arial Black" pitchFamily="34" charset="0"/>
                <a:cs typeface="+mn-cs"/>
              </a:rPr>
              <a:t>Dasar</a:t>
            </a:r>
            <a:r>
              <a:rPr lang="en-US" sz="2000" b="1" dirty="0">
                <a:latin typeface="Arial Black" pitchFamily="34" charset="0"/>
                <a:cs typeface="+mn-cs"/>
              </a:rPr>
              <a:t> &amp; </a:t>
            </a:r>
            <a:r>
              <a:rPr lang="en-US" sz="2000" b="1" dirty="0" err="1">
                <a:latin typeface="Arial Black" pitchFamily="34" charset="0"/>
                <a:cs typeface="+mn-cs"/>
              </a:rPr>
              <a:t>Peraturan</a:t>
            </a:r>
            <a:endParaRPr lang="en-US" sz="2000" b="1" dirty="0">
              <a:latin typeface="Arial Black" pitchFamily="34" charset="0"/>
              <a:cs typeface="+mn-cs"/>
            </a:endParaRPr>
          </a:p>
          <a:p>
            <a:pPr marL="171450" indent="-171450" algn="just">
              <a:defRPr/>
            </a:pPr>
            <a:endParaRPr lang="en-US" sz="500" b="1" dirty="0"/>
          </a:p>
          <a:p>
            <a:pPr marL="266700" indent="-266700">
              <a:spcBef>
                <a:spcPct val="20000"/>
              </a:spcBef>
              <a:buFont typeface="Arial" pitchFamily="34" charset="0"/>
              <a:buChar char="•"/>
              <a:defRPr/>
            </a:pPr>
            <a:r>
              <a:rPr lang="en-US" sz="2000" b="1" dirty="0" err="1"/>
              <a:t>M</a:t>
            </a:r>
            <a:r>
              <a:rPr lang="en-US" sz="2000" b="1" dirty="0" err="1" smtClean="0"/>
              <a:t>emutuskan</a:t>
            </a:r>
            <a:r>
              <a:rPr lang="en-US" sz="2000" b="1" dirty="0" smtClean="0"/>
              <a:t> </a:t>
            </a:r>
            <a:r>
              <a:rPr lang="en-US" sz="2000" b="1" dirty="0" err="1"/>
              <a:t>hubungan</a:t>
            </a:r>
            <a:r>
              <a:rPr lang="en-US" sz="2000" b="1" dirty="0"/>
              <a:t> </a:t>
            </a:r>
            <a:r>
              <a:rPr lang="en-US" sz="2000" b="1" dirty="0" err="1"/>
              <a:t>perkhidmatan</a:t>
            </a:r>
            <a:r>
              <a:rPr lang="en-US" sz="2000" b="1" dirty="0"/>
              <a:t> </a:t>
            </a:r>
            <a:r>
              <a:rPr lang="en-US" sz="2000" b="1" dirty="0" err="1"/>
              <a:t>asal</a:t>
            </a:r>
            <a:r>
              <a:rPr lang="en-US" sz="2000" b="1" dirty="0"/>
              <a:t> </a:t>
            </a:r>
            <a:r>
              <a:rPr lang="en-US" sz="2000" b="1" dirty="0" err="1"/>
              <a:t>pegawai</a:t>
            </a:r>
            <a:r>
              <a:rPr lang="en-US" sz="2000" b="1" dirty="0"/>
              <a:t> yang </a:t>
            </a:r>
            <a:r>
              <a:rPr lang="en-US" sz="2000" b="1" dirty="0" err="1"/>
              <a:t>dilantik</a:t>
            </a:r>
            <a:r>
              <a:rPr lang="en-US" sz="2000" b="1" dirty="0"/>
              <a:t> </a:t>
            </a:r>
            <a:r>
              <a:rPr lang="en-US" sz="2000" b="1" dirty="0" err="1"/>
              <a:t>ke</a:t>
            </a:r>
            <a:r>
              <a:rPr lang="en-US" sz="2000" b="1" dirty="0"/>
              <a:t> </a:t>
            </a:r>
            <a:r>
              <a:rPr lang="en-US" sz="2000" b="1" dirty="0" err="1"/>
              <a:t>perkhidmatan</a:t>
            </a:r>
            <a:r>
              <a:rPr lang="en-US" sz="2000" b="1" dirty="0"/>
              <a:t> lain </a:t>
            </a:r>
            <a:r>
              <a:rPr lang="en-US" sz="2000" b="1" dirty="0" err="1"/>
              <a:t>dalam</a:t>
            </a:r>
            <a:r>
              <a:rPr lang="en-US" sz="2000" b="1" dirty="0"/>
              <a:t> </a:t>
            </a:r>
            <a:r>
              <a:rPr lang="en-US" sz="2000" b="1" dirty="0" err="1"/>
              <a:t>perkhidmatan</a:t>
            </a:r>
            <a:r>
              <a:rPr lang="en-US" sz="2000" b="1" dirty="0"/>
              <a:t> </a:t>
            </a:r>
            <a:r>
              <a:rPr lang="en-US" sz="2000" b="1" dirty="0" err="1"/>
              <a:t>awam</a:t>
            </a:r>
            <a:endParaRPr lang="en-US" sz="2000" b="1" dirty="0"/>
          </a:p>
          <a:p>
            <a:pPr marL="266700" indent="-266700">
              <a:spcBef>
                <a:spcPct val="20000"/>
              </a:spcBef>
              <a:defRPr/>
            </a:pPr>
            <a:endParaRPr lang="en-US" sz="500" b="1" dirty="0"/>
          </a:p>
          <a:p>
            <a:pPr marL="266700" indent="-266700">
              <a:spcBef>
                <a:spcPct val="20000"/>
              </a:spcBef>
              <a:buFont typeface="Arial" pitchFamily="34" charset="0"/>
              <a:buChar char="•"/>
              <a:defRPr/>
            </a:pPr>
            <a:r>
              <a:rPr lang="en-US" sz="2000" b="1" dirty="0" err="1"/>
              <a:t>Tempoh</a:t>
            </a:r>
            <a:r>
              <a:rPr lang="en-US" sz="2000" b="1" dirty="0"/>
              <a:t> </a:t>
            </a:r>
            <a:r>
              <a:rPr lang="en-US" sz="2000" b="1" dirty="0" err="1"/>
              <a:t>perkhidmatan</a:t>
            </a:r>
            <a:r>
              <a:rPr lang="en-US" sz="2000" b="1" dirty="0"/>
              <a:t> </a:t>
            </a:r>
            <a:r>
              <a:rPr lang="en-US" sz="2000" b="1" dirty="0" err="1"/>
              <a:t>lepas</a:t>
            </a:r>
            <a:r>
              <a:rPr lang="en-US" sz="2000" b="1" dirty="0"/>
              <a:t> </a:t>
            </a:r>
            <a:r>
              <a:rPr lang="en-US" sz="2000" b="1" dirty="0" err="1"/>
              <a:t>diambil</a:t>
            </a:r>
            <a:r>
              <a:rPr lang="en-US" sz="2000" b="1" dirty="0"/>
              <a:t> </a:t>
            </a:r>
            <a:r>
              <a:rPr lang="en-US" sz="2000" b="1" dirty="0" err="1"/>
              <a:t>kira</a:t>
            </a:r>
            <a:r>
              <a:rPr lang="en-US" sz="2000" b="1" dirty="0"/>
              <a:t> </a:t>
            </a:r>
            <a:r>
              <a:rPr lang="en-US" sz="2000" b="1" dirty="0" err="1"/>
              <a:t>untuk</a:t>
            </a:r>
            <a:r>
              <a:rPr lang="en-US" sz="2000" b="1" dirty="0"/>
              <a:t> </a:t>
            </a:r>
            <a:r>
              <a:rPr lang="en-US" sz="2000" b="1" dirty="0" err="1"/>
              <a:t>faedah</a:t>
            </a:r>
            <a:r>
              <a:rPr lang="en-US" sz="2000" b="1" dirty="0"/>
              <a:t> </a:t>
            </a:r>
            <a:r>
              <a:rPr lang="en-US" sz="2000" b="1" dirty="0" err="1"/>
              <a:t>persaraan</a:t>
            </a:r>
            <a:endParaRPr lang="en-US" sz="2000" b="1" dirty="0"/>
          </a:p>
          <a:p>
            <a:pPr marL="171450" indent="-171450" algn="just">
              <a:defRPr/>
            </a:pPr>
            <a:endParaRPr lang="en-US" sz="2000" dirty="0"/>
          </a:p>
        </p:txBody>
      </p:sp>
      <p:sp>
        <p:nvSpPr>
          <p:cNvPr id="21" name="Rectangle 20"/>
          <p:cNvSpPr/>
          <p:nvPr/>
        </p:nvSpPr>
        <p:spPr>
          <a:xfrm>
            <a:off x="6000750" y="571500"/>
            <a:ext cx="2895600" cy="35718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fontAlgn="auto">
              <a:spcBef>
                <a:spcPts val="0"/>
              </a:spcBef>
              <a:spcAft>
                <a:spcPts val="0"/>
              </a:spcAft>
              <a:defRPr/>
            </a:pPr>
            <a:r>
              <a:rPr lang="en-US" sz="2000" b="1" dirty="0" err="1">
                <a:solidFill>
                  <a:schemeClr val="bg1"/>
                </a:solidFill>
                <a:latin typeface="Arial Black" pitchFamily="34" charset="0"/>
              </a:rPr>
              <a:t>Rasional</a:t>
            </a:r>
            <a:endParaRPr lang="en-US" sz="2000" b="1" dirty="0">
              <a:solidFill>
                <a:schemeClr val="bg1"/>
              </a:solidFill>
              <a:latin typeface="Arial Black" pitchFamily="34" charset="0"/>
            </a:endParaRPr>
          </a:p>
          <a:p>
            <a:pPr fontAlgn="auto">
              <a:spcBef>
                <a:spcPts val="0"/>
              </a:spcBef>
              <a:spcAft>
                <a:spcPts val="0"/>
              </a:spcAft>
              <a:defRPr/>
            </a:pPr>
            <a:endParaRPr lang="en-US" sz="500" b="1" dirty="0">
              <a:solidFill>
                <a:schemeClr val="bg1"/>
              </a:solidFill>
            </a:endParaRPr>
          </a:p>
          <a:p>
            <a:pPr marL="266700" indent="-266700">
              <a:spcBef>
                <a:spcPct val="20000"/>
              </a:spcBef>
              <a:buFont typeface="Arial" pitchFamily="34" charset="0"/>
              <a:buChar char="•"/>
              <a:defRPr/>
            </a:pPr>
            <a:r>
              <a:rPr lang="en-US" sz="2000" b="1" dirty="0" err="1">
                <a:solidFill>
                  <a:schemeClr val="bg1"/>
                </a:solidFill>
                <a:latin typeface="Arial" pitchFamily="34" charset="0"/>
                <a:cs typeface="Arial" pitchFamily="34" charset="0"/>
              </a:rPr>
              <a:t>F</a:t>
            </a:r>
            <a:r>
              <a:rPr lang="en-US" sz="2000" b="1" dirty="0" err="1" smtClean="0">
                <a:solidFill>
                  <a:schemeClr val="bg1"/>
                </a:solidFill>
                <a:latin typeface="Arial" pitchFamily="34" charset="0"/>
                <a:cs typeface="Arial" pitchFamily="34" charset="0"/>
              </a:rPr>
              <a:t>leksibiliti</a:t>
            </a:r>
            <a:r>
              <a:rPr lang="en-US" sz="2000" b="1" dirty="0" smtClean="0">
                <a:solidFill>
                  <a:schemeClr val="bg1"/>
                </a:solidFill>
                <a:latin typeface="Arial" pitchFamily="34" charset="0"/>
                <a:cs typeface="Arial" pitchFamily="34" charset="0"/>
              </a:rPr>
              <a:t> </a:t>
            </a:r>
            <a:r>
              <a:rPr lang="en-US" sz="2000" b="1" dirty="0" err="1">
                <a:solidFill>
                  <a:schemeClr val="bg1"/>
                </a:solidFill>
                <a:latin typeface="Arial" pitchFamily="34" charset="0"/>
                <a:cs typeface="Arial" pitchFamily="34" charset="0"/>
              </a:rPr>
              <a:t>pegawai</a:t>
            </a:r>
            <a:r>
              <a:rPr lang="en-US" sz="2000" b="1" dirty="0">
                <a:solidFill>
                  <a:schemeClr val="bg1"/>
                </a:solidFill>
                <a:latin typeface="Arial" pitchFamily="34" charset="0"/>
                <a:cs typeface="Arial" pitchFamily="34" charset="0"/>
              </a:rPr>
              <a:t> </a:t>
            </a:r>
            <a:r>
              <a:rPr lang="en-US" sz="2000" b="1" dirty="0" err="1">
                <a:solidFill>
                  <a:schemeClr val="bg1"/>
                </a:solidFill>
                <a:latin typeface="Arial" pitchFamily="34" charset="0"/>
                <a:cs typeface="Arial" pitchFamily="34" charset="0"/>
              </a:rPr>
              <a:t>bertukar</a:t>
            </a:r>
            <a:r>
              <a:rPr lang="en-US" sz="2000" b="1" dirty="0">
                <a:solidFill>
                  <a:schemeClr val="bg1"/>
                </a:solidFill>
                <a:latin typeface="Arial" pitchFamily="34" charset="0"/>
                <a:cs typeface="Arial" pitchFamily="34" charset="0"/>
              </a:rPr>
              <a:t> </a:t>
            </a:r>
            <a:r>
              <a:rPr lang="en-US" sz="2000" b="1" dirty="0" err="1">
                <a:solidFill>
                  <a:schemeClr val="bg1"/>
                </a:solidFill>
                <a:latin typeface="Arial" pitchFamily="34" charset="0"/>
                <a:cs typeface="Arial" pitchFamily="34" charset="0"/>
              </a:rPr>
              <a:t>bidang</a:t>
            </a:r>
            <a:r>
              <a:rPr lang="en-US" sz="2000" b="1" dirty="0">
                <a:solidFill>
                  <a:schemeClr val="bg1"/>
                </a:solidFill>
                <a:latin typeface="Arial" pitchFamily="34" charset="0"/>
                <a:cs typeface="Arial" pitchFamily="34" charset="0"/>
              </a:rPr>
              <a:t> </a:t>
            </a:r>
            <a:r>
              <a:rPr lang="en-US" sz="2000" b="1" dirty="0" err="1">
                <a:solidFill>
                  <a:schemeClr val="bg1"/>
                </a:solidFill>
                <a:latin typeface="Arial" pitchFamily="34" charset="0"/>
                <a:cs typeface="Arial" pitchFamily="34" charset="0"/>
              </a:rPr>
              <a:t>kerjaya</a:t>
            </a:r>
            <a:endParaRPr lang="en-US" sz="2000" b="1" dirty="0">
              <a:solidFill>
                <a:schemeClr val="bg1"/>
              </a:solidFill>
              <a:latin typeface="Arial" pitchFamily="34" charset="0"/>
              <a:cs typeface="Arial" pitchFamily="34" charset="0"/>
            </a:endParaRPr>
          </a:p>
          <a:p>
            <a:pPr marL="266700" indent="-266700">
              <a:spcBef>
                <a:spcPct val="20000"/>
              </a:spcBef>
              <a:defRPr/>
            </a:pPr>
            <a:endParaRPr lang="en-US" sz="500" b="1" dirty="0">
              <a:solidFill>
                <a:schemeClr val="bg1"/>
              </a:solidFill>
              <a:latin typeface="Arial" pitchFamily="34" charset="0"/>
              <a:cs typeface="Arial" pitchFamily="34" charset="0"/>
            </a:endParaRPr>
          </a:p>
          <a:p>
            <a:pPr marL="266700" indent="-266700">
              <a:spcBef>
                <a:spcPct val="20000"/>
              </a:spcBef>
              <a:buFont typeface="Arial" pitchFamily="34" charset="0"/>
              <a:buChar char="•"/>
              <a:defRPr/>
            </a:pPr>
            <a:r>
              <a:rPr lang="en-US" sz="2000" b="1" dirty="0" err="1">
                <a:solidFill>
                  <a:schemeClr val="bg1"/>
                </a:solidFill>
                <a:latin typeface="Arial" pitchFamily="34" charset="0"/>
                <a:cs typeface="Arial" pitchFamily="34" charset="0"/>
              </a:rPr>
              <a:t>M</a:t>
            </a:r>
            <a:r>
              <a:rPr lang="en-US" sz="2000" b="1" dirty="0" err="1" smtClean="0">
                <a:solidFill>
                  <a:schemeClr val="bg1"/>
                </a:solidFill>
                <a:latin typeface="Arial" pitchFamily="34" charset="0"/>
                <a:cs typeface="Arial" pitchFamily="34" charset="0"/>
              </a:rPr>
              <a:t>embuka</a:t>
            </a:r>
            <a:r>
              <a:rPr lang="en-US" sz="2000" b="1" dirty="0" smtClean="0">
                <a:solidFill>
                  <a:schemeClr val="bg1"/>
                </a:solidFill>
                <a:latin typeface="Arial" pitchFamily="34" charset="0"/>
                <a:cs typeface="Arial" pitchFamily="34" charset="0"/>
              </a:rPr>
              <a:t> </a:t>
            </a:r>
            <a:r>
              <a:rPr lang="en-US" sz="2000" b="1" dirty="0" err="1">
                <a:solidFill>
                  <a:schemeClr val="bg1"/>
                </a:solidFill>
                <a:latin typeface="Arial" pitchFamily="34" charset="0"/>
                <a:cs typeface="Arial" pitchFamily="34" charset="0"/>
              </a:rPr>
              <a:t>peluang</a:t>
            </a:r>
            <a:r>
              <a:rPr lang="en-US" sz="2000" b="1" dirty="0">
                <a:solidFill>
                  <a:schemeClr val="bg1"/>
                </a:solidFill>
                <a:latin typeface="Arial" pitchFamily="34" charset="0"/>
                <a:cs typeface="Arial" pitchFamily="34" charset="0"/>
              </a:rPr>
              <a:t> </a:t>
            </a:r>
            <a:r>
              <a:rPr lang="en-US" sz="2000" b="1" dirty="0" err="1">
                <a:solidFill>
                  <a:schemeClr val="bg1"/>
                </a:solidFill>
                <a:latin typeface="Arial" pitchFamily="34" charset="0"/>
                <a:cs typeface="Arial" pitchFamily="34" charset="0"/>
              </a:rPr>
              <a:t>kepada</a:t>
            </a:r>
            <a:r>
              <a:rPr lang="en-US" sz="2000" b="1" dirty="0">
                <a:solidFill>
                  <a:schemeClr val="bg1"/>
                </a:solidFill>
                <a:latin typeface="Arial" pitchFamily="34" charset="0"/>
                <a:cs typeface="Arial" pitchFamily="34" charset="0"/>
              </a:rPr>
              <a:t> </a:t>
            </a:r>
            <a:r>
              <a:rPr lang="en-US" sz="2000" b="1" dirty="0" err="1">
                <a:solidFill>
                  <a:schemeClr val="bg1"/>
                </a:solidFill>
                <a:latin typeface="Arial" pitchFamily="34" charset="0"/>
                <a:cs typeface="Arial" pitchFamily="34" charset="0"/>
              </a:rPr>
              <a:t>pegawai</a:t>
            </a:r>
            <a:r>
              <a:rPr lang="en-US" sz="2000" b="1" dirty="0">
                <a:solidFill>
                  <a:schemeClr val="bg1"/>
                </a:solidFill>
                <a:latin typeface="Arial" pitchFamily="34" charset="0"/>
                <a:cs typeface="Arial" pitchFamily="34" charset="0"/>
              </a:rPr>
              <a:t> </a:t>
            </a:r>
            <a:r>
              <a:rPr lang="en-US" sz="2000" b="1" dirty="0" err="1">
                <a:solidFill>
                  <a:schemeClr val="bg1"/>
                </a:solidFill>
                <a:latin typeface="Arial" pitchFamily="34" charset="0"/>
                <a:cs typeface="Arial" pitchFamily="34" charset="0"/>
              </a:rPr>
              <a:t>untuk</a:t>
            </a:r>
            <a:r>
              <a:rPr lang="en-US" sz="2000" b="1" dirty="0">
                <a:solidFill>
                  <a:schemeClr val="bg1"/>
                </a:solidFill>
                <a:latin typeface="Arial" pitchFamily="34" charset="0"/>
                <a:cs typeface="Arial" pitchFamily="34" charset="0"/>
              </a:rPr>
              <a:t> </a:t>
            </a:r>
            <a:r>
              <a:rPr lang="en-US" sz="2000" b="1" dirty="0" err="1">
                <a:solidFill>
                  <a:schemeClr val="bg1"/>
                </a:solidFill>
                <a:latin typeface="Arial" pitchFamily="34" charset="0"/>
                <a:cs typeface="Arial" pitchFamily="34" charset="0"/>
              </a:rPr>
              <a:t>mempelbagaikan</a:t>
            </a:r>
            <a:r>
              <a:rPr lang="en-US" sz="2000" b="1" dirty="0">
                <a:solidFill>
                  <a:schemeClr val="bg1"/>
                </a:solidFill>
                <a:latin typeface="Arial" pitchFamily="34" charset="0"/>
                <a:cs typeface="Arial" pitchFamily="34" charset="0"/>
              </a:rPr>
              <a:t> </a:t>
            </a:r>
            <a:r>
              <a:rPr lang="en-US" sz="2000" b="1" dirty="0" err="1">
                <a:solidFill>
                  <a:schemeClr val="bg1"/>
                </a:solidFill>
                <a:latin typeface="Arial" pitchFamily="34" charset="0"/>
                <a:cs typeface="Arial" pitchFamily="34" charset="0"/>
              </a:rPr>
              <a:t>pengalaman</a:t>
            </a:r>
            <a:r>
              <a:rPr lang="en-US" sz="2000" b="1" dirty="0">
                <a:solidFill>
                  <a:schemeClr val="bg1"/>
                </a:solidFill>
                <a:latin typeface="Arial" pitchFamily="34" charset="0"/>
                <a:cs typeface="Arial" pitchFamily="34" charset="0"/>
              </a:rPr>
              <a:t> &amp; </a:t>
            </a:r>
            <a:r>
              <a:rPr lang="en-US" sz="2000" b="1" dirty="0" err="1">
                <a:solidFill>
                  <a:schemeClr val="bg1"/>
                </a:solidFill>
                <a:latin typeface="Arial" pitchFamily="34" charset="0"/>
                <a:cs typeface="Arial" pitchFamily="34" charset="0"/>
              </a:rPr>
              <a:t>kepakaran</a:t>
            </a:r>
            <a:endParaRPr lang="en-US" sz="2000" b="1" dirty="0">
              <a:solidFill>
                <a:schemeClr val="bg1"/>
              </a:solidFill>
              <a:latin typeface="Arial" pitchFamily="34" charset="0"/>
              <a:cs typeface="Arial" pitchFamily="34" charset="0"/>
            </a:endParaRPr>
          </a:p>
        </p:txBody>
      </p:sp>
      <p:sp>
        <p:nvSpPr>
          <p:cNvPr id="26" name="Round Diagonal Corner Rectangle 25"/>
          <p:cNvSpPr/>
          <p:nvPr/>
        </p:nvSpPr>
        <p:spPr>
          <a:xfrm>
            <a:off x="3143240" y="2571532"/>
            <a:ext cx="2786082" cy="1500410"/>
          </a:xfrm>
          <a:prstGeom prst="round2DiagRect">
            <a:avLst/>
          </a:prstGeom>
          <a:solidFill>
            <a:srgbClr val="C00000"/>
          </a:solidFill>
          <a:ln w="69850">
            <a:noFill/>
          </a:ln>
          <a:scene3d>
            <a:camera prst="orthographicFront"/>
            <a:lightRig rig="threePt" dir="t"/>
          </a:scene3d>
          <a:sp3d>
            <a:bevelT w="215900" h="2413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200" b="1" dirty="0" err="1">
                <a:solidFill>
                  <a:schemeClr val="bg1"/>
                </a:solidFill>
                <a:latin typeface="Arial Black" pitchFamily="34" charset="0"/>
                <a:cs typeface="Arial" pitchFamily="34" charset="0"/>
              </a:rPr>
              <a:t>Pelepasan</a:t>
            </a:r>
            <a:r>
              <a:rPr lang="en-US" sz="2200" b="1" dirty="0">
                <a:solidFill>
                  <a:schemeClr val="bg1"/>
                </a:solidFill>
                <a:latin typeface="Arial Black" pitchFamily="34" charset="0"/>
                <a:cs typeface="Arial" pitchFamily="34" charset="0"/>
              </a:rPr>
              <a:t> </a:t>
            </a:r>
            <a:r>
              <a:rPr lang="en-US" sz="2200" b="1" dirty="0" err="1">
                <a:solidFill>
                  <a:schemeClr val="bg1"/>
                </a:solidFill>
                <a:latin typeface="Arial Black" pitchFamily="34" charset="0"/>
                <a:cs typeface="Arial" pitchFamily="34" charset="0"/>
              </a:rPr>
              <a:t>Jawatan</a:t>
            </a:r>
            <a:endParaRPr lang="en-US" sz="2200" b="1" dirty="0">
              <a:solidFill>
                <a:schemeClr val="bg1"/>
              </a:solidFill>
              <a:latin typeface="Arial Black" pitchFamily="34" charset="0"/>
            </a:endParaRPr>
          </a:p>
        </p:txBody>
      </p:sp>
      <p:sp>
        <p:nvSpPr>
          <p:cNvPr id="36875" name="Rectangle 27"/>
          <p:cNvSpPr>
            <a:spLocks noChangeArrowheads="1"/>
          </p:cNvSpPr>
          <p:nvPr/>
        </p:nvSpPr>
        <p:spPr bwMode="auto">
          <a:xfrm>
            <a:off x="571500" y="285750"/>
            <a:ext cx="3286125" cy="1200150"/>
          </a:xfrm>
          <a:prstGeom prst="rect">
            <a:avLst/>
          </a:prstGeom>
          <a:noFill/>
          <a:ln w="9525">
            <a:noFill/>
            <a:miter lim="800000"/>
            <a:headEnd/>
            <a:tailEnd/>
          </a:ln>
        </p:spPr>
        <p:txBody>
          <a:bodyPr>
            <a:spAutoFit/>
          </a:bodyPr>
          <a:lstStyle/>
          <a:p>
            <a:pPr algn="ctr"/>
            <a:r>
              <a:rPr lang="en-US" sz="2400">
                <a:latin typeface="Arial Black" pitchFamily="34" charset="0"/>
              </a:rPr>
              <a:t>MOBILITY </a:t>
            </a:r>
          </a:p>
          <a:p>
            <a:pPr algn="ctr"/>
            <a:r>
              <a:rPr lang="en-US" sz="2400">
                <a:latin typeface="Arial Black" pitchFamily="34" charset="0"/>
              </a:rPr>
              <a:t>&amp; </a:t>
            </a:r>
          </a:p>
          <a:p>
            <a:pPr algn="ctr"/>
            <a:r>
              <a:rPr lang="en-US" sz="2400">
                <a:latin typeface="Arial Black" pitchFamily="34" charset="0"/>
              </a:rPr>
              <a:t>PORTABILITY</a:t>
            </a:r>
          </a:p>
        </p:txBody>
      </p:sp>
      <p:sp>
        <p:nvSpPr>
          <p:cNvPr id="10" name="Action Button: Back or Previous 9">
            <a:hlinkClick r:id="rId3" action="ppaction://hlinksldjump" highlightClick="1"/>
          </p:cNvPr>
          <p:cNvSpPr/>
          <p:nvPr/>
        </p:nvSpPr>
        <p:spPr>
          <a:xfrm>
            <a:off x="8077200" y="6400800"/>
            <a:ext cx="228600" cy="2286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ransition>
    <p:dissolv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nip Diagonal Corner Rectangle 7"/>
          <p:cNvSpPr/>
          <p:nvPr/>
        </p:nvSpPr>
        <p:spPr>
          <a:xfrm>
            <a:off x="0" y="1000125"/>
            <a:ext cx="4286250" cy="5857875"/>
          </a:xfrm>
          <a:prstGeom prst="snip2DiagRect">
            <a:avLst/>
          </a:prstGeom>
          <a:solidFill>
            <a:srgbClr val="CC00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Snip Diagonal Corner Rectangle 8"/>
          <p:cNvSpPr/>
          <p:nvPr/>
        </p:nvSpPr>
        <p:spPr>
          <a:xfrm>
            <a:off x="4857750" y="1"/>
            <a:ext cx="4286250" cy="4952999"/>
          </a:xfrm>
          <a:prstGeom prst="snip2Diag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Slide Number Placeholder 6"/>
          <p:cNvSpPr>
            <a:spLocks noGrp="1"/>
          </p:cNvSpPr>
          <p:nvPr>
            <p:ph type="sldNum" sz="quarter" idx="12"/>
          </p:nvPr>
        </p:nvSpPr>
        <p:spPr/>
        <p:txBody>
          <a:bodyPr/>
          <a:lstStyle/>
          <a:p>
            <a:pPr>
              <a:defRPr/>
            </a:pPr>
            <a:fld id="{1D526DCF-3808-4EFB-8757-D929BAA6F9C8}" type="slidenum">
              <a:rPr lang="en-US" smtClean="0"/>
              <a:pPr>
                <a:defRPr/>
              </a:pPr>
              <a:t>28</a:t>
            </a:fld>
            <a:endParaRPr lang="en-US"/>
          </a:p>
        </p:txBody>
      </p:sp>
      <p:sp>
        <p:nvSpPr>
          <p:cNvPr id="19" name="Rectangle 18"/>
          <p:cNvSpPr/>
          <p:nvPr/>
        </p:nvSpPr>
        <p:spPr>
          <a:xfrm>
            <a:off x="5929313" y="635000"/>
            <a:ext cx="2895600" cy="27225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fontAlgn="auto">
              <a:spcBef>
                <a:spcPts val="0"/>
              </a:spcBef>
              <a:spcAft>
                <a:spcPts val="0"/>
              </a:spcAft>
              <a:defRPr/>
            </a:pPr>
            <a:r>
              <a:rPr lang="en-US" sz="2000" b="1" dirty="0" err="1">
                <a:solidFill>
                  <a:schemeClr val="tx1"/>
                </a:solidFill>
                <a:latin typeface="Arial Black" pitchFamily="34" charset="0"/>
              </a:rPr>
              <a:t>Rasional</a:t>
            </a:r>
            <a:endParaRPr lang="en-US" sz="2000" b="1" dirty="0">
              <a:solidFill>
                <a:schemeClr val="tx1"/>
              </a:solidFill>
              <a:latin typeface="Arial Black" pitchFamily="34" charset="0"/>
            </a:endParaRPr>
          </a:p>
          <a:p>
            <a:pPr fontAlgn="auto">
              <a:spcBef>
                <a:spcPts val="0"/>
              </a:spcBef>
              <a:spcAft>
                <a:spcPts val="0"/>
              </a:spcAft>
              <a:defRPr/>
            </a:pPr>
            <a:endParaRPr lang="en-US" sz="500" b="1" dirty="0">
              <a:solidFill>
                <a:schemeClr val="tx1"/>
              </a:solidFill>
            </a:endParaRPr>
          </a:p>
          <a:p>
            <a:pPr marL="266700" indent="-266700">
              <a:spcBef>
                <a:spcPct val="20000"/>
              </a:spcBef>
              <a:buFont typeface="Arial" pitchFamily="34" charset="0"/>
              <a:buChar char="•"/>
              <a:defRPr/>
            </a:pPr>
            <a:r>
              <a:rPr lang="en-US" sz="2000" b="1" dirty="0" err="1">
                <a:solidFill>
                  <a:schemeClr val="tx1"/>
                </a:solidFill>
                <a:latin typeface="Arial" pitchFamily="34" charset="0"/>
                <a:cs typeface="Arial" pitchFamily="34" charset="0"/>
              </a:rPr>
              <a:t>R</a:t>
            </a:r>
            <a:r>
              <a:rPr lang="en-US" sz="2000" b="1" dirty="0" err="1" smtClean="0">
                <a:solidFill>
                  <a:schemeClr val="tx1"/>
                </a:solidFill>
                <a:latin typeface="Arial" pitchFamily="34" charset="0"/>
                <a:cs typeface="Arial" pitchFamily="34" charset="0"/>
              </a:rPr>
              <a:t>uang</a:t>
            </a:r>
            <a:r>
              <a:rPr lang="en-US" sz="2000" b="1" dirty="0" smtClean="0">
                <a:solidFill>
                  <a:schemeClr val="tx1"/>
                </a:solidFill>
                <a:latin typeface="Arial" pitchFamily="34" charset="0"/>
                <a:cs typeface="Arial" pitchFamily="34" charset="0"/>
              </a:rPr>
              <a:t> </a:t>
            </a:r>
            <a:r>
              <a:rPr lang="en-US" sz="2000" b="1" dirty="0" err="1">
                <a:solidFill>
                  <a:schemeClr val="tx1"/>
                </a:solidFill>
                <a:latin typeface="Arial" pitchFamily="34" charset="0"/>
                <a:cs typeface="Arial" pitchFamily="34" charset="0"/>
              </a:rPr>
              <a:t>pegawai</a:t>
            </a:r>
            <a:r>
              <a:rPr lang="en-US" sz="2000" b="1" dirty="0">
                <a:solidFill>
                  <a:schemeClr val="tx1"/>
                </a:solidFill>
                <a:latin typeface="Arial" pitchFamily="34" charset="0"/>
                <a:cs typeface="Arial" pitchFamily="34" charset="0"/>
              </a:rPr>
              <a:t> </a:t>
            </a:r>
            <a:r>
              <a:rPr lang="en-US" sz="2000" b="1" dirty="0" err="1">
                <a:solidFill>
                  <a:schemeClr val="tx1"/>
                </a:solidFill>
                <a:latin typeface="Arial" pitchFamily="34" charset="0"/>
                <a:cs typeface="Arial" pitchFamily="34" charset="0"/>
              </a:rPr>
              <a:t>mencari</a:t>
            </a:r>
            <a:r>
              <a:rPr lang="en-US" sz="2000" b="1" dirty="0">
                <a:solidFill>
                  <a:schemeClr val="tx1"/>
                </a:solidFill>
                <a:latin typeface="Arial" pitchFamily="34" charset="0"/>
                <a:cs typeface="Arial" pitchFamily="34" charset="0"/>
              </a:rPr>
              <a:t> </a:t>
            </a:r>
            <a:r>
              <a:rPr lang="en-US" sz="2000" b="1" dirty="0" err="1">
                <a:solidFill>
                  <a:schemeClr val="tx1"/>
                </a:solidFill>
                <a:latin typeface="Arial" pitchFamily="34" charset="0"/>
                <a:cs typeface="Arial" pitchFamily="34" charset="0"/>
              </a:rPr>
              <a:t>pengalaman</a:t>
            </a:r>
            <a:r>
              <a:rPr lang="en-US" sz="2000" b="1" dirty="0">
                <a:solidFill>
                  <a:schemeClr val="tx1"/>
                </a:solidFill>
                <a:latin typeface="Arial" pitchFamily="34" charset="0"/>
                <a:cs typeface="Arial" pitchFamily="34" charset="0"/>
              </a:rPr>
              <a:t> &amp; </a:t>
            </a:r>
            <a:r>
              <a:rPr lang="en-US" sz="2000" b="1" dirty="0" err="1">
                <a:solidFill>
                  <a:schemeClr val="tx1"/>
                </a:solidFill>
                <a:latin typeface="Arial" pitchFamily="34" charset="0"/>
                <a:cs typeface="Arial" pitchFamily="34" charset="0"/>
              </a:rPr>
              <a:t>kepakaran</a:t>
            </a:r>
            <a:r>
              <a:rPr lang="en-US" sz="2000" b="1" dirty="0">
                <a:solidFill>
                  <a:schemeClr val="tx1"/>
                </a:solidFill>
                <a:latin typeface="Arial" pitchFamily="34" charset="0"/>
                <a:cs typeface="Arial" pitchFamily="34" charset="0"/>
              </a:rPr>
              <a:t> </a:t>
            </a:r>
            <a:r>
              <a:rPr lang="en-US" sz="2000" b="1" dirty="0" err="1">
                <a:solidFill>
                  <a:schemeClr val="tx1"/>
                </a:solidFill>
                <a:latin typeface="Arial" pitchFamily="34" charset="0"/>
                <a:cs typeface="Arial" pitchFamily="34" charset="0"/>
              </a:rPr>
              <a:t>di</a:t>
            </a:r>
            <a:r>
              <a:rPr lang="en-US" sz="2000" b="1" dirty="0">
                <a:solidFill>
                  <a:schemeClr val="tx1"/>
                </a:solidFill>
                <a:latin typeface="Arial" pitchFamily="34" charset="0"/>
                <a:cs typeface="Arial" pitchFamily="34" charset="0"/>
              </a:rPr>
              <a:t> </a:t>
            </a:r>
            <a:r>
              <a:rPr lang="en-US" sz="2000" b="1" dirty="0" err="1">
                <a:solidFill>
                  <a:schemeClr val="tx1"/>
                </a:solidFill>
                <a:latin typeface="Arial" pitchFamily="34" charset="0"/>
                <a:cs typeface="Arial" pitchFamily="34" charset="0"/>
              </a:rPr>
              <a:t>luar</a:t>
            </a:r>
            <a:r>
              <a:rPr lang="en-US" sz="2000" b="1" dirty="0">
                <a:solidFill>
                  <a:schemeClr val="tx1"/>
                </a:solidFill>
                <a:latin typeface="Arial" pitchFamily="34" charset="0"/>
                <a:cs typeface="Arial" pitchFamily="34" charset="0"/>
              </a:rPr>
              <a:t> &amp; </a:t>
            </a:r>
            <a:r>
              <a:rPr lang="en-US" sz="2000" b="1" dirty="0" err="1">
                <a:solidFill>
                  <a:schemeClr val="tx1"/>
                </a:solidFill>
                <a:latin typeface="Arial" pitchFamily="34" charset="0"/>
                <a:cs typeface="Arial" pitchFamily="34" charset="0"/>
              </a:rPr>
              <a:t>menyumbang</a:t>
            </a:r>
            <a:r>
              <a:rPr lang="en-US" sz="2000" b="1" dirty="0">
                <a:solidFill>
                  <a:schemeClr val="tx1"/>
                </a:solidFill>
                <a:latin typeface="Arial" pitchFamily="34" charset="0"/>
                <a:cs typeface="Arial" pitchFamily="34" charset="0"/>
              </a:rPr>
              <a:t> </a:t>
            </a:r>
            <a:r>
              <a:rPr lang="en-US" sz="2000" b="1" dirty="0" err="1">
                <a:solidFill>
                  <a:schemeClr val="tx1"/>
                </a:solidFill>
                <a:latin typeface="Arial" pitchFamily="34" charset="0"/>
                <a:cs typeface="Arial" pitchFamily="34" charset="0"/>
              </a:rPr>
              <a:t>semula</a:t>
            </a:r>
            <a:r>
              <a:rPr lang="en-US" sz="2000" b="1" dirty="0">
                <a:solidFill>
                  <a:schemeClr val="tx1"/>
                </a:solidFill>
                <a:latin typeface="Arial" pitchFamily="34" charset="0"/>
                <a:cs typeface="Arial" pitchFamily="34" charset="0"/>
              </a:rPr>
              <a:t> </a:t>
            </a:r>
            <a:r>
              <a:rPr lang="en-US" sz="2000" b="1" dirty="0" err="1">
                <a:solidFill>
                  <a:schemeClr val="tx1"/>
                </a:solidFill>
                <a:latin typeface="Arial" pitchFamily="34" charset="0"/>
                <a:cs typeface="Arial" pitchFamily="34" charset="0"/>
              </a:rPr>
              <a:t>kepada</a:t>
            </a:r>
            <a:r>
              <a:rPr lang="en-US" sz="2000" b="1" dirty="0">
                <a:solidFill>
                  <a:schemeClr val="tx1"/>
                </a:solidFill>
                <a:latin typeface="Arial" pitchFamily="34" charset="0"/>
                <a:cs typeface="Arial" pitchFamily="34" charset="0"/>
              </a:rPr>
              <a:t> </a:t>
            </a:r>
            <a:r>
              <a:rPr lang="en-US" sz="2000" b="1" dirty="0" err="1">
                <a:solidFill>
                  <a:schemeClr val="tx1"/>
                </a:solidFill>
                <a:latin typeface="Arial" pitchFamily="34" charset="0"/>
                <a:cs typeface="Arial" pitchFamily="34" charset="0"/>
              </a:rPr>
              <a:t>perkhidmatan</a:t>
            </a:r>
            <a:r>
              <a:rPr lang="en-US" sz="2000" b="1" dirty="0">
                <a:solidFill>
                  <a:schemeClr val="tx1"/>
                </a:solidFill>
                <a:latin typeface="Arial" pitchFamily="34" charset="0"/>
                <a:cs typeface="Arial" pitchFamily="34" charset="0"/>
              </a:rPr>
              <a:t> </a:t>
            </a:r>
            <a:r>
              <a:rPr lang="en-US" sz="2000" b="1" dirty="0" err="1">
                <a:solidFill>
                  <a:schemeClr val="tx1"/>
                </a:solidFill>
                <a:latin typeface="Arial" pitchFamily="34" charset="0"/>
                <a:cs typeface="Arial" pitchFamily="34" charset="0"/>
              </a:rPr>
              <a:t>awam</a:t>
            </a:r>
            <a:endParaRPr lang="en-US" sz="2000" b="1" dirty="0">
              <a:solidFill>
                <a:schemeClr val="tx1"/>
              </a:solidFill>
              <a:latin typeface="Arial" pitchFamily="34" charset="0"/>
              <a:cs typeface="Arial" pitchFamily="34" charset="0"/>
            </a:endParaRPr>
          </a:p>
        </p:txBody>
      </p:sp>
      <p:sp>
        <p:nvSpPr>
          <p:cNvPr id="24" name="Round Diagonal Corner Rectangle 23"/>
          <p:cNvSpPr/>
          <p:nvPr/>
        </p:nvSpPr>
        <p:spPr>
          <a:xfrm>
            <a:off x="3214678" y="2766790"/>
            <a:ext cx="2643206" cy="1500410"/>
          </a:xfrm>
          <a:prstGeom prst="round2DiagRect">
            <a:avLst/>
          </a:prstGeom>
          <a:solidFill>
            <a:srgbClr val="C00000"/>
          </a:solidFill>
          <a:ln w="69850">
            <a:noFill/>
          </a:ln>
          <a:scene3d>
            <a:camera prst="orthographicFront"/>
            <a:lightRig rig="threePt" dir="t"/>
          </a:scene3d>
          <a:sp3d>
            <a:bevelT w="209550" h="2286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dirty="0" err="1">
                <a:solidFill>
                  <a:schemeClr val="bg1"/>
                </a:solidFill>
                <a:latin typeface="Arial Black" pitchFamily="34" charset="0"/>
                <a:cs typeface="Arial" pitchFamily="34" charset="0"/>
              </a:rPr>
              <a:t>Peletakan</a:t>
            </a:r>
            <a:r>
              <a:rPr lang="en-US" sz="2000" b="1" dirty="0">
                <a:solidFill>
                  <a:schemeClr val="bg1"/>
                </a:solidFill>
                <a:latin typeface="Arial Black" pitchFamily="34" charset="0"/>
                <a:cs typeface="Arial" pitchFamily="34" charset="0"/>
              </a:rPr>
              <a:t> </a:t>
            </a:r>
            <a:r>
              <a:rPr lang="en-US" sz="2000" b="1" dirty="0" err="1">
                <a:solidFill>
                  <a:schemeClr val="bg1"/>
                </a:solidFill>
                <a:latin typeface="Arial Black" pitchFamily="34" charset="0"/>
                <a:cs typeface="Arial" pitchFamily="34" charset="0"/>
              </a:rPr>
              <a:t>Jawatan</a:t>
            </a:r>
            <a:endParaRPr lang="en-US" sz="2000" b="1" dirty="0">
              <a:solidFill>
                <a:schemeClr val="bg1"/>
              </a:solidFill>
              <a:latin typeface="Arial Black" pitchFamily="34" charset="0"/>
            </a:endParaRPr>
          </a:p>
        </p:txBody>
      </p:sp>
      <p:sp>
        <p:nvSpPr>
          <p:cNvPr id="29" name="Rectangle 28"/>
          <p:cNvSpPr/>
          <p:nvPr/>
        </p:nvSpPr>
        <p:spPr>
          <a:xfrm>
            <a:off x="142875" y="1186321"/>
            <a:ext cx="2928938" cy="5290679"/>
          </a:xfrm>
          <a:prstGeom prst="rect">
            <a:avLst/>
          </a:prstGeom>
        </p:spPr>
        <p:txBody>
          <a:bodyPr>
            <a:spAutoFit/>
          </a:bodyPr>
          <a:lstStyle/>
          <a:p>
            <a:pPr fontAlgn="auto">
              <a:spcBef>
                <a:spcPts val="0"/>
              </a:spcBef>
              <a:spcAft>
                <a:spcPts val="0"/>
              </a:spcAft>
              <a:defRPr/>
            </a:pPr>
            <a:r>
              <a:rPr lang="en-US" b="1" dirty="0" err="1">
                <a:solidFill>
                  <a:schemeClr val="bg1"/>
                </a:solidFill>
                <a:latin typeface="Arial Black" pitchFamily="34" charset="0"/>
                <a:cs typeface="+mn-cs"/>
              </a:rPr>
              <a:t>Dasar</a:t>
            </a:r>
            <a:r>
              <a:rPr lang="en-US" b="1" dirty="0">
                <a:solidFill>
                  <a:schemeClr val="bg1"/>
                </a:solidFill>
                <a:latin typeface="Arial Black" pitchFamily="34" charset="0"/>
                <a:cs typeface="+mn-cs"/>
              </a:rPr>
              <a:t> &amp; </a:t>
            </a:r>
            <a:r>
              <a:rPr lang="en-US" b="1" dirty="0" err="1">
                <a:solidFill>
                  <a:schemeClr val="bg1"/>
                </a:solidFill>
                <a:latin typeface="Arial Black" pitchFamily="34" charset="0"/>
                <a:cs typeface="+mn-cs"/>
              </a:rPr>
              <a:t>Peraturan</a:t>
            </a:r>
            <a:endParaRPr lang="en-US" b="1" dirty="0">
              <a:solidFill>
                <a:schemeClr val="bg1"/>
              </a:solidFill>
              <a:latin typeface="Arial Black" pitchFamily="34" charset="0"/>
              <a:cs typeface="+mn-cs"/>
            </a:endParaRPr>
          </a:p>
          <a:p>
            <a:pPr marL="171450" indent="-171450">
              <a:defRPr/>
            </a:pPr>
            <a:endParaRPr lang="en-US" sz="500" b="1" dirty="0">
              <a:solidFill>
                <a:schemeClr val="bg1"/>
              </a:solidFill>
            </a:endParaRPr>
          </a:p>
          <a:p>
            <a:pPr marL="266700" indent="-266700">
              <a:spcBef>
                <a:spcPct val="20000"/>
              </a:spcBef>
              <a:buFont typeface="Arial" pitchFamily="34" charset="0"/>
              <a:buChar char="•"/>
              <a:defRPr/>
            </a:pPr>
            <a:endParaRPr lang="en-US" sz="500" b="1" dirty="0">
              <a:solidFill>
                <a:schemeClr val="bg1"/>
              </a:solidFill>
            </a:endParaRPr>
          </a:p>
          <a:p>
            <a:pPr marL="266700" indent="-266700">
              <a:spcBef>
                <a:spcPct val="20000"/>
              </a:spcBef>
              <a:buFont typeface="Arial" pitchFamily="34" charset="0"/>
              <a:buChar char="•"/>
              <a:defRPr/>
            </a:pPr>
            <a:endParaRPr lang="en-US" sz="500" b="1" dirty="0">
              <a:solidFill>
                <a:schemeClr val="bg1"/>
              </a:solidFill>
            </a:endParaRPr>
          </a:p>
          <a:p>
            <a:pPr marL="266700" indent="-266700">
              <a:spcBef>
                <a:spcPct val="20000"/>
              </a:spcBef>
              <a:buFont typeface="Arial" pitchFamily="34" charset="0"/>
              <a:buChar char="•"/>
              <a:defRPr/>
            </a:pPr>
            <a:r>
              <a:rPr lang="en-US" b="1" dirty="0" err="1" smtClean="0">
                <a:solidFill>
                  <a:schemeClr val="bg1"/>
                </a:solidFill>
              </a:rPr>
              <a:t>Memutuskan</a:t>
            </a:r>
            <a:r>
              <a:rPr lang="en-US" b="1" dirty="0" smtClean="0">
                <a:solidFill>
                  <a:schemeClr val="bg1"/>
                </a:solidFill>
              </a:rPr>
              <a:t> </a:t>
            </a:r>
            <a:r>
              <a:rPr lang="en-US" b="1" dirty="0" err="1">
                <a:solidFill>
                  <a:schemeClr val="bg1"/>
                </a:solidFill>
              </a:rPr>
              <a:t>hubungan</a:t>
            </a:r>
            <a:r>
              <a:rPr lang="en-US" b="1" dirty="0">
                <a:solidFill>
                  <a:schemeClr val="bg1"/>
                </a:solidFill>
              </a:rPr>
              <a:t> </a:t>
            </a:r>
            <a:r>
              <a:rPr lang="en-US" b="1" dirty="0" err="1">
                <a:solidFill>
                  <a:schemeClr val="bg1"/>
                </a:solidFill>
              </a:rPr>
              <a:t>pegawai</a:t>
            </a:r>
            <a:r>
              <a:rPr lang="en-US" b="1" dirty="0">
                <a:solidFill>
                  <a:schemeClr val="bg1"/>
                </a:solidFill>
              </a:rPr>
              <a:t> yang </a:t>
            </a:r>
            <a:r>
              <a:rPr lang="en-US" b="1" dirty="0" err="1">
                <a:solidFill>
                  <a:schemeClr val="bg1"/>
                </a:solidFill>
              </a:rPr>
              <a:t>dilantik</a:t>
            </a:r>
            <a:r>
              <a:rPr lang="en-US" b="1" dirty="0">
                <a:solidFill>
                  <a:schemeClr val="bg1"/>
                </a:solidFill>
              </a:rPr>
              <a:t> </a:t>
            </a:r>
            <a:r>
              <a:rPr lang="en-US" b="1" dirty="0" err="1">
                <a:solidFill>
                  <a:schemeClr val="bg1"/>
                </a:solidFill>
              </a:rPr>
              <a:t>ke</a:t>
            </a:r>
            <a:r>
              <a:rPr lang="en-US" b="1" dirty="0">
                <a:solidFill>
                  <a:schemeClr val="bg1"/>
                </a:solidFill>
              </a:rPr>
              <a:t> </a:t>
            </a:r>
            <a:r>
              <a:rPr lang="en-US" b="1" dirty="0" err="1">
                <a:solidFill>
                  <a:schemeClr val="bg1"/>
                </a:solidFill>
              </a:rPr>
              <a:t>Negeri</a:t>
            </a:r>
            <a:r>
              <a:rPr lang="en-US" b="1" dirty="0">
                <a:solidFill>
                  <a:schemeClr val="bg1"/>
                </a:solidFill>
              </a:rPr>
              <a:t>, </a:t>
            </a:r>
            <a:r>
              <a:rPr lang="en-US" b="1" dirty="0" err="1">
                <a:solidFill>
                  <a:schemeClr val="bg1"/>
                </a:solidFill>
              </a:rPr>
              <a:t>Badan</a:t>
            </a:r>
            <a:r>
              <a:rPr lang="en-US" b="1" dirty="0">
                <a:solidFill>
                  <a:schemeClr val="bg1"/>
                </a:solidFill>
              </a:rPr>
              <a:t> </a:t>
            </a:r>
            <a:r>
              <a:rPr lang="en-US" b="1" dirty="0" err="1">
                <a:solidFill>
                  <a:schemeClr val="bg1"/>
                </a:solidFill>
              </a:rPr>
              <a:t>Berkanun</a:t>
            </a:r>
            <a:r>
              <a:rPr lang="en-US" b="1" dirty="0">
                <a:solidFill>
                  <a:schemeClr val="bg1"/>
                </a:solidFill>
              </a:rPr>
              <a:t> &amp; </a:t>
            </a:r>
            <a:r>
              <a:rPr lang="en-US" b="1" dirty="0" err="1">
                <a:solidFill>
                  <a:schemeClr val="bg1"/>
                </a:solidFill>
              </a:rPr>
              <a:t>Pihak</a:t>
            </a:r>
            <a:r>
              <a:rPr lang="en-US" b="1" dirty="0">
                <a:solidFill>
                  <a:schemeClr val="bg1"/>
                </a:solidFill>
              </a:rPr>
              <a:t> </a:t>
            </a:r>
            <a:r>
              <a:rPr lang="en-US" b="1" dirty="0" err="1">
                <a:solidFill>
                  <a:schemeClr val="bg1"/>
                </a:solidFill>
              </a:rPr>
              <a:t>Berkuasa</a:t>
            </a:r>
            <a:r>
              <a:rPr lang="en-US" b="1" dirty="0">
                <a:solidFill>
                  <a:schemeClr val="bg1"/>
                </a:solidFill>
              </a:rPr>
              <a:t> </a:t>
            </a:r>
            <a:r>
              <a:rPr lang="en-US" b="1" dirty="0" err="1">
                <a:solidFill>
                  <a:schemeClr val="bg1"/>
                </a:solidFill>
              </a:rPr>
              <a:t>Tempatan</a:t>
            </a:r>
            <a:endParaRPr lang="en-US" b="1" dirty="0">
              <a:solidFill>
                <a:schemeClr val="bg1"/>
              </a:solidFill>
            </a:endParaRPr>
          </a:p>
          <a:p>
            <a:pPr marL="266700" indent="-266700">
              <a:spcBef>
                <a:spcPct val="20000"/>
              </a:spcBef>
              <a:buFont typeface="Arial" pitchFamily="34" charset="0"/>
              <a:buChar char="•"/>
              <a:defRPr/>
            </a:pPr>
            <a:endParaRPr lang="en-US" sz="800" b="1" dirty="0">
              <a:solidFill>
                <a:schemeClr val="bg1"/>
              </a:solidFill>
            </a:endParaRPr>
          </a:p>
          <a:p>
            <a:pPr marL="266700" indent="-266700">
              <a:spcBef>
                <a:spcPct val="20000"/>
              </a:spcBef>
              <a:buFont typeface="Arial" pitchFamily="34" charset="0"/>
              <a:buChar char="•"/>
              <a:defRPr/>
            </a:pPr>
            <a:r>
              <a:rPr lang="en-US" b="1" dirty="0" err="1">
                <a:solidFill>
                  <a:schemeClr val="bg1"/>
                </a:solidFill>
              </a:rPr>
              <a:t>Pelantikan</a:t>
            </a:r>
            <a:r>
              <a:rPr lang="en-US" b="1" dirty="0">
                <a:solidFill>
                  <a:schemeClr val="bg1"/>
                </a:solidFill>
              </a:rPr>
              <a:t> </a:t>
            </a:r>
            <a:r>
              <a:rPr lang="en-US" b="1" dirty="0" err="1">
                <a:solidFill>
                  <a:schemeClr val="bg1"/>
                </a:solidFill>
              </a:rPr>
              <a:t>semula</a:t>
            </a:r>
            <a:r>
              <a:rPr lang="en-US" b="1" dirty="0">
                <a:solidFill>
                  <a:schemeClr val="bg1"/>
                </a:solidFill>
              </a:rPr>
              <a:t> </a:t>
            </a:r>
            <a:r>
              <a:rPr lang="en-US" b="1" dirty="0" err="1">
                <a:solidFill>
                  <a:schemeClr val="bg1"/>
                </a:solidFill>
              </a:rPr>
              <a:t>tanpa</a:t>
            </a:r>
            <a:r>
              <a:rPr lang="en-US" b="1" dirty="0">
                <a:solidFill>
                  <a:schemeClr val="bg1"/>
                </a:solidFill>
              </a:rPr>
              <a:t> </a:t>
            </a:r>
            <a:r>
              <a:rPr lang="en-US" b="1" dirty="0" err="1">
                <a:solidFill>
                  <a:schemeClr val="bg1"/>
                </a:solidFill>
              </a:rPr>
              <a:t>memerlukan</a:t>
            </a:r>
            <a:r>
              <a:rPr lang="en-US" b="1" dirty="0">
                <a:solidFill>
                  <a:schemeClr val="bg1"/>
                </a:solidFill>
              </a:rPr>
              <a:t> </a:t>
            </a:r>
            <a:r>
              <a:rPr lang="en-US" b="1" dirty="0" err="1">
                <a:solidFill>
                  <a:schemeClr val="bg1"/>
                </a:solidFill>
              </a:rPr>
              <a:t>kebenaran</a:t>
            </a:r>
            <a:r>
              <a:rPr lang="en-US" b="1" dirty="0">
                <a:solidFill>
                  <a:schemeClr val="bg1"/>
                </a:solidFill>
              </a:rPr>
              <a:t> </a:t>
            </a:r>
            <a:r>
              <a:rPr lang="en-US" b="1" dirty="0" err="1">
                <a:solidFill>
                  <a:schemeClr val="bg1"/>
                </a:solidFill>
              </a:rPr>
              <a:t>khas</a:t>
            </a:r>
            <a:endParaRPr lang="en-US" b="1" dirty="0">
              <a:solidFill>
                <a:schemeClr val="bg1"/>
              </a:solidFill>
            </a:endParaRPr>
          </a:p>
          <a:p>
            <a:pPr marL="266700" indent="-266700">
              <a:spcBef>
                <a:spcPct val="20000"/>
              </a:spcBef>
              <a:buFont typeface="Arial" pitchFamily="34" charset="0"/>
              <a:buChar char="•"/>
              <a:defRPr/>
            </a:pPr>
            <a:endParaRPr lang="en-US" sz="500" b="1" dirty="0">
              <a:solidFill>
                <a:schemeClr val="bg1"/>
              </a:solidFill>
            </a:endParaRPr>
          </a:p>
          <a:p>
            <a:pPr marL="266700" indent="-266700">
              <a:spcBef>
                <a:spcPct val="20000"/>
              </a:spcBef>
              <a:buFont typeface="Arial" pitchFamily="34" charset="0"/>
              <a:buChar char="•"/>
              <a:defRPr/>
            </a:pPr>
            <a:r>
              <a:rPr lang="en-US" b="1" dirty="0" err="1">
                <a:solidFill>
                  <a:schemeClr val="bg1"/>
                </a:solidFill>
              </a:rPr>
              <a:t>T</a:t>
            </a:r>
            <a:r>
              <a:rPr lang="en-US" b="1" dirty="0" err="1" smtClean="0">
                <a:solidFill>
                  <a:schemeClr val="bg1"/>
                </a:solidFill>
              </a:rPr>
              <a:t>empoh</a:t>
            </a:r>
            <a:r>
              <a:rPr lang="en-US" b="1" dirty="0" smtClean="0">
                <a:solidFill>
                  <a:schemeClr val="bg1"/>
                </a:solidFill>
              </a:rPr>
              <a:t> </a:t>
            </a:r>
            <a:r>
              <a:rPr lang="en-US" b="1" dirty="0" err="1">
                <a:solidFill>
                  <a:schemeClr val="bg1"/>
                </a:solidFill>
              </a:rPr>
              <a:t>perkhidmatan</a:t>
            </a:r>
            <a:r>
              <a:rPr lang="en-US" b="1" dirty="0">
                <a:solidFill>
                  <a:schemeClr val="bg1"/>
                </a:solidFill>
              </a:rPr>
              <a:t> </a:t>
            </a:r>
            <a:r>
              <a:rPr lang="en-US" b="1" dirty="0" err="1">
                <a:solidFill>
                  <a:schemeClr val="bg1"/>
                </a:solidFill>
              </a:rPr>
              <a:t>lepas</a:t>
            </a:r>
            <a:r>
              <a:rPr lang="en-US" b="1" dirty="0">
                <a:solidFill>
                  <a:schemeClr val="bg1"/>
                </a:solidFill>
              </a:rPr>
              <a:t> </a:t>
            </a:r>
            <a:r>
              <a:rPr lang="en-US" b="1" dirty="0" err="1">
                <a:solidFill>
                  <a:schemeClr val="bg1"/>
                </a:solidFill>
              </a:rPr>
              <a:t>diambil</a:t>
            </a:r>
            <a:r>
              <a:rPr lang="en-US" b="1" dirty="0">
                <a:solidFill>
                  <a:schemeClr val="bg1"/>
                </a:solidFill>
              </a:rPr>
              <a:t> </a:t>
            </a:r>
            <a:r>
              <a:rPr lang="en-US" b="1" dirty="0" err="1">
                <a:solidFill>
                  <a:schemeClr val="bg1"/>
                </a:solidFill>
              </a:rPr>
              <a:t>kira</a:t>
            </a:r>
            <a:r>
              <a:rPr lang="en-US" b="1" dirty="0">
                <a:solidFill>
                  <a:schemeClr val="bg1"/>
                </a:solidFill>
              </a:rPr>
              <a:t> </a:t>
            </a:r>
            <a:r>
              <a:rPr lang="en-US" b="1" dirty="0" err="1">
                <a:solidFill>
                  <a:schemeClr val="bg1"/>
                </a:solidFill>
              </a:rPr>
              <a:t>untuk</a:t>
            </a:r>
            <a:r>
              <a:rPr lang="en-US" b="1" dirty="0">
                <a:solidFill>
                  <a:schemeClr val="bg1"/>
                </a:solidFill>
              </a:rPr>
              <a:t> </a:t>
            </a:r>
            <a:r>
              <a:rPr lang="en-US" b="1" dirty="0" err="1">
                <a:solidFill>
                  <a:schemeClr val="bg1"/>
                </a:solidFill>
              </a:rPr>
              <a:t>faedah</a:t>
            </a:r>
            <a:r>
              <a:rPr lang="en-US" b="1" dirty="0">
                <a:solidFill>
                  <a:schemeClr val="bg1"/>
                </a:solidFill>
              </a:rPr>
              <a:t> </a:t>
            </a:r>
            <a:r>
              <a:rPr lang="en-US" b="1" dirty="0" err="1">
                <a:solidFill>
                  <a:schemeClr val="bg1"/>
                </a:solidFill>
              </a:rPr>
              <a:t>persaraan</a:t>
            </a:r>
            <a:r>
              <a:rPr lang="en-US" b="1" dirty="0">
                <a:solidFill>
                  <a:schemeClr val="bg1"/>
                </a:solidFill>
              </a:rPr>
              <a:t> </a:t>
            </a:r>
            <a:r>
              <a:rPr lang="en-US" b="1" dirty="0" err="1">
                <a:solidFill>
                  <a:schemeClr val="bg1"/>
                </a:solidFill>
              </a:rPr>
              <a:t>jika</a:t>
            </a:r>
            <a:r>
              <a:rPr lang="en-US" b="1" dirty="0">
                <a:solidFill>
                  <a:schemeClr val="bg1"/>
                </a:solidFill>
              </a:rPr>
              <a:t> </a:t>
            </a:r>
            <a:r>
              <a:rPr lang="en-US" b="1" dirty="0" err="1">
                <a:solidFill>
                  <a:schemeClr val="bg1"/>
                </a:solidFill>
              </a:rPr>
              <a:t>dilantik</a:t>
            </a:r>
            <a:r>
              <a:rPr lang="en-US" b="1" dirty="0">
                <a:solidFill>
                  <a:schemeClr val="bg1"/>
                </a:solidFill>
              </a:rPr>
              <a:t> </a:t>
            </a:r>
            <a:r>
              <a:rPr lang="en-US" b="1" dirty="0" err="1">
                <a:solidFill>
                  <a:schemeClr val="bg1"/>
                </a:solidFill>
              </a:rPr>
              <a:t>semula</a:t>
            </a:r>
            <a:r>
              <a:rPr lang="en-US" b="1" dirty="0">
                <a:solidFill>
                  <a:schemeClr val="bg1"/>
                </a:solidFill>
              </a:rPr>
              <a:t> </a:t>
            </a:r>
            <a:r>
              <a:rPr lang="en-US" b="1" dirty="0" err="1">
                <a:solidFill>
                  <a:schemeClr val="bg1"/>
                </a:solidFill>
              </a:rPr>
              <a:t>selepas</a:t>
            </a:r>
            <a:r>
              <a:rPr lang="en-US" b="1" dirty="0">
                <a:solidFill>
                  <a:schemeClr val="bg1"/>
                </a:solidFill>
              </a:rPr>
              <a:t> 1.1.2012</a:t>
            </a:r>
          </a:p>
        </p:txBody>
      </p:sp>
      <p:sp>
        <p:nvSpPr>
          <p:cNvPr id="37899" name="Rectangle 21"/>
          <p:cNvSpPr>
            <a:spLocks noChangeArrowheads="1"/>
          </p:cNvSpPr>
          <p:nvPr/>
        </p:nvSpPr>
        <p:spPr bwMode="auto">
          <a:xfrm>
            <a:off x="142875" y="285750"/>
            <a:ext cx="4659313" cy="461963"/>
          </a:xfrm>
          <a:prstGeom prst="rect">
            <a:avLst/>
          </a:prstGeom>
          <a:noFill/>
          <a:ln w="9525">
            <a:noFill/>
            <a:miter lim="800000"/>
            <a:headEnd/>
            <a:tailEnd/>
          </a:ln>
        </p:spPr>
        <p:txBody>
          <a:bodyPr wrap="none">
            <a:spAutoFit/>
          </a:bodyPr>
          <a:lstStyle/>
          <a:p>
            <a:r>
              <a:rPr lang="en-US" sz="2400">
                <a:latin typeface="Arial Black" pitchFamily="34" charset="0"/>
              </a:rPr>
              <a:t>MOBILITY &amp; PORTABILITY</a:t>
            </a:r>
          </a:p>
        </p:txBody>
      </p:sp>
      <p:sp>
        <p:nvSpPr>
          <p:cNvPr id="10" name="Action Button: Back or Previous 9">
            <a:hlinkClick r:id="rId3" action="ppaction://hlinksldjump" highlightClick="1"/>
          </p:cNvPr>
          <p:cNvSpPr/>
          <p:nvPr/>
        </p:nvSpPr>
        <p:spPr>
          <a:xfrm>
            <a:off x="8077200" y="6400800"/>
            <a:ext cx="228600" cy="2286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ransition>
    <p:dissolv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nip Diagonal Corner Rectangle 6"/>
          <p:cNvSpPr/>
          <p:nvPr/>
        </p:nvSpPr>
        <p:spPr>
          <a:xfrm>
            <a:off x="0" y="2286000"/>
            <a:ext cx="4286250" cy="4572000"/>
          </a:xfrm>
          <a:prstGeom prst="snip2Diag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Snip Diagonal Corner Rectangle 7"/>
          <p:cNvSpPr/>
          <p:nvPr/>
        </p:nvSpPr>
        <p:spPr>
          <a:xfrm>
            <a:off x="4857750" y="0"/>
            <a:ext cx="4286250" cy="5334000"/>
          </a:xfrm>
          <a:prstGeom prst="snip2DiagRect">
            <a:avLst/>
          </a:prstGeom>
          <a:solidFill>
            <a:srgbClr val="CC00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Slide Number Placeholder 8"/>
          <p:cNvSpPr>
            <a:spLocks noGrp="1"/>
          </p:cNvSpPr>
          <p:nvPr>
            <p:ph type="sldNum" sz="quarter" idx="12"/>
          </p:nvPr>
        </p:nvSpPr>
        <p:spPr/>
        <p:txBody>
          <a:bodyPr/>
          <a:lstStyle/>
          <a:p>
            <a:pPr>
              <a:defRPr/>
            </a:pPr>
            <a:fld id="{1C1B5372-A69C-465D-AAF6-358C1EAFDAC9}" type="slidenum">
              <a:rPr lang="en-US" smtClean="0"/>
              <a:pPr>
                <a:defRPr/>
              </a:pPr>
              <a:t>29</a:t>
            </a:fld>
            <a:endParaRPr lang="en-US"/>
          </a:p>
        </p:txBody>
      </p:sp>
      <p:sp>
        <p:nvSpPr>
          <p:cNvPr id="19" name="Rectangle 18"/>
          <p:cNvSpPr/>
          <p:nvPr/>
        </p:nvSpPr>
        <p:spPr>
          <a:xfrm>
            <a:off x="5500688" y="928688"/>
            <a:ext cx="3395662" cy="36433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fontAlgn="auto">
              <a:spcBef>
                <a:spcPts val="0"/>
              </a:spcBef>
              <a:spcAft>
                <a:spcPts val="0"/>
              </a:spcAft>
              <a:defRPr/>
            </a:pPr>
            <a:r>
              <a:rPr lang="en-US" sz="2000" b="1" dirty="0" err="1">
                <a:solidFill>
                  <a:schemeClr val="bg1"/>
                </a:solidFill>
                <a:latin typeface="Arial Black" pitchFamily="34" charset="0"/>
              </a:rPr>
              <a:t>Rasional</a:t>
            </a:r>
            <a:endParaRPr lang="en-US" sz="2000" b="1" dirty="0">
              <a:solidFill>
                <a:schemeClr val="bg1"/>
              </a:solidFill>
              <a:latin typeface="Arial Black" pitchFamily="34" charset="0"/>
            </a:endParaRPr>
          </a:p>
          <a:p>
            <a:pPr algn="just" fontAlgn="auto">
              <a:spcBef>
                <a:spcPts val="0"/>
              </a:spcBef>
              <a:spcAft>
                <a:spcPts val="0"/>
              </a:spcAft>
              <a:defRPr/>
            </a:pPr>
            <a:endParaRPr lang="en-US" sz="500" b="1" dirty="0">
              <a:solidFill>
                <a:schemeClr val="bg1"/>
              </a:solidFill>
            </a:endParaRPr>
          </a:p>
          <a:p>
            <a:pPr marL="266700" indent="-266700">
              <a:spcBef>
                <a:spcPct val="20000"/>
              </a:spcBef>
              <a:buFont typeface="Wingdings" pitchFamily="2" charset="2"/>
              <a:buChar char="§"/>
              <a:defRPr/>
            </a:pPr>
            <a:r>
              <a:rPr lang="en-US" sz="2000" b="1" dirty="0" err="1">
                <a:solidFill>
                  <a:schemeClr val="bg1"/>
                </a:solidFill>
                <a:latin typeface="Arial" pitchFamily="34" charset="0"/>
                <a:cs typeface="Arial" pitchFamily="34" charset="0"/>
              </a:rPr>
              <a:t>Tindakan</a:t>
            </a:r>
            <a:r>
              <a:rPr lang="en-US" sz="2000" b="1" dirty="0">
                <a:solidFill>
                  <a:schemeClr val="bg1"/>
                </a:solidFill>
                <a:latin typeface="Arial" pitchFamily="34" charset="0"/>
                <a:cs typeface="Arial" pitchFamily="34" charset="0"/>
              </a:rPr>
              <a:t> </a:t>
            </a:r>
            <a:r>
              <a:rPr lang="en-US" sz="2000" b="1" dirty="0" err="1">
                <a:solidFill>
                  <a:schemeClr val="bg1"/>
                </a:solidFill>
                <a:latin typeface="Arial" pitchFamily="34" charset="0"/>
                <a:cs typeface="Arial" pitchFamily="34" charset="0"/>
              </a:rPr>
              <a:t>mengeluarkan</a:t>
            </a:r>
            <a:r>
              <a:rPr lang="en-US" sz="2000" b="1" dirty="0">
                <a:solidFill>
                  <a:schemeClr val="bg1"/>
                </a:solidFill>
                <a:latin typeface="Arial" pitchFamily="34" charset="0"/>
                <a:cs typeface="Arial" pitchFamily="34" charset="0"/>
              </a:rPr>
              <a:t> </a:t>
            </a:r>
            <a:r>
              <a:rPr lang="en-US" sz="2000" b="1" dirty="0" err="1">
                <a:solidFill>
                  <a:schemeClr val="bg1"/>
                </a:solidFill>
                <a:latin typeface="Arial" pitchFamily="34" charset="0"/>
                <a:cs typeface="Arial" pitchFamily="34" charset="0"/>
              </a:rPr>
              <a:t>pegawai</a:t>
            </a:r>
            <a:r>
              <a:rPr lang="en-US" sz="2000" b="1" dirty="0">
                <a:solidFill>
                  <a:schemeClr val="bg1"/>
                </a:solidFill>
                <a:latin typeface="Arial" pitchFamily="34" charset="0"/>
                <a:cs typeface="Arial" pitchFamily="34" charset="0"/>
              </a:rPr>
              <a:t> yang </a:t>
            </a:r>
            <a:r>
              <a:rPr lang="en-US" sz="2000" b="1" dirty="0" err="1">
                <a:solidFill>
                  <a:schemeClr val="bg1"/>
                </a:solidFill>
                <a:latin typeface="Arial" pitchFamily="34" charset="0"/>
                <a:cs typeface="Arial" pitchFamily="34" charset="0"/>
              </a:rPr>
              <a:t>berprestasi</a:t>
            </a:r>
            <a:r>
              <a:rPr lang="en-US" sz="2000" b="1" dirty="0">
                <a:solidFill>
                  <a:schemeClr val="bg1"/>
                </a:solidFill>
                <a:latin typeface="Arial" pitchFamily="34" charset="0"/>
                <a:cs typeface="Arial" pitchFamily="34" charset="0"/>
              </a:rPr>
              <a:t> </a:t>
            </a:r>
            <a:r>
              <a:rPr lang="en-US" sz="2000" b="1" dirty="0" err="1">
                <a:solidFill>
                  <a:schemeClr val="bg1"/>
                </a:solidFill>
                <a:latin typeface="Arial" pitchFamily="34" charset="0"/>
                <a:cs typeface="Arial" pitchFamily="34" charset="0"/>
              </a:rPr>
              <a:t>rendah</a:t>
            </a:r>
            <a:r>
              <a:rPr lang="en-US" sz="2000" b="1" dirty="0">
                <a:solidFill>
                  <a:schemeClr val="bg1"/>
                </a:solidFill>
                <a:latin typeface="Arial" pitchFamily="34" charset="0"/>
                <a:cs typeface="Arial" pitchFamily="34" charset="0"/>
              </a:rPr>
              <a:t> &amp; </a:t>
            </a:r>
            <a:r>
              <a:rPr lang="en-US" sz="2000" b="1" dirty="0" err="1">
                <a:solidFill>
                  <a:schemeClr val="bg1"/>
                </a:solidFill>
                <a:latin typeface="Arial" pitchFamily="34" charset="0"/>
                <a:cs typeface="Arial" pitchFamily="34" charset="0"/>
              </a:rPr>
              <a:t>tidak</a:t>
            </a:r>
            <a:r>
              <a:rPr lang="en-US" sz="2000" b="1" dirty="0">
                <a:solidFill>
                  <a:schemeClr val="bg1"/>
                </a:solidFill>
                <a:latin typeface="Arial" pitchFamily="34" charset="0"/>
                <a:cs typeface="Arial" pitchFamily="34" charset="0"/>
              </a:rPr>
              <a:t> </a:t>
            </a:r>
            <a:r>
              <a:rPr lang="en-US" sz="2000" b="1" dirty="0" err="1">
                <a:solidFill>
                  <a:schemeClr val="bg1"/>
                </a:solidFill>
                <a:latin typeface="Arial" pitchFamily="34" charset="0"/>
                <a:cs typeface="Arial" pitchFamily="34" charset="0"/>
              </a:rPr>
              <a:t>berintegriti</a:t>
            </a:r>
            <a:r>
              <a:rPr lang="en-US" sz="2000" b="1" dirty="0">
                <a:solidFill>
                  <a:schemeClr val="bg1"/>
                </a:solidFill>
                <a:latin typeface="Arial" pitchFamily="34" charset="0"/>
                <a:cs typeface="Arial" pitchFamily="34" charset="0"/>
              </a:rPr>
              <a:t> yang </a:t>
            </a:r>
            <a:r>
              <a:rPr lang="en-US" sz="2000" b="1" dirty="0" err="1">
                <a:solidFill>
                  <a:schemeClr val="bg1"/>
                </a:solidFill>
                <a:latin typeface="Arial" pitchFamily="34" charset="0"/>
                <a:cs typeface="Arial" pitchFamily="34" charset="0"/>
              </a:rPr>
              <a:t>menjejaskan</a:t>
            </a:r>
            <a:r>
              <a:rPr lang="en-US" sz="2000" b="1" dirty="0">
                <a:solidFill>
                  <a:schemeClr val="bg1"/>
                </a:solidFill>
                <a:latin typeface="Arial" pitchFamily="34" charset="0"/>
                <a:cs typeface="Arial" pitchFamily="34" charset="0"/>
              </a:rPr>
              <a:t> </a:t>
            </a:r>
            <a:r>
              <a:rPr lang="en-US" sz="2000" b="1" dirty="0" err="1">
                <a:solidFill>
                  <a:schemeClr val="bg1"/>
                </a:solidFill>
                <a:latin typeface="Arial" pitchFamily="34" charset="0"/>
                <a:cs typeface="Arial" pitchFamily="34" charset="0"/>
              </a:rPr>
              <a:t>penyampaian</a:t>
            </a:r>
            <a:r>
              <a:rPr lang="en-US" sz="2000" b="1" dirty="0">
                <a:solidFill>
                  <a:schemeClr val="bg1"/>
                </a:solidFill>
                <a:latin typeface="Arial" pitchFamily="34" charset="0"/>
                <a:cs typeface="Arial" pitchFamily="34" charset="0"/>
              </a:rPr>
              <a:t> </a:t>
            </a:r>
            <a:r>
              <a:rPr lang="en-US" sz="2000" b="1" dirty="0" err="1">
                <a:solidFill>
                  <a:schemeClr val="bg1"/>
                </a:solidFill>
                <a:latin typeface="Arial" pitchFamily="34" charset="0"/>
                <a:cs typeface="Arial" pitchFamily="34" charset="0"/>
              </a:rPr>
              <a:t>Perkhidmatan</a:t>
            </a:r>
            <a:r>
              <a:rPr lang="en-US" sz="2000" b="1" dirty="0">
                <a:solidFill>
                  <a:schemeClr val="bg1"/>
                </a:solidFill>
                <a:latin typeface="Arial" pitchFamily="34" charset="0"/>
                <a:cs typeface="Arial" pitchFamily="34" charset="0"/>
              </a:rPr>
              <a:t> </a:t>
            </a:r>
            <a:r>
              <a:rPr lang="en-US" sz="2000" b="1" dirty="0" err="1">
                <a:solidFill>
                  <a:schemeClr val="bg1"/>
                </a:solidFill>
                <a:latin typeface="Arial" pitchFamily="34" charset="0"/>
                <a:cs typeface="Arial" pitchFamily="34" charset="0"/>
              </a:rPr>
              <a:t>Awam</a:t>
            </a:r>
            <a:endParaRPr lang="en-US" sz="2000" b="1" dirty="0">
              <a:solidFill>
                <a:schemeClr val="bg1"/>
              </a:solidFill>
              <a:latin typeface="Arial" pitchFamily="34" charset="0"/>
              <a:cs typeface="Arial" pitchFamily="34" charset="0"/>
            </a:endParaRPr>
          </a:p>
          <a:p>
            <a:pPr marL="266700" indent="-266700" algn="just">
              <a:spcBef>
                <a:spcPct val="20000"/>
              </a:spcBef>
              <a:buFont typeface="Wingdings" pitchFamily="2" charset="2"/>
              <a:buChar char="§"/>
              <a:defRPr/>
            </a:pPr>
            <a:endParaRPr lang="en-US" sz="500" b="1" dirty="0">
              <a:solidFill>
                <a:schemeClr val="bg1"/>
              </a:solidFill>
              <a:latin typeface="Arial" pitchFamily="34" charset="0"/>
              <a:cs typeface="Arial" pitchFamily="34" charset="0"/>
            </a:endParaRPr>
          </a:p>
          <a:p>
            <a:pPr marL="266700" indent="-266700">
              <a:spcBef>
                <a:spcPct val="20000"/>
              </a:spcBef>
              <a:buFont typeface="Wingdings" pitchFamily="2" charset="2"/>
              <a:buChar char="§"/>
              <a:defRPr/>
            </a:pPr>
            <a:r>
              <a:rPr lang="en-US" sz="2000" b="1" dirty="0" err="1">
                <a:solidFill>
                  <a:schemeClr val="bg1"/>
                </a:solidFill>
                <a:latin typeface="Arial" pitchFamily="34" charset="0"/>
                <a:cs typeface="Arial" pitchFamily="34" charset="0"/>
              </a:rPr>
              <a:t>M</a:t>
            </a:r>
            <a:r>
              <a:rPr lang="en-US" sz="2000" b="1" dirty="0" err="1" smtClean="0">
                <a:solidFill>
                  <a:schemeClr val="bg1"/>
                </a:solidFill>
                <a:latin typeface="Arial" pitchFamily="34" charset="0"/>
                <a:cs typeface="Arial" pitchFamily="34" charset="0"/>
              </a:rPr>
              <a:t>emastikan</a:t>
            </a:r>
            <a:r>
              <a:rPr lang="en-US" sz="2000" b="1" dirty="0" smtClean="0">
                <a:solidFill>
                  <a:schemeClr val="bg1"/>
                </a:solidFill>
                <a:latin typeface="Arial" pitchFamily="34" charset="0"/>
                <a:cs typeface="Arial" pitchFamily="34" charset="0"/>
              </a:rPr>
              <a:t> </a:t>
            </a:r>
            <a:r>
              <a:rPr lang="en-US" sz="2000" b="1" dirty="0" err="1">
                <a:solidFill>
                  <a:schemeClr val="bg1"/>
                </a:solidFill>
                <a:latin typeface="Arial" pitchFamily="34" charset="0"/>
                <a:cs typeface="Arial" pitchFamily="34" charset="0"/>
              </a:rPr>
              <a:t>perkhidmatan</a:t>
            </a:r>
            <a:r>
              <a:rPr lang="en-US" sz="2000" b="1" dirty="0">
                <a:solidFill>
                  <a:schemeClr val="bg1"/>
                </a:solidFill>
                <a:latin typeface="Arial" pitchFamily="34" charset="0"/>
                <a:cs typeface="Arial" pitchFamily="34" charset="0"/>
              </a:rPr>
              <a:t> </a:t>
            </a:r>
            <a:r>
              <a:rPr lang="en-US" sz="2000" b="1" dirty="0" err="1">
                <a:solidFill>
                  <a:schemeClr val="bg1"/>
                </a:solidFill>
                <a:latin typeface="Arial" pitchFamily="34" charset="0"/>
                <a:cs typeface="Arial" pitchFamily="34" charset="0"/>
              </a:rPr>
              <a:t>awam</a:t>
            </a:r>
            <a:r>
              <a:rPr lang="en-US" sz="2000" b="1" dirty="0">
                <a:solidFill>
                  <a:schemeClr val="bg1"/>
                </a:solidFill>
                <a:latin typeface="Arial" pitchFamily="34" charset="0"/>
                <a:cs typeface="Arial" pitchFamily="34" charset="0"/>
              </a:rPr>
              <a:t> </a:t>
            </a:r>
            <a:r>
              <a:rPr lang="en-US" sz="2000" b="1" dirty="0" err="1">
                <a:solidFill>
                  <a:schemeClr val="bg1"/>
                </a:solidFill>
                <a:latin typeface="Arial" pitchFamily="34" charset="0"/>
                <a:cs typeface="Arial" pitchFamily="34" charset="0"/>
              </a:rPr>
              <a:t>dianggotai</a:t>
            </a:r>
            <a:r>
              <a:rPr lang="en-US" sz="2000" b="1" dirty="0">
                <a:solidFill>
                  <a:schemeClr val="bg1"/>
                </a:solidFill>
                <a:latin typeface="Arial" pitchFamily="34" charset="0"/>
                <a:cs typeface="Arial" pitchFamily="34" charset="0"/>
              </a:rPr>
              <a:t> </a:t>
            </a:r>
            <a:r>
              <a:rPr lang="en-US" sz="2000" b="1" dirty="0" err="1">
                <a:solidFill>
                  <a:schemeClr val="bg1"/>
                </a:solidFill>
                <a:latin typeface="Arial" pitchFamily="34" charset="0"/>
                <a:cs typeface="Arial" pitchFamily="34" charset="0"/>
              </a:rPr>
              <a:t>oleh</a:t>
            </a:r>
            <a:r>
              <a:rPr lang="en-US" sz="2000" b="1" dirty="0">
                <a:solidFill>
                  <a:schemeClr val="bg1"/>
                </a:solidFill>
                <a:latin typeface="Arial" pitchFamily="34" charset="0"/>
                <a:cs typeface="Arial" pitchFamily="34" charset="0"/>
              </a:rPr>
              <a:t> </a:t>
            </a:r>
            <a:r>
              <a:rPr lang="en-US" sz="2000" b="1" dirty="0" err="1">
                <a:solidFill>
                  <a:schemeClr val="bg1"/>
                </a:solidFill>
                <a:latin typeface="Arial" pitchFamily="34" charset="0"/>
                <a:cs typeface="Arial" pitchFamily="34" charset="0"/>
              </a:rPr>
              <a:t>pegawai</a:t>
            </a:r>
            <a:r>
              <a:rPr lang="en-US" sz="2000" b="1" dirty="0">
                <a:solidFill>
                  <a:schemeClr val="bg1"/>
                </a:solidFill>
                <a:latin typeface="Arial" pitchFamily="34" charset="0"/>
                <a:cs typeface="Arial" pitchFamily="34" charset="0"/>
              </a:rPr>
              <a:t> </a:t>
            </a:r>
            <a:r>
              <a:rPr lang="en-US" sz="2000" b="1" dirty="0" err="1">
                <a:solidFill>
                  <a:schemeClr val="bg1"/>
                </a:solidFill>
                <a:latin typeface="Arial" pitchFamily="34" charset="0"/>
                <a:cs typeface="Arial" pitchFamily="34" charset="0"/>
              </a:rPr>
              <a:t>berprestasi</a:t>
            </a:r>
            <a:r>
              <a:rPr lang="en-US" sz="2000" b="1" dirty="0">
                <a:solidFill>
                  <a:schemeClr val="bg1"/>
                </a:solidFill>
                <a:latin typeface="Arial" pitchFamily="34" charset="0"/>
                <a:cs typeface="Arial" pitchFamily="34" charset="0"/>
              </a:rPr>
              <a:t> </a:t>
            </a:r>
            <a:r>
              <a:rPr lang="en-US" sz="2000" b="1" dirty="0" err="1">
                <a:solidFill>
                  <a:schemeClr val="bg1"/>
                </a:solidFill>
                <a:latin typeface="Arial" pitchFamily="34" charset="0"/>
                <a:cs typeface="Arial" pitchFamily="34" charset="0"/>
              </a:rPr>
              <a:t>tinggi</a:t>
            </a:r>
            <a:r>
              <a:rPr lang="en-US" sz="2000" b="1" dirty="0">
                <a:solidFill>
                  <a:schemeClr val="bg1"/>
                </a:solidFill>
                <a:latin typeface="Arial" pitchFamily="34" charset="0"/>
                <a:cs typeface="Arial" pitchFamily="34" charset="0"/>
              </a:rPr>
              <a:t> </a:t>
            </a:r>
          </a:p>
        </p:txBody>
      </p:sp>
      <p:sp>
        <p:nvSpPr>
          <p:cNvPr id="24" name="Round Diagonal Corner Rectangle 23"/>
          <p:cNvSpPr/>
          <p:nvPr/>
        </p:nvSpPr>
        <p:spPr>
          <a:xfrm>
            <a:off x="3071802" y="2357430"/>
            <a:ext cx="2357454" cy="2000264"/>
          </a:xfrm>
          <a:prstGeom prst="round2DiagRect">
            <a:avLst/>
          </a:prstGeom>
          <a:solidFill>
            <a:srgbClr val="C00000"/>
          </a:solidFill>
          <a:ln w="69850">
            <a:noFill/>
          </a:ln>
          <a:scene3d>
            <a:camera prst="orthographicFront"/>
            <a:lightRig rig="threePt" dir="t"/>
          </a:scene3d>
          <a:sp3d>
            <a:bevelT w="215900" h="2603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dirty="0" err="1">
                <a:solidFill>
                  <a:schemeClr val="bg1"/>
                </a:solidFill>
                <a:latin typeface="Arial" pitchFamily="34" charset="0"/>
                <a:cs typeface="Arial" pitchFamily="34" charset="0"/>
              </a:rPr>
              <a:t>Penamatan</a:t>
            </a:r>
            <a:r>
              <a:rPr lang="en-US" sz="2400" b="1" dirty="0">
                <a:solidFill>
                  <a:schemeClr val="bg1"/>
                </a:solidFill>
                <a:latin typeface="Arial" pitchFamily="34" charset="0"/>
                <a:cs typeface="Arial" pitchFamily="34" charset="0"/>
              </a:rPr>
              <a:t> </a:t>
            </a:r>
            <a:r>
              <a:rPr lang="en-US" sz="2400" b="1" dirty="0" err="1">
                <a:solidFill>
                  <a:schemeClr val="bg1"/>
                </a:solidFill>
                <a:latin typeface="Arial" pitchFamily="34" charset="0"/>
                <a:cs typeface="Arial" pitchFamily="34" charset="0"/>
              </a:rPr>
              <a:t>Demi</a:t>
            </a:r>
            <a:r>
              <a:rPr lang="en-US" sz="2400" b="1" dirty="0">
                <a:solidFill>
                  <a:schemeClr val="bg1"/>
                </a:solidFill>
                <a:latin typeface="Arial" pitchFamily="34" charset="0"/>
                <a:cs typeface="Arial" pitchFamily="34" charset="0"/>
              </a:rPr>
              <a:t> </a:t>
            </a:r>
            <a:r>
              <a:rPr lang="en-US" sz="2400" b="1" dirty="0" err="1">
                <a:solidFill>
                  <a:schemeClr val="bg1"/>
                </a:solidFill>
                <a:latin typeface="Arial" pitchFamily="34" charset="0"/>
                <a:cs typeface="Arial" pitchFamily="34" charset="0"/>
              </a:rPr>
              <a:t>Kepentingan</a:t>
            </a:r>
            <a:r>
              <a:rPr lang="en-US" sz="2400" b="1" dirty="0">
                <a:solidFill>
                  <a:schemeClr val="bg1"/>
                </a:solidFill>
                <a:latin typeface="Arial" pitchFamily="34" charset="0"/>
                <a:cs typeface="Arial" pitchFamily="34" charset="0"/>
              </a:rPr>
              <a:t> </a:t>
            </a:r>
            <a:r>
              <a:rPr lang="en-US" sz="2400" b="1" dirty="0" err="1">
                <a:solidFill>
                  <a:schemeClr val="bg1"/>
                </a:solidFill>
                <a:latin typeface="Arial" pitchFamily="34" charset="0"/>
                <a:cs typeface="Arial" pitchFamily="34" charset="0"/>
              </a:rPr>
              <a:t>Awam</a:t>
            </a:r>
            <a:r>
              <a:rPr lang="en-US" sz="2400" b="1" dirty="0">
                <a:solidFill>
                  <a:schemeClr val="bg1"/>
                </a:solidFill>
                <a:latin typeface="Arial" pitchFamily="34" charset="0"/>
                <a:cs typeface="Arial" pitchFamily="34" charset="0"/>
              </a:rPr>
              <a:t> (PDKA)</a:t>
            </a:r>
          </a:p>
        </p:txBody>
      </p:sp>
      <p:sp>
        <p:nvSpPr>
          <p:cNvPr id="25" name="Rectangle 24"/>
          <p:cNvSpPr/>
          <p:nvPr/>
        </p:nvSpPr>
        <p:spPr>
          <a:xfrm>
            <a:off x="42863" y="2514600"/>
            <a:ext cx="2928937" cy="3616325"/>
          </a:xfrm>
          <a:prstGeom prst="rect">
            <a:avLst/>
          </a:prstGeom>
        </p:spPr>
        <p:txBody>
          <a:bodyPr>
            <a:spAutoFit/>
          </a:bodyPr>
          <a:lstStyle/>
          <a:p>
            <a:pPr fontAlgn="auto">
              <a:spcBef>
                <a:spcPts val="0"/>
              </a:spcBef>
              <a:spcAft>
                <a:spcPts val="0"/>
              </a:spcAft>
              <a:defRPr/>
            </a:pPr>
            <a:r>
              <a:rPr lang="en-US" sz="2000" b="1" dirty="0" err="1">
                <a:latin typeface="Arial Black" pitchFamily="34" charset="0"/>
                <a:cs typeface="+mn-cs"/>
              </a:rPr>
              <a:t>Dasar</a:t>
            </a:r>
            <a:r>
              <a:rPr lang="en-US" sz="2000" b="1" dirty="0">
                <a:latin typeface="Arial Black" pitchFamily="34" charset="0"/>
                <a:cs typeface="+mn-cs"/>
              </a:rPr>
              <a:t> &amp; </a:t>
            </a:r>
            <a:r>
              <a:rPr lang="en-US" sz="2000" b="1" dirty="0" err="1">
                <a:latin typeface="Arial Black" pitchFamily="34" charset="0"/>
                <a:cs typeface="+mn-cs"/>
              </a:rPr>
              <a:t>Peraturan</a:t>
            </a:r>
            <a:endParaRPr lang="en-US" sz="2000" b="1" dirty="0">
              <a:latin typeface="Arial Black" pitchFamily="34" charset="0"/>
              <a:cs typeface="+mn-cs"/>
            </a:endParaRPr>
          </a:p>
          <a:p>
            <a:pPr marL="171450" indent="-171450" algn="just">
              <a:defRPr/>
            </a:pPr>
            <a:endParaRPr lang="en-US" sz="500" b="1" dirty="0"/>
          </a:p>
          <a:p>
            <a:pPr marL="266700" indent="-266700" algn="just">
              <a:spcBef>
                <a:spcPct val="20000"/>
              </a:spcBef>
              <a:buFont typeface="Arial" pitchFamily="34" charset="0"/>
              <a:buChar char="•"/>
              <a:defRPr/>
            </a:pPr>
            <a:r>
              <a:rPr lang="en-US" sz="2000" b="1" dirty="0" err="1"/>
              <a:t>Pegawai</a:t>
            </a:r>
            <a:r>
              <a:rPr lang="en-US" sz="2000" b="1" dirty="0"/>
              <a:t> </a:t>
            </a:r>
            <a:r>
              <a:rPr lang="en-US" sz="2000" b="1" dirty="0" err="1"/>
              <a:t>berprestasi</a:t>
            </a:r>
            <a:r>
              <a:rPr lang="en-US" sz="2000" b="1" dirty="0"/>
              <a:t> </a:t>
            </a:r>
            <a:r>
              <a:rPr lang="en-US" sz="2000" b="1" dirty="0" err="1"/>
              <a:t>rendah</a:t>
            </a:r>
            <a:r>
              <a:rPr lang="en-US" sz="2000" b="1" dirty="0"/>
              <a:t>: </a:t>
            </a:r>
            <a:r>
              <a:rPr lang="en-US" sz="2000" b="1" dirty="0" err="1"/>
              <a:t>kurang</a:t>
            </a:r>
            <a:r>
              <a:rPr lang="en-US" sz="2000" b="1" dirty="0"/>
              <a:t> 70%</a:t>
            </a:r>
          </a:p>
          <a:p>
            <a:pPr marL="266700" indent="-266700" algn="just">
              <a:spcBef>
                <a:spcPct val="20000"/>
              </a:spcBef>
              <a:buFont typeface="Arial" pitchFamily="34" charset="0"/>
              <a:buChar char="•"/>
              <a:defRPr/>
            </a:pPr>
            <a:endParaRPr lang="en-US" sz="500" b="1" dirty="0"/>
          </a:p>
          <a:p>
            <a:pPr marL="266700" indent="-266700" algn="just">
              <a:spcBef>
                <a:spcPct val="20000"/>
              </a:spcBef>
              <a:buFont typeface="Arial" pitchFamily="34" charset="0"/>
              <a:buChar char="•"/>
              <a:defRPr/>
            </a:pPr>
            <a:r>
              <a:rPr lang="en-US" sz="2000" b="1" dirty="0" err="1"/>
              <a:t>Pelanggaran</a:t>
            </a:r>
            <a:r>
              <a:rPr lang="en-US" sz="2000" b="1" dirty="0"/>
              <a:t> </a:t>
            </a:r>
            <a:r>
              <a:rPr lang="en-US" sz="2000" b="1" dirty="0" err="1"/>
              <a:t>undang-undang</a:t>
            </a:r>
            <a:r>
              <a:rPr lang="en-US" sz="2000" b="1" dirty="0"/>
              <a:t>/ </a:t>
            </a:r>
            <a:r>
              <a:rPr lang="en-US" sz="2000" b="1" dirty="0" err="1"/>
              <a:t>peraturan-peraturan</a:t>
            </a:r>
            <a:r>
              <a:rPr lang="en-US" sz="2000" b="1" dirty="0"/>
              <a:t>/ </a:t>
            </a:r>
            <a:r>
              <a:rPr lang="en-US" sz="2000" b="1" dirty="0" err="1"/>
              <a:t>menjejaskan</a:t>
            </a:r>
            <a:r>
              <a:rPr lang="en-US" sz="2000" b="1" dirty="0"/>
              <a:t> </a:t>
            </a:r>
            <a:r>
              <a:rPr lang="en-US" sz="2000" b="1" dirty="0" err="1"/>
              <a:t>imej</a:t>
            </a:r>
            <a:endParaRPr lang="en-US" sz="2000" b="1" dirty="0"/>
          </a:p>
          <a:p>
            <a:pPr marL="266700" indent="-266700" algn="just">
              <a:spcBef>
                <a:spcPct val="20000"/>
              </a:spcBef>
              <a:buFont typeface="Arial" pitchFamily="34" charset="0"/>
              <a:buChar char="•"/>
              <a:defRPr/>
            </a:pPr>
            <a:endParaRPr lang="en-US" sz="500" b="1" dirty="0"/>
          </a:p>
          <a:p>
            <a:pPr marL="266700" indent="-266700" algn="just">
              <a:spcBef>
                <a:spcPct val="20000"/>
              </a:spcBef>
              <a:buFont typeface="Arial" pitchFamily="34" charset="0"/>
              <a:buChar char="•"/>
              <a:defRPr/>
            </a:pPr>
            <a:r>
              <a:rPr lang="en-US" sz="2000" b="1" dirty="0" err="1"/>
              <a:t>Masalah</a:t>
            </a:r>
            <a:r>
              <a:rPr lang="en-US" sz="2000" b="1" dirty="0"/>
              <a:t> mental</a:t>
            </a:r>
          </a:p>
          <a:p>
            <a:pPr marL="171450" indent="-171450" algn="just">
              <a:buFont typeface="Arial" pitchFamily="34" charset="0"/>
              <a:buChar char="•"/>
              <a:defRPr/>
            </a:pPr>
            <a:endParaRPr lang="en-US" sz="2000" b="1" dirty="0"/>
          </a:p>
        </p:txBody>
      </p:sp>
      <p:sp>
        <p:nvSpPr>
          <p:cNvPr id="12" name="Rectangle 11"/>
          <p:cNvSpPr/>
          <p:nvPr/>
        </p:nvSpPr>
        <p:spPr>
          <a:xfrm>
            <a:off x="0" y="76200"/>
            <a:ext cx="9144000" cy="85725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 name="Rectangle 12"/>
          <p:cNvSpPr/>
          <p:nvPr/>
        </p:nvSpPr>
        <p:spPr>
          <a:xfrm>
            <a:off x="609600" y="228600"/>
            <a:ext cx="8001000" cy="523220"/>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en-US" sz="2800" b="1" spc="50" dirty="0">
                <a:ln w="11430"/>
              </a:rPr>
              <a:t>DASAR PEMISAH</a:t>
            </a:r>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2" name="Shape 21"/>
          <p:cNvCxnSpPr/>
          <p:nvPr/>
        </p:nvCxnSpPr>
        <p:spPr>
          <a:xfrm rot="16200000" flipH="1">
            <a:off x="6488113" y="3036887"/>
            <a:ext cx="673100" cy="2981325"/>
          </a:xfrm>
          <a:prstGeom prst="bentConnector2">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hape 19"/>
          <p:cNvCxnSpPr/>
          <p:nvPr/>
        </p:nvCxnSpPr>
        <p:spPr>
          <a:xfrm rot="5400000" flipH="1" flipV="1">
            <a:off x="4011613" y="341312"/>
            <a:ext cx="1587500" cy="2276475"/>
          </a:xfrm>
          <a:prstGeom prst="bentConnector2">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Elbow Connector 16"/>
          <p:cNvCxnSpPr/>
          <p:nvPr/>
        </p:nvCxnSpPr>
        <p:spPr>
          <a:xfrm rot="10800000">
            <a:off x="228600" y="1066800"/>
            <a:ext cx="3200400" cy="1447800"/>
          </a:xfrm>
          <a:prstGeom prst="bentConnector3">
            <a:avLst>
              <a:gd name="adj1" fmla="val 15000"/>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6248400" y="1066800"/>
            <a:ext cx="2895600" cy="3429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fontAlgn="auto">
              <a:spcBef>
                <a:spcPts val="0"/>
              </a:spcBef>
              <a:spcAft>
                <a:spcPts val="0"/>
              </a:spcAft>
              <a:defRPr/>
            </a:pPr>
            <a:r>
              <a:rPr lang="en-US" dirty="0">
                <a:solidFill>
                  <a:schemeClr val="tx1"/>
                </a:solidFill>
                <a:latin typeface="Arial Black" pitchFamily="34" charset="0"/>
                <a:hlinkClick r:id="rId3" action="ppaction://hlinksldjump"/>
              </a:rPr>
              <a:t>Lateral Entry</a:t>
            </a:r>
            <a:endParaRPr lang="en-US" dirty="0">
              <a:solidFill>
                <a:schemeClr val="tx1"/>
              </a:solidFill>
            </a:endParaRPr>
          </a:p>
          <a:p>
            <a:pPr marL="228600" lvl="1" indent="-171450" fontAlgn="auto">
              <a:spcBef>
                <a:spcPts val="0"/>
              </a:spcBef>
              <a:spcAft>
                <a:spcPts val="0"/>
              </a:spcAft>
              <a:buFont typeface="Wingdings" pitchFamily="2" charset="2"/>
              <a:buChar char="§"/>
              <a:defRPr/>
            </a:pPr>
            <a:r>
              <a:rPr lang="en-US" sz="1600" dirty="0">
                <a:solidFill>
                  <a:schemeClr val="tx1"/>
                </a:solidFill>
                <a:latin typeface="Arial" pitchFamily="34" charset="0"/>
                <a:cs typeface="Arial" pitchFamily="34" charset="0"/>
              </a:rPr>
              <a:t>Kumpulan </a:t>
            </a:r>
            <a:r>
              <a:rPr lang="en-US" sz="1600" dirty="0" err="1">
                <a:solidFill>
                  <a:schemeClr val="tx1"/>
                </a:solidFill>
                <a:latin typeface="Arial" pitchFamily="34" charset="0"/>
                <a:cs typeface="Arial" pitchFamily="34" charset="0"/>
              </a:rPr>
              <a:t>Pengurusan</a:t>
            </a:r>
            <a:r>
              <a:rPr lang="en-US" sz="1600" dirty="0">
                <a:solidFill>
                  <a:schemeClr val="tx1"/>
                </a:solidFill>
                <a:latin typeface="Arial" pitchFamily="34" charset="0"/>
                <a:cs typeface="Arial" pitchFamily="34" charset="0"/>
              </a:rPr>
              <a:t> </a:t>
            </a:r>
            <a:r>
              <a:rPr lang="en-US" sz="1600" dirty="0" err="1">
                <a:solidFill>
                  <a:schemeClr val="tx1"/>
                </a:solidFill>
                <a:latin typeface="Arial" pitchFamily="34" charset="0"/>
                <a:cs typeface="Arial" pitchFamily="34" charset="0"/>
              </a:rPr>
              <a:t>Tertinggi</a:t>
            </a:r>
            <a:r>
              <a:rPr lang="en-US" sz="1600" dirty="0">
                <a:solidFill>
                  <a:schemeClr val="tx1"/>
                </a:solidFill>
                <a:latin typeface="Arial" pitchFamily="34" charset="0"/>
                <a:cs typeface="Arial" pitchFamily="34" charset="0"/>
              </a:rPr>
              <a:t> &amp; Kumpulan </a:t>
            </a:r>
            <a:r>
              <a:rPr lang="en-US" sz="1600" dirty="0" err="1">
                <a:solidFill>
                  <a:schemeClr val="tx1"/>
                </a:solidFill>
                <a:latin typeface="Arial" pitchFamily="34" charset="0"/>
                <a:cs typeface="Arial" pitchFamily="34" charset="0"/>
              </a:rPr>
              <a:t>Pengurusan</a:t>
            </a:r>
            <a:r>
              <a:rPr lang="en-US" sz="1600" dirty="0">
                <a:solidFill>
                  <a:schemeClr val="tx1"/>
                </a:solidFill>
                <a:latin typeface="Arial" pitchFamily="34" charset="0"/>
                <a:cs typeface="Arial" pitchFamily="34" charset="0"/>
              </a:rPr>
              <a:t> </a:t>
            </a:r>
            <a:r>
              <a:rPr lang="en-US" sz="1600" dirty="0" err="1">
                <a:solidFill>
                  <a:schemeClr val="tx1"/>
                </a:solidFill>
                <a:latin typeface="Arial" pitchFamily="34" charset="0"/>
                <a:cs typeface="Arial" pitchFamily="34" charset="0"/>
              </a:rPr>
              <a:t>dan</a:t>
            </a:r>
            <a:r>
              <a:rPr lang="en-US" sz="1600" dirty="0">
                <a:solidFill>
                  <a:schemeClr val="tx1"/>
                </a:solidFill>
                <a:latin typeface="Arial" pitchFamily="34" charset="0"/>
                <a:cs typeface="Arial" pitchFamily="34" charset="0"/>
              </a:rPr>
              <a:t> </a:t>
            </a:r>
            <a:r>
              <a:rPr lang="en-US" sz="1600" dirty="0" err="1">
                <a:solidFill>
                  <a:schemeClr val="tx1"/>
                </a:solidFill>
                <a:latin typeface="Arial" pitchFamily="34" charset="0"/>
                <a:cs typeface="Arial" pitchFamily="34" charset="0"/>
              </a:rPr>
              <a:t>Profesional</a:t>
            </a:r>
            <a:endParaRPr lang="en-US" sz="1600" dirty="0">
              <a:solidFill>
                <a:schemeClr val="tx1"/>
              </a:solidFill>
              <a:latin typeface="Arial" pitchFamily="34" charset="0"/>
              <a:cs typeface="Arial" pitchFamily="34" charset="0"/>
            </a:endParaRPr>
          </a:p>
          <a:p>
            <a:pPr marL="228600" lvl="1" indent="-171450" fontAlgn="auto">
              <a:spcBef>
                <a:spcPts val="0"/>
              </a:spcBef>
              <a:spcAft>
                <a:spcPts val="0"/>
              </a:spcAft>
              <a:buFont typeface="Wingdings" pitchFamily="2" charset="2"/>
              <a:buChar char="§"/>
              <a:defRPr/>
            </a:pPr>
            <a:r>
              <a:rPr lang="en-US" sz="1600" dirty="0" err="1">
                <a:solidFill>
                  <a:schemeClr val="tx1"/>
                </a:solidFill>
                <a:latin typeface="Arial" pitchFamily="34" charset="0"/>
                <a:cs typeface="Arial" pitchFamily="34" charset="0"/>
              </a:rPr>
              <a:t>memenuhi</a:t>
            </a:r>
            <a:r>
              <a:rPr lang="en-US" sz="1600" dirty="0">
                <a:solidFill>
                  <a:schemeClr val="tx1"/>
                </a:solidFill>
                <a:latin typeface="Arial" pitchFamily="34" charset="0"/>
                <a:cs typeface="Arial" pitchFamily="34" charset="0"/>
              </a:rPr>
              <a:t> </a:t>
            </a:r>
            <a:r>
              <a:rPr lang="en-US" sz="1600" dirty="0" err="1">
                <a:solidFill>
                  <a:schemeClr val="tx1"/>
                </a:solidFill>
                <a:latin typeface="Arial" pitchFamily="34" charset="0"/>
                <a:cs typeface="Arial" pitchFamily="34" charset="0"/>
              </a:rPr>
              <a:t>syarat</a:t>
            </a:r>
            <a:r>
              <a:rPr lang="en-US" sz="1600" dirty="0">
                <a:solidFill>
                  <a:schemeClr val="tx1"/>
                </a:solidFill>
                <a:latin typeface="Arial" pitchFamily="34" charset="0"/>
                <a:cs typeface="Arial" pitchFamily="34" charset="0"/>
              </a:rPr>
              <a:t> </a:t>
            </a:r>
            <a:r>
              <a:rPr lang="en-US" sz="1600" dirty="0" err="1">
                <a:solidFill>
                  <a:schemeClr val="tx1"/>
                </a:solidFill>
                <a:latin typeface="Arial" pitchFamily="34" charset="0"/>
                <a:cs typeface="Arial" pitchFamily="34" charset="0"/>
              </a:rPr>
              <a:t>lantikan</a:t>
            </a:r>
            <a:r>
              <a:rPr lang="en-US" sz="1600" dirty="0">
                <a:solidFill>
                  <a:schemeClr val="tx1"/>
                </a:solidFill>
                <a:latin typeface="Arial" pitchFamily="34" charset="0"/>
                <a:cs typeface="Arial" pitchFamily="34" charset="0"/>
              </a:rPr>
              <a:t> yang </a:t>
            </a:r>
            <a:r>
              <a:rPr lang="en-US" sz="1600" dirty="0" err="1">
                <a:solidFill>
                  <a:schemeClr val="tx1"/>
                </a:solidFill>
                <a:latin typeface="Arial" pitchFamily="34" charset="0"/>
                <a:cs typeface="Arial" pitchFamily="34" charset="0"/>
              </a:rPr>
              <a:t>ditetapkan</a:t>
            </a:r>
            <a:r>
              <a:rPr lang="en-US" sz="1600" dirty="0">
                <a:solidFill>
                  <a:schemeClr val="tx1"/>
                </a:solidFill>
                <a:latin typeface="Arial" pitchFamily="34" charset="0"/>
                <a:cs typeface="Arial" pitchFamily="34" charset="0"/>
              </a:rPr>
              <a:t> </a:t>
            </a:r>
            <a:r>
              <a:rPr lang="en-US" sz="1600" dirty="0" err="1">
                <a:solidFill>
                  <a:schemeClr val="tx1"/>
                </a:solidFill>
                <a:latin typeface="Arial" pitchFamily="34" charset="0"/>
                <a:cs typeface="Arial" pitchFamily="34" charset="0"/>
              </a:rPr>
              <a:t>termasuk</a:t>
            </a:r>
            <a:r>
              <a:rPr lang="en-US" sz="1600" dirty="0">
                <a:solidFill>
                  <a:schemeClr val="tx1"/>
                </a:solidFill>
                <a:latin typeface="Arial" pitchFamily="34" charset="0"/>
                <a:cs typeface="Arial" pitchFamily="34" charset="0"/>
              </a:rPr>
              <a:t> </a:t>
            </a:r>
            <a:r>
              <a:rPr lang="en-US" sz="1600" dirty="0" err="1">
                <a:solidFill>
                  <a:schemeClr val="tx1"/>
                </a:solidFill>
                <a:latin typeface="Arial" pitchFamily="34" charset="0"/>
                <a:cs typeface="Arial" pitchFamily="34" charset="0"/>
              </a:rPr>
              <a:t>kriteria</a:t>
            </a:r>
            <a:r>
              <a:rPr lang="en-US" sz="1600" dirty="0">
                <a:solidFill>
                  <a:schemeClr val="tx1"/>
                </a:solidFill>
                <a:latin typeface="Arial" pitchFamily="34" charset="0"/>
                <a:cs typeface="Arial" pitchFamily="34" charset="0"/>
              </a:rPr>
              <a:t> </a:t>
            </a:r>
            <a:r>
              <a:rPr lang="en-US" sz="1600" dirty="0" err="1">
                <a:solidFill>
                  <a:schemeClr val="tx1"/>
                </a:solidFill>
                <a:latin typeface="Arial" pitchFamily="34" charset="0"/>
                <a:cs typeface="Arial" pitchFamily="34" charset="0"/>
              </a:rPr>
              <a:t>pemilihan</a:t>
            </a:r>
            <a:r>
              <a:rPr lang="en-US" sz="1600" dirty="0">
                <a:solidFill>
                  <a:schemeClr val="tx1"/>
                </a:solidFill>
                <a:latin typeface="Arial" pitchFamily="34" charset="0"/>
                <a:cs typeface="Arial" pitchFamily="34" charset="0"/>
              </a:rPr>
              <a:t> </a:t>
            </a:r>
            <a:r>
              <a:rPr lang="en-US" sz="1600" dirty="0" err="1">
                <a:solidFill>
                  <a:schemeClr val="tx1"/>
                </a:solidFill>
                <a:latin typeface="Arial" pitchFamily="34" charset="0"/>
                <a:cs typeface="Arial" pitchFamily="34" charset="0"/>
              </a:rPr>
              <a:t>kemasukan</a:t>
            </a:r>
            <a:r>
              <a:rPr lang="en-US" sz="1600" dirty="0">
                <a:solidFill>
                  <a:schemeClr val="tx1"/>
                </a:solidFill>
                <a:latin typeface="Arial" pitchFamily="34" charset="0"/>
                <a:cs typeface="Arial" pitchFamily="34" charset="0"/>
              </a:rPr>
              <a:t> </a:t>
            </a:r>
            <a:r>
              <a:rPr lang="en-US" sz="1600" dirty="0" err="1">
                <a:solidFill>
                  <a:schemeClr val="tx1"/>
                </a:solidFill>
                <a:latin typeface="Arial" pitchFamily="34" charset="0"/>
                <a:cs typeface="Arial" pitchFamily="34" charset="0"/>
              </a:rPr>
              <a:t>disediakan</a:t>
            </a:r>
            <a:r>
              <a:rPr lang="en-US" sz="1600" dirty="0">
                <a:solidFill>
                  <a:schemeClr val="tx1"/>
                </a:solidFill>
                <a:latin typeface="Arial" pitchFamily="34" charset="0"/>
                <a:cs typeface="Arial" pitchFamily="34" charset="0"/>
              </a:rPr>
              <a:t> </a:t>
            </a:r>
            <a:r>
              <a:rPr lang="en-US" sz="1600" dirty="0" err="1">
                <a:solidFill>
                  <a:schemeClr val="tx1"/>
                </a:solidFill>
                <a:latin typeface="Arial" pitchFamily="34" charset="0"/>
                <a:cs typeface="Arial" pitchFamily="34" charset="0"/>
              </a:rPr>
              <a:t>oleh</a:t>
            </a:r>
            <a:r>
              <a:rPr lang="en-US" sz="1600" dirty="0">
                <a:solidFill>
                  <a:schemeClr val="tx1"/>
                </a:solidFill>
                <a:latin typeface="Arial" pitchFamily="34" charset="0"/>
                <a:cs typeface="Arial" pitchFamily="34" charset="0"/>
              </a:rPr>
              <a:t> </a:t>
            </a:r>
            <a:r>
              <a:rPr lang="en-US" sz="1600" dirty="0" err="1">
                <a:solidFill>
                  <a:schemeClr val="tx1"/>
                </a:solidFill>
                <a:latin typeface="Arial" pitchFamily="34" charset="0"/>
                <a:cs typeface="Arial" pitchFamily="34" charset="0"/>
              </a:rPr>
              <a:t>Ketua</a:t>
            </a:r>
            <a:r>
              <a:rPr lang="en-US" sz="1600" dirty="0">
                <a:solidFill>
                  <a:schemeClr val="tx1"/>
                </a:solidFill>
                <a:latin typeface="Arial" pitchFamily="34" charset="0"/>
                <a:cs typeface="Arial" pitchFamily="34" charset="0"/>
              </a:rPr>
              <a:t> </a:t>
            </a:r>
            <a:r>
              <a:rPr lang="en-US" sz="1600" dirty="0" err="1">
                <a:solidFill>
                  <a:schemeClr val="tx1"/>
                </a:solidFill>
                <a:latin typeface="Arial" pitchFamily="34" charset="0"/>
                <a:cs typeface="Arial" pitchFamily="34" charset="0"/>
              </a:rPr>
              <a:t>Perkhidmatan</a:t>
            </a:r>
            <a:endParaRPr lang="en-US" sz="1600" dirty="0">
              <a:solidFill>
                <a:schemeClr val="tx1"/>
              </a:solidFill>
              <a:latin typeface="Arial" pitchFamily="34" charset="0"/>
              <a:cs typeface="Arial" pitchFamily="34" charset="0"/>
            </a:endParaRPr>
          </a:p>
        </p:txBody>
      </p:sp>
      <p:sp>
        <p:nvSpPr>
          <p:cNvPr id="7" name="Rectangle 6"/>
          <p:cNvSpPr/>
          <p:nvPr/>
        </p:nvSpPr>
        <p:spPr>
          <a:xfrm>
            <a:off x="3657600" y="685800"/>
            <a:ext cx="2590800" cy="1600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fontAlgn="auto">
              <a:spcBef>
                <a:spcPts val="0"/>
              </a:spcBef>
              <a:spcAft>
                <a:spcPts val="0"/>
              </a:spcAft>
              <a:defRPr/>
            </a:pPr>
            <a:r>
              <a:rPr lang="en-US" dirty="0" err="1">
                <a:solidFill>
                  <a:schemeClr val="tx1"/>
                </a:solidFill>
                <a:latin typeface="Arial Black" pitchFamily="34" charset="0"/>
                <a:hlinkClick r:id="rId4" action="ppaction://hlinksldjump"/>
              </a:rPr>
              <a:t>Tempoh</a:t>
            </a:r>
            <a:r>
              <a:rPr lang="en-US" dirty="0">
                <a:solidFill>
                  <a:schemeClr val="tx1"/>
                </a:solidFill>
                <a:latin typeface="Arial Black" pitchFamily="34" charset="0"/>
                <a:hlinkClick r:id="rId4" action="ppaction://hlinksldjump"/>
              </a:rPr>
              <a:t> </a:t>
            </a:r>
            <a:r>
              <a:rPr lang="en-US" dirty="0" err="1">
                <a:solidFill>
                  <a:schemeClr val="tx1"/>
                </a:solidFill>
                <a:latin typeface="Arial Black" pitchFamily="34" charset="0"/>
                <a:hlinkClick r:id="rId4" action="ppaction://hlinksldjump"/>
              </a:rPr>
              <a:t>Percubaan</a:t>
            </a:r>
            <a:endParaRPr lang="en-US" dirty="0">
              <a:solidFill>
                <a:schemeClr val="tx1"/>
              </a:solidFill>
              <a:latin typeface="Arial Black" pitchFamily="34" charset="0"/>
            </a:endParaRPr>
          </a:p>
          <a:p>
            <a:pPr marL="57150" lvl="1" fontAlgn="auto">
              <a:spcBef>
                <a:spcPts val="0"/>
              </a:spcBef>
              <a:spcAft>
                <a:spcPts val="0"/>
              </a:spcAft>
              <a:buFont typeface="Wingdings" pitchFamily="2" charset="2"/>
              <a:buChar char="§"/>
              <a:defRPr/>
            </a:pPr>
            <a:r>
              <a:rPr lang="en-US" dirty="0">
                <a:solidFill>
                  <a:schemeClr val="tx1"/>
                </a:solidFill>
                <a:latin typeface="Arial" pitchFamily="34" charset="0"/>
                <a:cs typeface="Arial" pitchFamily="34" charset="0"/>
              </a:rPr>
              <a:t> </a:t>
            </a:r>
            <a:r>
              <a:rPr lang="en-US" sz="1600" dirty="0">
                <a:solidFill>
                  <a:schemeClr val="tx1"/>
                </a:solidFill>
                <a:latin typeface="Arial" pitchFamily="34" charset="0"/>
                <a:cs typeface="Arial" pitchFamily="34" charset="0"/>
              </a:rPr>
              <a:t>6 </a:t>
            </a:r>
            <a:r>
              <a:rPr lang="en-US" sz="1600" dirty="0" err="1">
                <a:solidFill>
                  <a:schemeClr val="tx1"/>
                </a:solidFill>
                <a:latin typeface="Arial" pitchFamily="34" charset="0"/>
                <a:cs typeface="Arial" pitchFamily="34" charset="0"/>
              </a:rPr>
              <a:t>bulan</a:t>
            </a:r>
            <a:r>
              <a:rPr lang="en-US" sz="1600" dirty="0">
                <a:solidFill>
                  <a:schemeClr val="tx1"/>
                </a:solidFill>
                <a:latin typeface="Arial" pitchFamily="34" charset="0"/>
                <a:cs typeface="Arial" pitchFamily="34" charset="0"/>
              </a:rPr>
              <a:t> – 24 </a:t>
            </a:r>
            <a:r>
              <a:rPr lang="en-US" sz="1600" dirty="0" err="1">
                <a:solidFill>
                  <a:schemeClr val="tx1"/>
                </a:solidFill>
                <a:latin typeface="Arial" pitchFamily="34" charset="0"/>
                <a:cs typeface="Arial" pitchFamily="34" charset="0"/>
              </a:rPr>
              <a:t>bulan</a:t>
            </a:r>
            <a:endParaRPr lang="en-US" sz="1600" dirty="0">
              <a:solidFill>
                <a:schemeClr val="tx1"/>
              </a:solidFill>
              <a:latin typeface="Arial" pitchFamily="34" charset="0"/>
              <a:cs typeface="Arial" pitchFamily="34" charset="0"/>
            </a:endParaRPr>
          </a:p>
          <a:p>
            <a:pPr marL="228600" lvl="1" indent="-171450" fontAlgn="auto">
              <a:spcBef>
                <a:spcPts val="0"/>
              </a:spcBef>
              <a:spcAft>
                <a:spcPts val="0"/>
              </a:spcAft>
              <a:buFont typeface="Wingdings" pitchFamily="2" charset="2"/>
              <a:buChar char="§"/>
              <a:defRPr/>
            </a:pPr>
            <a:r>
              <a:rPr lang="en-US" sz="1600" dirty="0" err="1">
                <a:solidFill>
                  <a:schemeClr val="tx1"/>
                </a:solidFill>
                <a:latin typeface="Arial" pitchFamily="34" charset="0"/>
                <a:cs typeface="Arial" pitchFamily="34" charset="0"/>
              </a:rPr>
              <a:t>pelanjutan</a:t>
            </a:r>
            <a:r>
              <a:rPr lang="en-US" sz="1600" dirty="0">
                <a:solidFill>
                  <a:schemeClr val="tx1"/>
                </a:solidFill>
                <a:latin typeface="Arial" pitchFamily="34" charset="0"/>
                <a:cs typeface="Arial" pitchFamily="34" charset="0"/>
              </a:rPr>
              <a:t> </a:t>
            </a:r>
            <a:r>
              <a:rPr lang="en-US" sz="1600" dirty="0" err="1">
                <a:solidFill>
                  <a:schemeClr val="tx1"/>
                </a:solidFill>
                <a:latin typeface="Arial" pitchFamily="34" charset="0"/>
                <a:cs typeface="Arial" pitchFamily="34" charset="0"/>
              </a:rPr>
              <a:t>tidak</a:t>
            </a:r>
            <a:r>
              <a:rPr lang="en-US" sz="1600" dirty="0">
                <a:solidFill>
                  <a:schemeClr val="tx1"/>
                </a:solidFill>
                <a:latin typeface="Arial" pitchFamily="34" charset="0"/>
                <a:cs typeface="Arial" pitchFamily="34" charset="0"/>
              </a:rPr>
              <a:t> </a:t>
            </a:r>
            <a:r>
              <a:rPr lang="en-US" sz="1600" dirty="0" err="1">
                <a:solidFill>
                  <a:schemeClr val="tx1"/>
                </a:solidFill>
                <a:latin typeface="Arial" pitchFamily="34" charset="0"/>
                <a:cs typeface="Arial" pitchFamily="34" charset="0"/>
              </a:rPr>
              <a:t>melebihi</a:t>
            </a:r>
            <a:r>
              <a:rPr lang="en-US" sz="1600" dirty="0">
                <a:solidFill>
                  <a:schemeClr val="tx1"/>
                </a:solidFill>
                <a:latin typeface="Arial" pitchFamily="34" charset="0"/>
                <a:cs typeface="Arial" pitchFamily="34" charset="0"/>
              </a:rPr>
              <a:t> 12 </a:t>
            </a:r>
            <a:r>
              <a:rPr lang="en-US" sz="1600" dirty="0" err="1">
                <a:solidFill>
                  <a:schemeClr val="tx1"/>
                </a:solidFill>
                <a:latin typeface="Arial" pitchFamily="34" charset="0"/>
                <a:cs typeface="Arial" pitchFamily="34" charset="0"/>
              </a:rPr>
              <a:t>bulan</a:t>
            </a:r>
            <a:endParaRPr lang="en-US" sz="1600" dirty="0">
              <a:solidFill>
                <a:schemeClr val="tx1"/>
              </a:solidFill>
              <a:latin typeface="Arial" pitchFamily="34" charset="0"/>
              <a:cs typeface="Arial" pitchFamily="34" charset="0"/>
            </a:endParaRPr>
          </a:p>
        </p:txBody>
      </p:sp>
      <p:sp>
        <p:nvSpPr>
          <p:cNvPr id="10" name="Rectangle 9"/>
          <p:cNvSpPr/>
          <p:nvPr/>
        </p:nvSpPr>
        <p:spPr>
          <a:xfrm>
            <a:off x="152400" y="1066800"/>
            <a:ext cx="3048000" cy="6172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fontAlgn="auto">
              <a:spcBef>
                <a:spcPts val="0"/>
              </a:spcBef>
              <a:spcAft>
                <a:spcPts val="0"/>
              </a:spcAft>
              <a:defRPr/>
            </a:pPr>
            <a:r>
              <a:rPr lang="en-US" dirty="0">
                <a:solidFill>
                  <a:schemeClr val="tx1"/>
                </a:solidFill>
                <a:latin typeface="Arial Black" pitchFamily="34" charset="0"/>
                <a:hlinkClick r:id="rId5" action="ppaction://hlinksldjump"/>
              </a:rPr>
              <a:t>Dasar Pemisah (Exit Policy) </a:t>
            </a:r>
            <a:endParaRPr lang="en-US" dirty="0">
              <a:solidFill>
                <a:schemeClr val="tx1"/>
              </a:solidFill>
              <a:latin typeface="Arial Black" pitchFamily="34" charset="0"/>
            </a:endParaRPr>
          </a:p>
          <a:p>
            <a:pPr marL="182563" indent="-182563" fontAlgn="auto">
              <a:spcBef>
                <a:spcPts val="0"/>
              </a:spcBef>
              <a:spcAft>
                <a:spcPts val="0"/>
              </a:spcAft>
              <a:buFont typeface="Arial" charset="0"/>
              <a:buChar char="•"/>
              <a:defRPr/>
            </a:pPr>
            <a:r>
              <a:rPr lang="en-US" sz="2000" b="1" dirty="0">
                <a:solidFill>
                  <a:schemeClr val="tx1"/>
                </a:solidFill>
              </a:rPr>
              <a:t>PDKA </a:t>
            </a:r>
          </a:p>
          <a:p>
            <a:pPr marL="182563" indent="-182563" fontAlgn="auto">
              <a:spcBef>
                <a:spcPts val="0"/>
              </a:spcBef>
              <a:spcAft>
                <a:spcPts val="0"/>
              </a:spcAft>
              <a:buFont typeface="Arial" charset="0"/>
              <a:buChar char="•"/>
              <a:defRPr/>
            </a:pPr>
            <a:r>
              <a:rPr lang="ms-MY" sz="1400" b="1" u="sng" dirty="0">
                <a:solidFill>
                  <a:schemeClr val="tx1"/>
                </a:solidFill>
                <a:latin typeface="Arial" pitchFamily="34" charset="0"/>
                <a:cs typeface="Arial" pitchFamily="34" charset="0"/>
              </a:rPr>
              <a:t>pegawai berprestasi rendah </a:t>
            </a:r>
            <a:r>
              <a:rPr lang="ms-MY" sz="1400" dirty="0">
                <a:solidFill>
                  <a:schemeClr val="tx1"/>
                </a:solidFill>
                <a:latin typeface="Arial" pitchFamily="34" charset="0"/>
                <a:cs typeface="Arial" pitchFamily="34" charset="0"/>
              </a:rPr>
              <a:t>kurang 70%*</a:t>
            </a:r>
          </a:p>
          <a:p>
            <a:pPr marL="182563" indent="-182563" fontAlgn="auto">
              <a:spcBef>
                <a:spcPts val="0"/>
              </a:spcBef>
              <a:spcAft>
                <a:spcPts val="0"/>
              </a:spcAft>
              <a:defRPr/>
            </a:pPr>
            <a:endParaRPr lang="ms-MY" sz="800" dirty="0">
              <a:solidFill>
                <a:schemeClr val="tx1"/>
              </a:solidFill>
              <a:latin typeface="Arial" pitchFamily="34" charset="0"/>
              <a:cs typeface="Arial" pitchFamily="34" charset="0"/>
            </a:endParaRPr>
          </a:p>
          <a:p>
            <a:pPr marL="182563" indent="-182563" fontAlgn="auto">
              <a:spcBef>
                <a:spcPts val="0"/>
              </a:spcBef>
              <a:spcAft>
                <a:spcPts val="0"/>
              </a:spcAft>
              <a:buFont typeface="Arial" charset="0"/>
              <a:buChar char="•"/>
              <a:defRPr/>
            </a:pPr>
            <a:r>
              <a:rPr lang="ms-MY" sz="1400" b="1" u="sng" dirty="0">
                <a:solidFill>
                  <a:schemeClr val="tx1"/>
                </a:solidFill>
                <a:latin typeface="Arial" pitchFamily="34" charset="0"/>
                <a:cs typeface="Arial" pitchFamily="34" charset="0"/>
              </a:rPr>
              <a:t>pelanggaran</a:t>
            </a:r>
            <a:r>
              <a:rPr lang="ms-MY" sz="1400" dirty="0">
                <a:solidFill>
                  <a:schemeClr val="tx1"/>
                </a:solidFill>
                <a:latin typeface="Arial" pitchFamily="34" charset="0"/>
                <a:cs typeface="Arial" pitchFamily="34" charset="0"/>
              </a:rPr>
              <a:t> undang-undang/ peraturan/ menjejaskan imej</a:t>
            </a:r>
            <a:r>
              <a:rPr lang="ms-MY" sz="1400" b="1" dirty="0">
                <a:solidFill>
                  <a:schemeClr val="tx1"/>
                </a:solidFill>
                <a:latin typeface="Arial" pitchFamily="34" charset="0"/>
                <a:cs typeface="Arial" pitchFamily="34" charset="0"/>
              </a:rPr>
              <a:t> (Kerajaan masih </a:t>
            </a:r>
            <a:r>
              <a:rPr lang="ms-MY" sz="1400" b="1" u="sng" dirty="0">
                <a:solidFill>
                  <a:schemeClr val="tx1"/>
                </a:solidFill>
                <a:latin typeface="Arial" pitchFamily="34" charset="0"/>
                <a:cs typeface="Arial" pitchFamily="34" charset="0"/>
              </a:rPr>
              <a:t>menghargai </a:t>
            </a:r>
            <a:r>
              <a:rPr lang="ms-MY" sz="1400" b="1" dirty="0">
                <a:solidFill>
                  <a:schemeClr val="tx1"/>
                </a:solidFill>
                <a:latin typeface="Arial" pitchFamily="34" charset="0"/>
                <a:cs typeface="Arial" pitchFamily="34" charset="0"/>
              </a:rPr>
              <a:t>perkhidmatan)</a:t>
            </a:r>
          </a:p>
          <a:p>
            <a:pPr marL="182563" indent="-182563" fontAlgn="auto">
              <a:spcBef>
                <a:spcPts val="0"/>
              </a:spcBef>
              <a:spcAft>
                <a:spcPts val="0"/>
              </a:spcAft>
              <a:buFont typeface="Arial" charset="0"/>
              <a:buChar char="•"/>
              <a:defRPr/>
            </a:pPr>
            <a:endParaRPr lang="ms-MY" sz="1400" b="1" dirty="0">
              <a:solidFill>
                <a:schemeClr val="tx1"/>
              </a:solidFill>
              <a:latin typeface="Arial" pitchFamily="34" charset="0"/>
              <a:cs typeface="Arial" pitchFamily="34" charset="0"/>
            </a:endParaRPr>
          </a:p>
          <a:p>
            <a:pPr marL="182563" indent="-182563" fontAlgn="auto">
              <a:spcBef>
                <a:spcPts val="0"/>
              </a:spcBef>
              <a:spcAft>
                <a:spcPts val="0"/>
              </a:spcAft>
              <a:buFont typeface="Arial" charset="0"/>
              <a:buChar char="•"/>
              <a:defRPr/>
            </a:pPr>
            <a:r>
              <a:rPr lang="en-US" sz="2000" b="1" dirty="0">
                <a:solidFill>
                  <a:schemeClr val="tx1"/>
                </a:solidFill>
                <a:latin typeface="Arial" pitchFamily="34" charset="0"/>
                <a:cs typeface="Arial" pitchFamily="34" charset="0"/>
              </a:rPr>
              <a:t>PDKPA </a:t>
            </a:r>
          </a:p>
          <a:p>
            <a:pPr marL="182563" indent="-182563" fontAlgn="auto">
              <a:spcBef>
                <a:spcPts val="0"/>
              </a:spcBef>
              <a:spcAft>
                <a:spcPts val="0"/>
              </a:spcAft>
              <a:buFont typeface="Wingdings" pitchFamily="2" charset="2"/>
              <a:buChar char="§"/>
              <a:defRPr/>
            </a:pPr>
            <a:r>
              <a:rPr lang="ms-MY" sz="1400" dirty="0">
                <a:solidFill>
                  <a:schemeClr val="tx1"/>
                </a:solidFill>
                <a:latin typeface="Arial" pitchFamily="34" charset="0"/>
                <a:cs typeface="Arial" pitchFamily="34" charset="0"/>
              </a:rPr>
              <a:t>pegawai </a:t>
            </a:r>
            <a:r>
              <a:rPr lang="ms-MY" sz="1400" b="1" u="sng" dirty="0">
                <a:solidFill>
                  <a:schemeClr val="tx1"/>
                </a:solidFill>
                <a:latin typeface="Arial" pitchFamily="34" charset="0"/>
                <a:cs typeface="Arial" pitchFamily="34" charset="0"/>
              </a:rPr>
              <a:t>berprestasi</a:t>
            </a:r>
            <a:r>
              <a:rPr lang="ms-MY" sz="1400" dirty="0">
                <a:solidFill>
                  <a:schemeClr val="tx1"/>
                </a:solidFill>
                <a:latin typeface="Arial" pitchFamily="34" charset="0"/>
                <a:cs typeface="Arial" pitchFamily="34" charset="0"/>
              </a:rPr>
              <a:t> tetapi </a:t>
            </a:r>
            <a:r>
              <a:rPr lang="ms-MY" sz="1400" b="1" u="sng" dirty="0">
                <a:solidFill>
                  <a:schemeClr val="tx1"/>
                </a:solidFill>
                <a:latin typeface="Arial" pitchFamily="34" charset="0"/>
                <a:cs typeface="Arial" pitchFamily="34" charset="0"/>
              </a:rPr>
              <a:t>tiada peluang kemajuan kerjaya </a:t>
            </a:r>
            <a:r>
              <a:rPr lang="ms-MY" sz="1400" dirty="0">
                <a:solidFill>
                  <a:schemeClr val="tx1"/>
                </a:solidFill>
                <a:latin typeface="Arial" pitchFamily="34" charset="0"/>
                <a:cs typeface="Arial" pitchFamily="34" charset="0"/>
              </a:rPr>
              <a:t>(skop fungsi tugas jawatan &gt; keupayaan pegawai)</a:t>
            </a:r>
          </a:p>
          <a:p>
            <a:pPr marL="182563" indent="-182563" fontAlgn="auto">
              <a:spcBef>
                <a:spcPts val="0"/>
              </a:spcBef>
              <a:spcAft>
                <a:spcPts val="0"/>
              </a:spcAft>
              <a:buFont typeface="Wingdings" pitchFamily="2" charset="2"/>
              <a:buChar char="§"/>
              <a:defRPr/>
            </a:pPr>
            <a:endParaRPr lang="ms-MY" sz="800" dirty="0">
              <a:solidFill>
                <a:schemeClr val="tx1"/>
              </a:solidFill>
              <a:latin typeface="Arial" pitchFamily="34" charset="0"/>
              <a:cs typeface="Arial" pitchFamily="34" charset="0"/>
            </a:endParaRPr>
          </a:p>
          <a:p>
            <a:pPr marL="182563" indent="-182563" fontAlgn="auto">
              <a:spcBef>
                <a:spcPts val="0"/>
              </a:spcBef>
              <a:spcAft>
                <a:spcPts val="0"/>
              </a:spcAft>
              <a:buFont typeface="Wingdings" pitchFamily="2" charset="2"/>
              <a:buChar char="§"/>
              <a:defRPr/>
            </a:pPr>
            <a:r>
              <a:rPr lang="ms-MY" sz="1400" dirty="0">
                <a:solidFill>
                  <a:schemeClr val="tx1"/>
                </a:solidFill>
                <a:latin typeface="Arial" pitchFamily="34" charset="0"/>
                <a:cs typeface="Arial" pitchFamily="34" charset="0"/>
              </a:rPr>
              <a:t>tidak melepasi </a:t>
            </a:r>
            <a:r>
              <a:rPr lang="ms-MY" sz="1400" b="1" u="sng" dirty="0">
                <a:solidFill>
                  <a:schemeClr val="tx1"/>
                </a:solidFill>
                <a:latin typeface="Arial" pitchFamily="34" charset="0"/>
                <a:cs typeface="Arial" pitchFamily="34" charset="0"/>
              </a:rPr>
              <a:t>penilaian dalam skim perkhidmatan:</a:t>
            </a:r>
            <a:r>
              <a:rPr lang="ms-MY" sz="1400" dirty="0">
                <a:solidFill>
                  <a:schemeClr val="tx1"/>
                </a:solidFill>
                <a:latin typeface="Arial" pitchFamily="34" charset="0"/>
                <a:cs typeface="Arial" pitchFamily="34" charset="0"/>
              </a:rPr>
              <a:t> (PROSPEK/ Kursus Pra JUSA/ JUSA</a:t>
            </a:r>
          </a:p>
          <a:p>
            <a:pPr marL="182563" indent="-182563" fontAlgn="auto">
              <a:spcBef>
                <a:spcPts val="0"/>
              </a:spcBef>
              <a:spcAft>
                <a:spcPts val="0"/>
              </a:spcAft>
              <a:buFont typeface="Wingdings" pitchFamily="2" charset="2"/>
              <a:buChar char="§"/>
              <a:defRPr/>
            </a:pPr>
            <a:endParaRPr lang="ms-MY" sz="800" dirty="0">
              <a:solidFill>
                <a:schemeClr val="tx1"/>
              </a:solidFill>
              <a:latin typeface="Arial" pitchFamily="34" charset="0"/>
              <a:cs typeface="Arial" pitchFamily="34" charset="0"/>
            </a:endParaRPr>
          </a:p>
          <a:p>
            <a:pPr marL="182563" indent="-182563" fontAlgn="auto">
              <a:spcBef>
                <a:spcPts val="0"/>
              </a:spcBef>
              <a:spcAft>
                <a:spcPts val="0"/>
              </a:spcAft>
              <a:buFont typeface="Wingdings" pitchFamily="2" charset="2"/>
              <a:buChar char="§"/>
              <a:defRPr/>
            </a:pPr>
            <a:r>
              <a:rPr lang="ms-MY" sz="1400" dirty="0">
                <a:solidFill>
                  <a:schemeClr val="tx1"/>
                </a:solidFill>
                <a:latin typeface="Arial" pitchFamily="34" charset="0"/>
                <a:cs typeface="Arial" pitchFamily="34" charset="0"/>
              </a:rPr>
              <a:t>tiada peluang </a:t>
            </a:r>
            <a:r>
              <a:rPr lang="ms-MY" sz="1400" b="1" u="sng" dirty="0">
                <a:solidFill>
                  <a:schemeClr val="tx1"/>
                </a:solidFill>
                <a:latin typeface="Arial" pitchFamily="34" charset="0"/>
                <a:cs typeface="Arial" pitchFamily="34" charset="0"/>
              </a:rPr>
              <a:t>kenaikan pangkat</a:t>
            </a:r>
            <a:r>
              <a:rPr lang="ms-MY" sz="1400" dirty="0">
                <a:solidFill>
                  <a:schemeClr val="tx1"/>
                </a:solidFill>
                <a:latin typeface="Arial" pitchFamily="34" charset="0"/>
                <a:cs typeface="Arial" pitchFamily="34" charset="0"/>
              </a:rPr>
              <a:t> kerana struktur organisasi</a:t>
            </a:r>
          </a:p>
          <a:p>
            <a:pPr marL="182563" indent="-182563" fontAlgn="auto">
              <a:spcBef>
                <a:spcPts val="0"/>
              </a:spcBef>
              <a:spcAft>
                <a:spcPts val="0"/>
              </a:spcAft>
              <a:buFont typeface="Wingdings" pitchFamily="2" charset="2"/>
              <a:buChar char="§"/>
              <a:defRPr/>
            </a:pPr>
            <a:endParaRPr lang="ms-MY" sz="800" dirty="0">
              <a:solidFill>
                <a:schemeClr val="tx1"/>
              </a:solidFill>
              <a:latin typeface="Arial" pitchFamily="34" charset="0"/>
              <a:cs typeface="Arial" pitchFamily="34" charset="0"/>
            </a:endParaRPr>
          </a:p>
          <a:p>
            <a:pPr marL="182563" indent="-182563" fontAlgn="auto">
              <a:spcBef>
                <a:spcPts val="0"/>
              </a:spcBef>
              <a:spcAft>
                <a:spcPts val="0"/>
              </a:spcAft>
              <a:buFont typeface="Wingdings" pitchFamily="2" charset="2"/>
              <a:buChar char="§"/>
              <a:defRPr/>
            </a:pPr>
            <a:r>
              <a:rPr lang="ms-MY" sz="1400" dirty="0">
                <a:solidFill>
                  <a:schemeClr val="tx1"/>
                </a:solidFill>
                <a:latin typeface="Arial" pitchFamily="34" charset="0"/>
                <a:cs typeface="Arial" pitchFamily="34" charset="0"/>
              </a:rPr>
              <a:t>masalah </a:t>
            </a:r>
            <a:r>
              <a:rPr lang="ms-MY" sz="1400" b="1" u="sng" dirty="0">
                <a:solidFill>
                  <a:schemeClr val="tx1"/>
                </a:solidFill>
                <a:latin typeface="Arial" pitchFamily="34" charset="0"/>
                <a:cs typeface="Arial" pitchFamily="34" charset="0"/>
              </a:rPr>
              <a:t>kesihatan</a:t>
            </a:r>
          </a:p>
          <a:p>
            <a:pPr marL="57150" lvl="1" fontAlgn="auto">
              <a:spcBef>
                <a:spcPts val="0"/>
              </a:spcBef>
              <a:spcAft>
                <a:spcPts val="0"/>
              </a:spcAft>
              <a:defRPr/>
            </a:pPr>
            <a:endParaRPr lang="en-US" sz="1400" dirty="0">
              <a:solidFill>
                <a:schemeClr val="tx1"/>
              </a:solidFill>
            </a:endParaRPr>
          </a:p>
        </p:txBody>
      </p:sp>
      <p:sp>
        <p:nvSpPr>
          <p:cNvPr id="11" name="Rectangle 10"/>
          <p:cNvSpPr/>
          <p:nvPr/>
        </p:nvSpPr>
        <p:spPr>
          <a:xfrm>
            <a:off x="5867400" y="4876800"/>
            <a:ext cx="2590800" cy="1981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fontAlgn="auto">
              <a:spcBef>
                <a:spcPts val="0"/>
              </a:spcBef>
              <a:spcAft>
                <a:spcPts val="0"/>
              </a:spcAft>
              <a:defRPr/>
            </a:pPr>
            <a:r>
              <a:rPr lang="en-US" dirty="0">
                <a:solidFill>
                  <a:schemeClr val="tx1"/>
                </a:solidFill>
                <a:latin typeface="Arial Black" pitchFamily="34" charset="0"/>
                <a:hlinkClick r:id="rId6" action="ppaction://hlinksldjump"/>
              </a:rPr>
              <a:t>Pelepasan  Dan Peletakan Jawatan</a:t>
            </a:r>
            <a:endParaRPr lang="en-US" dirty="0">
              <a:solidFill>
                <a:schemeClr val="tx1"/>
              </a:solidFill>
            </a:endParaRPr>
          </a:p>
          <a:p>
            <a:pPr marL="171450" lvl="1" indent="-114300" fontAlgn="auto">
              <a:spcBef>
                <a:spcPts val="0"/>
              </a:spcBef>
              <a:spcAft>
                <a:spcPts val="0"/>
              </a:spcAft>
              <a:buFont typeface="Wingdings" pitchFamily="2" charset="2"/>
              <a:buChar char="§"/>
              <a:defRPr/>
            </a:pPr>
            <a:r>
              <a:rPr lang="en-US" sz="1600" dirty="0">
                <a:solidFill>
                  <a:schemeClr val="tx1"/>
                </a:solidFill>
              </a:rPr>
              <a:t> </a:t>
            </a:r>
            <a:r>
              <a:rPr lang="en-US" sz="1600" dirty="0">
                <a:solidFill>
                  <a:schemeClr val="tx1"/>
                </a:solidFill>
                <a:latin typeface="Arial" pitchFamily="34" charset="0"/>
                <a:cs typeface="Arial" pitchFamily="34" charset="0"/>
              </a:rPr>
              <a:t>pemansuhan pelepasan dengan izin diganti dengan pelepasan jawatan</a:t>
            </a:r>
          </a:p>
        </p:txBody>
      </p:sp>
      <p:sp>
        <p:nvSpPr>
          <p:cNvPr id="8" name="Oval 7"/>
          <p:cNvSpPr/>
          <p:nvPr/>
        </p:nvSpPr>
        <p:spPr>
          <a:xfrm>
            <a:off x="3276600" y="1905000"/>
            <a:ext cx="2667000" cy="2514600"/>
          </a:xfrm>
          <a:prstGeom prst="ellipse">
            <a:avLst/>
          </a:prstGeom>
          <a:solidFill>
            <a:schemeClr val="bg1"/>
          </a:solidFill>
          <a:ln w="76200">
            <a:solidFill>
              <a:schemeClr val="tx1"/>
            </a:solidFill>
          </a:ln>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endParaRPr lang="en-US" dirty="0"/>
          </a:p>
          <a:p>
            <a:pPr algn="ctr" fontAlgn="auto">
              <a:spcBef>
                <a:spcPts val="0"/>
              </a:spcBef>
              <a:spcAft>
                <a:spcPts val="0"/>
              </a:spcAft>
              <a:defRPr/>
            </a:pPr>
            <a:endParaRPr lang="en-US" dirty="0"/>
          </a:p>
        </p:txBody>
      </p:sp>
      <p:pic>
        <p:nvPicPr>
          <p:cNvPr id="16396" name="Picture 7"/>
          <p:cNvPicPr>
            <a:picLocks noChangeAspect="1" noChangeArrowheads="1"/>
          </p:cNvPicPr>
          <p:nvPr/>
        </p:nvPicPr>
        <p:blipFill>
          <a:blip r:embed="rId7" cstate="print"/>
          <a:srcRect/>
          <a:stretch>
            <a:fillRect/>
          </a:stretch>
        </p:blipFill>
        <p:spPr bwMode="auto">
          <a:xfrm>
            <a:off x="3657600" y="2379663"/>
            <a:ext cx="1905000" cy="1562100"/>
          </a:xfrm>
          <a:prstGeom prst="rect">
            <a:avLst/>
          </a:prstGeom>
          <a:noFill/>
          <a:ln w="9525">
            <a:noFill/>
            <a:miter lim="800000"/>
            <a:headEnd/>
            <a:tailEnd/>
          </a:ln>
        </p:spPr>
      </p:pic>
      <p:sp>
        <p:nvSpPr>
          <p:cNvPr id="9" name="TextBox 8"/>
          <p:cNvSpPr txBox="1"/>
          <p:nvPr/>
        </p:nvSpPr>
        <p:spPr>
          <a:xfrm>
            <a:off x="3810000" y="2209800"/>
            <a:ext cx="1600200" cy="762000"/>
          </a:xfrm>
          <a:prstGeom prst="rect">
            <a:avLst/>
          </a:prstGeom>
          <a:noFill/>
        </p:spPr>
        <p:txBody>
          <a:bodyPr spcFirstLastPara="1">
            <a:prstTxWarp prst="textArchUp">
              <a:avLst>
                <a:gd name="adj" fmla="val 11217723"/>
              </a:avLst>
            </a:prstTxWarp>
            <a:spAutoFit/>
          </a:bodyPr>
          <a:lstStyle/>
          <a:p>
            <a:pPr algn="ctr">
              <a:defRPr/>
            </a:pPr>
            <a:r>
              <a:rPr lang="en-US" b="1" dirty="0">
                <a:latin typeface="Arial Black" pitchFamily="34" charset="0"/>
                <a:cs typeface="+mn-cs"/>
              </a:rPr>
              <a:t>PENGURUSAN</a:t>
            </a:r>
          </a:p>
        </p:txBody>
      </p:sp>
      <p:cxnSp>
        <p:nvCxnSpPr>
          <p:cNvPr id="24" name="Elbow Connector 23"/>
          <p:cNvCxnSpPr>
            <a:stCxn id="8" idx="6"/>
          </p:cNvCxnSpPr>
          <p:nvPr/>
        </p:nvCxnSpPr>
        <p:spPr>
          <a:xfrm flipV="1">
            <a:off x="5943600" y="1066800"/>
            <a:ext cx="2438400" cy="2095500"/>
          </a:xfrm>
          <a:prstGeom prst="bentConnector3">
            <a:avLst>
              <a:gd name="adj1" fmla="val 12109"/>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Oval 25"/>
          <p:cNvSpPr/>
          <p:nvPr/>
        </p:nvSpPr>
        <p:spPr>
          <a:xfrm>
            <a:off x="0" y="914400"/>
            <a:ext cx="228600" cy="228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7" name="Oval 26"/>
          <p:cNvSpPr/>
          <p:nvPr/>
        </p:nvSpPr>
        <p:spPr>
          <a:xfrm>
            <a:off x="5943600" y="533400"/>
            <a:ext cx="228600" cy="228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8" name="Oval 27"/>
          <p:cNvSpPr/>
          <p:nvPr/>
        </p:nvSpPr>
        <p:spPr>
          <a:xfrm>
            <a:off x="8305800" y="914400"/>
            <a:ext cx="228600" cy="228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9" name="Oval 28"/>
          <p:cNvSpPr/>
          <p:nvPr/>
        </p:nvSpPr>
        <p:spPr>
          <a:xfrm>
            <a:off x="8229600" y="4740275"/>
            <a:ext cx="228600" cy="228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6403" name="Picture 33" descr="resign.png"/>
          <p:cNvPicPr>
            <a:picLocks noChangeAspect="1"/>
          </p:cNvPicPr>
          <p:nvPr/>
        </p:nvPicPr>
        <p:blipFill>
          <a:blip r:embed="rId8" cstate="print"/>
          <a:srcRect/>
          <a:stretch>
            <a:fillRect/>
          </a:stretch>
        </p:blipFill>
        <p:spPr bwMode="auto">
          <a:xfrm>
            <a:off x="5943600" y="4114800"/>
            <a:ext cx="685800" cy="685800"/>
          </a:xfrm>
          <a:prstGeom prst="rect">
            <a:avLst/>
          </a:prstGeom>
          <a:noFill/>
          <a:ln w="9525">
            <a:noFill/>
            <a:miter lim="800000"/>
            <a:headEnd/>
            <a:tailEnd/>
          </a:ln>
        </p:spPr>
      </p:pic>
      <p:pic>
        <p:nvPicPr>
          <p:cNvPr id="16404" name="Picture 37" descr="enter.png"/>
          <p:cNvPicPr>
            <a:picLocks noChangeAspect="1"/>
          </p:cNvPicPr>
          <p:nvPr/>
        </p:nvPicPr>
        <p:blipFill>
          <a:blip r:embed="rId9" cstate="print"/>
          <a:srcRect/>
          <a:stretch>
            <a:fillRect/>
          </a:stretch>
        </p:blipFill>
        <p:spPr bwMode="auto">
          <a:xfrm>
            <a:off x="7543800" y="457200"/>
            <a:ext cx="685800" cy="685800"/>
          </a:xfrm>
          <a:prstGeom prst="rect">
            <a:avLst/>
          </a:prstGeom>
          <a:noFill/>
          <a:ln w="9525">
            <a:noFill/>
            <a:miter lim="800000"/>
            <a:headEnd/>
            <a:tailEnd/>
          </a:ln>
        </p:spPr>
      </p:pic>
      <p:sp>
        <p:nvSpPr>
          <p:cNvPr id="39" name="Rectangle 38"/>
          <p:cNvSpPr/>
          <p:nvPr/>
        </p:nvSpPr>
        <p:spPr>
          <a:xfrm>
            <a:off x="228600" y="1652588"/>
            <a:ext cx="2362200" cy="304800"/>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a:defRPr/>
            </a:pPr>
            <a:r>
              <a:rPr lang="en-US" b="1" dirty="0"/>
              <a:t>PDKA</a:t>
            </a:r>
          </a:p>
        </p:txBody>
      </p:sp>
      <p:sp>
        <p:nvSpPr>
          <p:cNvPr id="40" name="Rectangle 39"/>
          <p:cNvSpPr/>
          <p:nvPr/>
        </p:nvSpPr>
        <p:spPr>
          <a:xfrm>
            <a:off x="228600" y="3581400"/>
            <a:ext cx="2286000" cy="304800"/>
          </a:xfrm>
          <a:prstGeom prst="rect">
            <a:avLst/>
          </a:prstGeom>
          <a:gradFill>
            <a:gsLst>
              <a:gs pos="0">
                <a:schemeClr val="accent2">
                  <a:tint val="50000"/>
                  <a:satMod val="30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a:defRPr/>
            </a:pPr>
            <a:r>
              <a:rPr lang="en-US" b="1" dirty="0"/>
              <a:t>PDKPA</a:t>
            </a:r>
          </a:p>
        </p:txBody>
      </p:sp>
      <p:pic>
        <p:nvPicPr>
          <p:cNvPr id="16407" name="Picture 40" descr="tests-icon.png"/>
          <p:cNvPicPr>
            <a:picLocks noChangeAspect="1"/>
          </p:cNvPicPr>
          <p:nvPr/>
        </p:nvPicPr>
        <p:blipFill>
          <a:blip r:embed="rId10" cstate="print"/>
          <a:srcRect/>
          <a:stretch>
            <a:fillRect/>
          </a:stretch>
        </p:blipFill>
        <p:spPr bwMode="auto">
          <a:xfrm>
            <a:off x="5181600" y="19050"/>
            <a:ext cx="762000" cy="762000"/>
          </a:xfrm>
          <a:prstGeom prst="rect">
            <a:avLst/>
          </a:prstGeom>
          <a:noFill/>
          <a:ln w="9525">
            <a:noFill/>
            <a:miter lim="800000"/>
            <a:headEnd/>
            <a:tailEnd/>
          </a:ln>
        </p:spPr>
      </p:pic>
      <p:pic>
        <p:nvPicPr>
          <p:cNvPr id="16408" name="Picture 41" descr="exit.png"/>
          <p:cNvPicPr>
            <a:picLocks noChangeAspect="1"/>
          </p:cNvPicPr>
          <p:nvPr/>
        </p:nvPicPr>
        <p:blipFill>
          <a:blip r:embed="rId11" cstate="print"/>
          <a:srcRect/>
          <a:stretch>
            <a:fillRect/>
          </a:stretch>
        </p:blipFill>
        <p:spPr bwMode="auto">
          <a:xfrm>
            <a:off x="228600" y="381000"/>
            <a:ext cx="838200" cy="838200"/>
          </a:xfrm>
          <a:prstGeom prst="rect">
            <a:avLst/>
          </a:prstGeom>
          <a:noFill/>
          <a:ln w="9525">
            <a:noFill/>
            <a:miter lim="800000"/>
            <a:headEnd/>
            <a:tailEnd/>
          </a:ln>
        </p:spPr>
      </p:pic>
      <p:sp>
        <p:nvSpPr>
          <p:cNvPr id="43" name="TextBox 42"/>
          <p:cNvSpPr txBox="1"/>
          <p:nvPr/>
        </p:nvSpPr>
        <p:spPr>
          <a:xfrm>
            <a:off x="3657600" y="3276600"/>
            <a:ext cx="1995739" cy="902732"/>
          </a:xfrm>
          <a:prstGeom prst="rect">
            <a:avLst/>
          </a:prstGeom>
          <a:noFill/>
        </p:spPr>
        <p:txBody>
          <a:bodyPr spcFirstLastPara="1" wrap="none">
            <a:prstTxWarp prst="textArchDown">
              <a:avLst>
                <a:gd name="adj" fmla="val 745046"/>
              </a:avLst>
            </a:prstTxWarp>
            <a:spAutoFit/>
          </a:bodyPr>
          <a:lstStyle/>
          <a:p>
            <a:pPr>
              <a:defRPr/>
            </a:pPr>
            <a:r>
              <a:rPr lang="en-US" dirty="0">
                <a:latin typeface="Arial Black" pitchFamily="34" charset="0"/>
                <a:cs typeface="+mn-cs"/>
              </a:rPr>
              <a:t>MODAL INSAN</a:t>
            </a:r>
          </a:p>
        </p:txBody>
      </p:sp>
      <p:sp>
        <p:nvSpPr>
          <p:cNvPr id="25" name="Slide Number Placeholder 24"/>
          <p:cNvSpPr>
            <a:spLocks noGrp="1"/>
          </p:cNvSpPr>
          <p:nvPr>
            <p:ph type="sldNum" sz="quarter" idx="12"/>
          </p:nvPr>
        </p:nvSpPr>
        <p:spPr/>
        <p:txBody>
          <a:bodyPr/>
          <a:lstStyle/>
          <a:p>
            <a:pPr>
              <a:defRPr/>
            </a:pPr>
            <a:fld id="{A1100522-9E54-47B6-A9C1-286632CBDA4A}" type="slidenum">
              <a:rPr lang="en-US" smtClean="0"/>
              <a:pPr>
                <a:defRPr/>
              </a:pPr>
              <a:t>3</a:t>
            </a:fld>
            <a:endParaRPr lang="en-US" dirty="0">
              <a:solidFill>
                <a:srgbClr val="FFFFFF"/>
              </a:solidFill>
            </a:endParaRPr>
          </a:p>
        </p:txBody>
      </p:sp>
    </p:spTree>
  </p:cSld>
  <p:clrMapOvr>
    <a:masterClrMapping/>
  </p:clrMapOvr>
  <p:transition>
    <p:dissolv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nip Diagonal Corner Rectangle 6"/>
          <p:cNvSpPr/>
          <p:nvPr/>
        </p:nvSpPr>
        <p:spPr>
          <a:xfrm>
            <a:off x="0" y="1785938"/>
            <a:ext cx="4286250" cy="5072062"/>
          </a:xfrm>
          <a:prstGeom prst="snip2Diag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Snip Diagonal Corner Rectangle 7"/>
          <p:cNvSpPr/>
          <p:nvPr/>
        </p:nvSpPr>
        <p:spPr>
          <a:xfrm>
            <a:off x="4857750" y="0"/>
            <a:ext cx="4286250" cy="4648200"/>
          </a:xfrm>
          <a:prstGeom prst="snip2Diag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Slide Number Placeholder 8"/>
          <p:cNvSpPr>
            <a:spLocks noGrp="1"/>
          </p:cNvSpPr>
          <p:nvPr>
            <p:ph type="sldNum" sz="quarter" idx="12"/>
          </p:nvPr>
        </p:nvSpPr>
        <p:spPr/>
        <p:txBody>
          <a:bodyPr/>
          <a:lstStyle/>
          <a:p>
            <a:pPr>
              <a:defRPr/>
            </a:pPr>
            <a:fld id="{E6699748-B073-4211-B0C5-15E6909AF885}" type="slidenum">
              <a:rPr lang="en-US" smtClean="0"/>
              <a:pPr>
                <a:defRPr/>
              </a:pPr>
              <a:t>30</a:t>
            </a:fld>
            <a:endParaRPr lang="en-US"/>
          </a:p>
        </p:txBody>
      </p:sp>
      <p:sp>
        <p:nvSpPr>
          <p:cNvPr id="19" name="Rectangle 18"/>
          <p:cNvSpPr/>
          <p:nvPr/>
        </p:nvSpPr>
        <p:spPr>
          <a:xfrm>
            <a:off x="5748338" y="1004888"/>
            <a:ext cx="3252787" cy="36433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fontAlgn="auto">
              <a:spcBef>
                <a:spcPts val="0"/>
              </a:spcBef>
              <a:spcAft>
                <a:spcPts val="0"/>
              </a:spcAft>
              <a:defRPr/>
            </a:pPr>
            <a:r>
              <a:rPr lang="en-US" b="1" dirty="0" err="1">
                <a:solidFill>
                  <a:schemeClr val="tx1"/>
                </a:solidFill>
                <a:latin typeface="Arial Black" pitchFamily="34" charset="0"/>
              </a:rPr>
              <a:t>Rasional</a:t>
            </a:r>
            <a:endParaRPr lang="en-US" b="1" dirty="0">
              <a:solidFill>
                <a:schemeClr val="tx1"/>
              </a:solidFill>
              <a:latin typeface="Arial Black" pitchFamily="34" charset="0"/>
            </a:endParaRPr>
          </a:p>
          <a:p>
            <a:pPr algn="just" fontAlgn="auto">
              <a:spcBef>
                <a:spcPts val="0"/>
              </a:spcBef>
              <a:spcAft>
                <a:spcPts val="0"/>
              </a:spcAft>
              <a:defRPr/>
            </a:pPr>
            <a:endParaRPr lang="en-US" sz="500" b="1" dirty="0">
              <a:solidFill>
                <a:schemeClr val="tx1"/>
              </a:solidFill>
            </a:endParaRPr>
          </a:p>
          <a:p>
            <a:pPr marL="266700" indent="-266700">
              <a:spcBef>
                <a:spcPct val="20000"/>
              </a:spcBef>
              <a:buFont typeface="Wingdings" pitchFamily="2" charset="2"/>
              <a:buChar char="§"/>
              <a:defRPr/>
            </a:pPr>
            <a:r>
              <a:rPr lang="en-US" b="1" dirty="0" err="1">
                <a:solidFill>
                  <a:schemeClr val="tx1"/>
                </a:solidFill>
                <a:latin typeface="Arial" pitchFamily="34" charset="0"/>
                <a:cs typeface="Arial" pitchFamily="34" charset="0"/>
              </a:rPr>
              <a:t>Laluan</a:t>
            </a:r>
            <a:r>
              <a:rPr lang="en-US" b="1" dirty="0">
                <a:solidFill>
                  <a:schemeClr val="tx1"/>
                </a:solidFill>
                <a:latin typeface="Arial" pitchFamily="34" charset="0"/>
                <a:cs typeface="Arial" pitchFamily="34" charset="0"/>
              </a:rPr>
              <a:t> </a:t>
            </a:r>
            <a:r>
              <a:rPr lang="en-US" b="1" dirty="0" err="1">
                <a:solidFill>
                  <a:schemeClr val="tx1"/>
                </a:solidFill>
                <a:latin typeface="Arial" pitchFamily="34" charset="0"/>
                <a:cs typeface="Arial" pitchFamily="34" charset="0"/>
              </a:rPr>
              <a:t>keluar</a:t>
            </a:r>
            <a:r>
              <a:rPr lang="en-US" b="1" dirty="0">
                <a:solidFill>
                  <a:schemeClr val="tx1"/>
                </a:solidFill>
                <a:latin typeface="Arial" pitchFamily="34" charset="0"/>
                <a:cs typeface="Arial" pitchFamily="34" charset="0"/>
              </a:rPr>
              <a:t> </a:t>
            </a:r>
            <a:r>
              <a:rPr lang="en-US" b="1" dirty="0" err="1">
                <a:solidFill>
                  <a:schemeClr val="tx1"/>
                </a:solidFill>
                <a:latin typeface="Arial" pitchFamily="34" charset="0"/>
                <a:cs typeface="Arial" pitchFamily="34" charset="0"/>
              </a:rPr>
              <a:t>kepada</a:t>
            </a:r>
            <a:r>
              <a:rPr lang="en-US" b="1" dirty="0">
                <a:solidFill>
                  <a:schemeClr val="tx1"/>
                </a:solidFill>
                <a:latin typeface="Arial" pitchFamily="34" charset="0"/>
                <a:cs typeface="Arial" pitchFamily="34" charset="0"/>
              </a:rPr>
              <a:t> </a:t>
            </a:r>
            <a:r>
              <a:rPr lang="en-US" b="1" dirty="0" err="1">
                <a:solidFill>
                  <a:schemeClr val="tx1"/>
                </a:solidFill>
                <a:latin typeface="Arial" pitchFamily="34" charset="0"/>
                <a:cs typeface="Arial" pitchFamily="34" charset="0"/>
              </a:rPr>
              <a:t>pegawai</a:t>
            </a:r>
            <a:r>
              <a:rPr lang="en-US" b="1" dirty="0">
                <a:solidFill>
                  <a:schemeClr val="tx1"/>
                </a:solidFill>
                <a:latin typeface="Arial" pitchFamily="34" charset="0"/>
                <a:cs typeface="Arial" pitchFamily="34" charset="0"/>
              </a:rPr>
              <a:t> yang </a:t>
            </a:r>
            <a:r>
              <a:rPr lang="en-US" b="1" dirty="0" err="1">
                <a:solidFill>
                  <a:schemeClr val="tx1"/>
                </a:solidFill>
                <a:latin typeface="Arial" pitchFamily="34" charset="0"/>
                <a:cs typeface="Arial" pitchFamily="34" charset="0"/>
              </a:rPr>
              <a:t>masih</a:t>
            </a:r>
            <a:r>
              <a:rPr lang="en-US" b="1" dirty="0">
                <a:solidFill>
                  <a:schemeClr val="tx1"/>
                </a:solidFill>
                <a:latin typeface="Arial" pitchFamily="34" charset="0"/>
                <a:cs typeface="Arial" pitchFamily="34" charset="0"/>
              </a:rPr>
              <a:t> </a:t>
            </a:r>
            <a:r>
              <a:rPr lang="en-US" b="1" dirty="0" err="1">
                <a:solidFill>
                  <a:schemeClr val="tx1"/>
                </a:solidFill>
                <a:latin typeface="Arial" pitchFamily="34" charset="0"/>
                <a:cs typeface="Arial" pitchFamily="34" charset="0"/>
              </a:rPr>
              <a:t>berprestasi</a:t>
            </a:r>
            <a:r>
              <a:rPr lang="en-US" b="1" dirty="0">
                <a:solidFill>
                  <a:schemeClr val="tx1"/>
                </a:solidFill>
                <a:latin typeface="Arial" pitchFamily="34" charset="0"/>
                <a:cs typeface="Arial" pitchFamily="34" charset="0"/>
              </a:rPr>
              <a:t> </a:t>
            </a:r>
            <a:r>
              <a:rPr lang="en-US" b="1" dirty="0" err="1">
                <a:solidFill>
                  <a:schemeClr val="tx1"/>
                </a:solidFill>
                <a:latin typeface="Arial" pitchFamily="34" charset="0"/>
                <a:cs typeface="Arial" pitchFamily="34" charset="0"/>
              </a:rPr>
              <a:t>tetapi</a:t>
            </a:r>
            <a:r>
              <a:rPr lang="en-US" b="1" dirty="0">
                <a:solidFill>
                  <a:schemeClr val="tx1"/>
                </a:solidFill>
                <a:latin typeface="Arial" pitchFamily="34" charset="0"/>
                <a:cs typeface="Arial" pitchFamily="34" charset="0"/>
              </a:rPr>
              <a:t> </a:t>
            </a:r>
            <a:r>
              <a:rPr lang="en-US" b="1" dirty="0" err="1">
                <a:solidFill>
                  <a:schemeClr val="tx1"/>
                </a:solidFill>
                <a:latin typeface="Arial" pitchFamily="34" charset="0"/>
                <a:cs typeface="Arial" pitchFamily="34" charset="0"/>
              </a:rPr>
              <a:t>tiada</a:t>
            </a:r>
            <a:r>
              <a:rPr lang="en-US" b="1" dirty="0">
                <a:solidFill>
                  <a:schemeClr val="tx1"/>
                </a:solidFill>
                <a:latin typeface="Arial" pitchFamily="34" charset="0"/>
                <a:cs typeface="Arial" pitchFamily="34" charset="0"/>
              </a:rPr>
              <a:t> </a:t>
            </a:r>
            <a:r>
              <a:rPr lang="en-US" b="1" dirty="0" err="1">
                <a:solidFill>
                  <a:schemeClr val="tx1"/>
                </a:solidFill>
                <a:latin typeface="Arial" pitchFamily="34" charset="0"/>
                <a:cs typeface="Arial" pitchFamily="34" charset="0"/>
              </a:rPr>
              <a:t>peluang</a:t>
            </a:r>
            <a:r>
              <a:rPr lang="en-US" b="1" dirty="0">
                <a:solidFill>
                  <a:schemeClr val="tx1"/>
                </a:solidFill>
                <a:latin typeface="Arial" pitchFamily="34" charset="0"/>
                <a:cs typeface="Arial" pitchFamily="34" charset="0"/>
              </a:rPr>
              <a:t> </a:t>
            </a:r>
            <a:r>
              <a:rPr lang="en-US" b="1" dirty="0" err="1">
                <a:solidFill>
                  <a:schemeClr val="tx1"/>
                </a:solidFill>
                <a:latin typeface="Arial" pitchFamily="34" charset="0"/>
                <a:cs typeface="Arial" pitchFamily="34" charset="0"/>
              </a:rPr>
              <a:t>kemajuan</a:t>
            </a:r>
            <a:r>
              <a:rPr lang="en-US" b="1" dirty="0">
                <a:solidFill>
                  <a:schemeClr val="tx1"/>
                </a:solidFill>
                <a:latin typeface="Arial" pitchFamily="34" charset="0"/>
                <a:cs typeface="Arial" pitchFamily="34" charset="0"/>
              </a:rPr>
              <a:t> </a:t>
            </a:r>
            <a:r>
              <a:rPr lang="en-US" b="1" dirty="0" err="1">
                <a:solidFill>
                  <a:schemeClr val="tx1"/>
                </a:solidFill>
                <a:latin typeface="Arial" pitchFamily="34" charset="0"/>
                <a:cs typeface="Arial" pitchFamily="34" charset="0"/>
              </a:rPr>
              <a:t>kerjaya</a:t>
            </a:r>
            <a:r>
              <a:rPr lang="en-US" b="1" dirty="0">
                <a:solidFill>
                  <a:schemeClr val="tx1"/>
                </a:solidFill>
                <a:latin typeface="Arial" pitchFamily="34" charset="0"/>
                <a:cs typeface="Arial" pitchFamily="34" charset="0"/>
              </a:rPr>
              <a:t> </a:t>
            </a:r>
            <a:r>
              <a:rPr lang="en-US" b="1" dirty="0" err="1">
                <a:solidFill>
                  <a:schemeClr val="tx1"/>
                </a:solidFill>
                <a:latin typeface="Arial" pitchFamily="34" charset="0"/>
                <a:cs typeface="Arial" pitchFamily="34" charset="0"/>
              </a:rPr>
              <a:t>untuk</a:t>
            </a:r>
            <a:r>
              <a:rPr lang="en-US" b="1" dirty="0">
                <a:solidFill>
                  <a:schemeClr val="tx1"/>
                </a:solidFill>
                <a:latin typeface="Arial" pitchFamily="34" charset="0"/>
                <a:cs typeface="Arial" pitchFamily="34" charset="0"/>
              </a:rPr>
              <a:t> </a:t>
            </a:r>
            <a:r>
              <a:rPr lang="en-US" b="1" dirty="0" err="1">
                <a:solidFill>
                  <a:schemeClr val="tx1"/>
                </a:solidFill>
                <a:latin typeface="Arial" pitchFamily="34" charset="0"/>
                <a:cs typeface="Arial" pitchFamily="34" charset="0"/>
              </a:rPr>
              <a:t>menceburi</a:t>
            </a:r>
            <a:r>
              <a:rPr lang="en-US" b="1" dirty="0">
                <a:solidFill>
                  <a:schemeClr val="tx1"/>
                </a:solidFill>
                <a:latin typeface="Arial" pitchFamily="34" charset="0"/>
                <a:cs typeface="Arial" pitchFamily="34" charset="0"/>
              </a:rPr>
              <a:t> </a:t>
            </a:r>
            <a:r>
              <a:rPr lang="en-US" b="1" dirty="0" err="1">
                <a:solidFill>
                  <a:schemeClr val="tx1"/>
                </a:solidFill>
                <a:latin typeface="Arial" pitchFamily="34" charset="0"/>
                <a:cs typeface="Arial" pitchFamily="34" charset="0"/>
              </a:rPr>
              <a:t>bidang</a:t>
            </a:r>
            <a:r>
              <a:rPr lang="en-US" b="1" dirty="0">
                <a:solidFill>
                  <a:schemeClr val="tx1"/>
                </a:solidFill>
                <a:latin typeface="Arial" pitchFamily="34" charset="0"/>
                <a:cs typeface="Arial" pitchFamily="34" charset="0"/>
              </a:rPr>
              <a:t> lain</a:t>
            </a:r>
          </a:p>
          <a:p>
            <a:pPr marL="266700" indent="-266700">
              <a:spcBef>
                <a:spcPct val="20000"/>
              </a:spcBef>
              <a:buFont typeface="Wingdings" pitchFamily="2" charset="2"/>
              <a:buChar char="§"/>
              <a:defRPr/>
            </a:pPr>
            <a:r>
              <a:rPr lang="en-US" b="1" dirty="0" err="1">
                <a:solidFill>
                  <a:schemeClr val="tx1"/>
                </a:solidFill>
                <a:latin typeface="Arial" pitchFamily="34" charset="0"/>
                <a:cs typeface="Arial" pitchFamily="34" charset="0"/>
              </a:rPr>
              <a:t>Pegawai</a:t>
            </a:r>
            <a:r>
              <a:rPr lang="en-US" b="1" dirty="0">
                <a:solidFill>
                  <a:schemeClr val="tx1"/>
                </a:solidFill>
                <a:latin typeface="Arial" pitchFamily="34" charset="0"/>
                <a:cs typeface="Arial" pitchFamily="34" charset="0"/>
              </a:rPr>
              <a:t> </a:t>
            </a:r>
            <a:r>
              <a:rPr lang="en-US" b="1" dirty="0" err="1">
                <a:solidFill>
                  <a:schemeClr val="tx1"/>
                </a:solidFill>
                <a:latin typeface="Arial" pitchFamily="34" charset="0"/>
                <a:cs typeface="Arial" pitchFamily="34" charset="0"/>
              </a:rPr>
              <a:t>boleh</a:t>
            </a:r>
            <a:r>
              <a:rPr lang="en-US" b="1" dirty="0">
                <a:solidFill>
                  <a:schemeClr val="tx1"/>
                </a:solidFill>
                <a:latin typeface="Arial" pitchFamily="34" charset="0"/>
                <a:cs typeface="Arial" pitchFamily="34" charset="0"/>
              </a:rPr>
              <a:t> </a:t>
            </a:r>
            <a:r>
              <a:rPr lang="en-US" b="1" dirty="0" err="1">
                <a:solidFill>
                  <a:schemeClr val="tx1"/>
                </a:solidFill>
                <a:latin typeface="Arial" pitchFamily="34" charset="0"/>
                <a:cs typeface="Arial" pitchFamily="34" charset="0"/>
              </a:rPr>
              <a:t>menumpukan</a:t>
            </a:r>
            <a:r>
              <a:rPr lang="en-US" b="1" dirty="0">
                <a:solidFill>
                  <a:schemeClr val="tx1"/>
                </a:solidFill>
                <a:latin typeface="Arial" pitchFamily="34" charset="0"/>
                <a:cs typeface="Arial" pitchFamily="34" charset="0"/>
              </a:rPr>
              <a:t> </a:t>
            </a:r>
            <a:r>
              <a:rPr lang="en-US" b="1" dirty="0" err="1">
                <a:solidFill>
                  <a:schemeClr val="tx1"/>
                </a:solidFill>
                <a:latin typeface="Arial" pitchFamily="34" charset="0"/>
                <a:cs typeface="Arial" pitchFamily="34" charset="0"/>
              </a:rPr>
              <a:t>perhatian</a:t>
            </a:r>
            <a:r>
              <a:rPr lang="en-US" b="1" dirty="0">
                <a:solidFill>
                  <a:schemeClr val="tx1"/>
                </a:solidFill>
                <a:latin typeface="Arial" pitchFamily="34" charset="0"/>
                <a:cs typeface="Arial" pitchFamily="34" charset="0"/>
              </a:rPr>
              <a:t> </a:t>
            </a:r>
            <a:r>
              <a:rPr lang="en-US" b="1" dirty="0" err="1">
                <a:solidFill>
                  <a:schemeClr val="tx1"/>
                </a:solidFill>
                <a:latin typeface="Arial" pitchFamily="34" charset="0"/>
                <a:cs typeface="Arial" pitchFamily="34" charset="0"/>
              </a:rPr>
              <a:t>untuk</a:t>
            </a:r>
            <a:r>
              <a:rPr lang="en-US" b="1" dirty="0">
                <a:solidFill>
                  <a:schemeClr val="tx1"/>
                </a:solidFill>
                <a:latin typeface="Arial" pitchFamily="34" charset="0"/>
                <a:cs typeface="Arial" pitchFamily="34" charset="0"/>
              </a:rPr>
              <a:t> </a:t>
            </a:r>
            <a:r>
              <a:rPr lang="en-US" b="1" dirty="0" err="1">
                <a:solidFill>
                  <a:schemeClr val="tx1"/>
                </a:solidFill>
                <a:latin typeface="Arial" pitchFamily="34" charset="0"/>
                <a:cs typeface="Arial" pitchFamily="34" charset="0"/>
              </a:rPr>
              <a:t>mendapatkan</a:t>
            </a:r>
            <a:r>
              <a:rPr lang="en-US" b="1" dirty="0">
                <a:solidFill>
                  <a:schemeClr val="tx1"/>
                </a:solidFill>
                <a:latin typeface="Arial" pitchFamily="34" charset="0"/>
                <a:cs typeface="Arial" pitchFamily="34" charset="0"/>
              </a:rPr>
              <a:t> </a:t>
            </a:r>
            <a:r>
              <a:rPr lang="en-US" b="1" dirty="0" err="1">
                <a:solidFill>
                  <a:schemeClr val="tx1"/>
                </a:solidFill>
                <a:latin typeface="Arial" pitchFamily="34" charset="0"/>
                <a:cs typeface="Arial" pitchFamily="34" charset="0"/>
              </a:rPr>
              <a:t>rawatan</a:t>
            </a:r>
            <a:r>
              <a:rPr lang="en-US" b="1" dirty="0">
                <a:solidFill>
                  <a:schemeClr val="tx1"/>
                </a:solidFill>
                <a:latin typeface="Arial" pitchFamily="34" charset="0"/>
                <a:cs typeface="Arial" pitchFamily="34" charset="0"/>
              </a:rPr>
              <a:t> </a:t>
            </a:r>
            <a:r>
              <a:rPr lang="en-US" b="1" dirty="0" err="1">
                <a:solidFill>
                  <a:schemeClr val="tx1"/>
                </a:solidFill>
                <a:latin typeface="Arial" pitchFamily="34" charset="0"/>
                <a:cs typeface="Arial" pitchFamily="34" charset="0"/>
              </a:rPr>
              <a:t>sebaiknya</a:t>
            </a:r>
            <a:r>
              <a:rPr lang="en-US" b="1" dirty="0">
                <a:solidFill>
                  <a:schemeClr val="tx1"/>
                </a:solidFill>
                <a:latin typeface="Arial" pitchFamily="34" charset="0"/>
                <a:cs typeface="Arial" pitchFamily="34" charset="0"/>
              </a:rPr>
              <a:t> </a:t>
            </a:r>
            <a:r>
              <a:rPr lang="en-US" b="1" dirty="0" err="1">
                <a:solidFill>
                  <a:schemeClr val="tx1"/>
                </a:solidFill>
                <a:latin typeface="Arial" pitchFamily="34" charset="0"/>
                <a:cs typeface="Arial" pitchFamily="34" charset="0"/>
              </a:rPr>
              <a:t>bagi</a:t>
            </a:r>
            <a:r>
              <a:rPr lang="en-US" b="1" dirty="0">
                <a:solidFill>
                  <a:schemeClr val="tx1"/>
                </a:solidFill>
                <a:latin typeface="Arial" pitchFamily="34" charset="0"/>
                <a:cs typeface="Arial" pitchFamily="34" charset="0"/>
              </a:rPr>
              <a:t> </a:t>
            </a:r>
            <a:r>
              <a:rPr lang="en-US" b="1" dirty="0" err="1">
                <a:solidFill>
                  <a:schemeClr val="tx1"/>
                </a:solidFill>
                <a:latin typeface="Arial" pitchFamily="34" charset="0"/>
                <a:cs typeface="Arial" pitchFamily="34" charset="0"/>
              </a:rPr>
              <a:t>memulihkan</a:t>
            </a:r>
            <a:r>
              <a:rPr lang="en-US" b="1" dirty="0">
                <a:solidFill>
                  <a:schemeClr val="tx1"/>
                </a:solidFill>
                <a:latin typeface="Arial" pitchFamily="34" charset="0"/>
                <a:cs typeface="Arial" pitchFamily="34" charset="0"/>
              </a:rPr>
              <a:t> </a:t>
            </a:r>
            <a:r>
              <a:rPr lang="en-US" b="1" dirty="0" err="1">
                <a:solidFill>
                  <a:schemeClr val="tx1"/>
                </a:solidFill>
                <a:latin typeface="Arial" pitchFamily="34" charset="0"/>
                <a:cs typeface="Arial" pitchFamily="34" charset="0"/>
              </a:rPr>
              <a:t>kesihatan</a:t>
            </a:r>
            <a:endParaRPr lang="en-US" b="1" dirty="0">
              <a:solidFill>
                <a:schemeClr val="tx1"/>
              </a:solidFill>
              <a:latin typeface="Arial" pitchFamily="34" charset="0"/>
              <a:cs typeface="Arial" pitchFamily="34" charset="0"/>
            </a:endParaRPr>
          </a:p>
        </p:txBody>
      </p:sp>
      <p:sp>
        <p:nvSpPr>
          <p:cNvPr id="24" name="Round Diagonal Corner Rectangle 23"/>
          <p:cNvSpPr/>
          <p:nvPr/>
        </p:nvSpPr>
        <p:spPr>
          <a:xfrm>
            <a:off x="3071802" y="1928802"/>
            <a:ext cx="2500330" cy="2428892"/>
          </a:xfrm>
          <a:prstGeom prst="round2DiagRect">
            <a:avLst/>
          </a:prstGeom>
          <a:solidFill>
            <a:srgbClr val="C00000"/>
          </a:solidFill>
          <a:ln w="69850">
            <a:noFill/>
          </a:ln>
          <a:scene3d>
            <a:camera prst="orthographicFront"/>
            <a:lightRig rig="threePt" dir="t"/>
          </a:scene3d>
          <a:sp3d>
            <a:bevelT w="247650" h="2540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dirty="0" err="1">
                <a:solidFill>
                  <a:schemeClr val="bg1"/>
                </a:solidFill>
                <a:latin typeface="Arial" pitchFamily="34" charset="0"/>
                <a:cs typeface="Arial" pitchFamily="34" charset="0"/>
              </a:rPr>
              <a:t>Persaraan</a:t>
            </a:r>
            <a:r>
              <a:rPr lang="en-US" sz="2400" b="1" dirty="0">
                <a:solidFill>
                  <a:schemeClr val="bg1"/>
                </a:solidFill>
                <a:latin typeface="Arial" pitchFamily="34" charset="0"/>
                <a:cs typeface="Arial" pitchFamily="34" charset="0"/>
              </a:rPr>
              <a:t> </a:t>
            </a:r>
            <a:r>
              <a:rPr lang="en-US" sz="2400" b="1" dirty="0" err="1">
                <a:solidFill>
                  <a:schemeClr val="bg1"/>
                </a:solidFill>
                <a:latin typeface="Arial" pitchFamily="34" charset="0"/>
                <a:cs typeface="Arial" pitchFamily="34" charset="0"/>
              </a:rPr>
              <a:t>Demi</a:t>
            </a:r>
            <a:r>
              <a:rPr lang="en-US" sz="2400" b="1" dirty="0">
                <a:solidFill>
                  <a:schemeClr val="bg1"/>
                </a:solidFill>
                <a:latin typeface="Arial" pitchFamily="34" charset="0"/>
                <a:cs typeface="Arial" pitchFamily="34" charset="0"/>
              </a:rPr>
              <a:t> </a:t>
            </a:r>
            <a:r>
              <a:rPr lang="en-US" sz="2400" b="1" dirty="0" err="1">
                <a:solidFill>
                  <a:schemeClr val="bg1"/>
                </a:solidFill>
                <a:latin typeface="Arial" pitchFamily="34" charset="0"/>
                <a:cs typeface="Arial" pitchFamily="34" charset="0"/>
              </a:rPr>
              <a:t>Kepentingan</a:t>
            </a:r>
            <a:r>
              <a:rPr lang="en-US" sz="2400" b="1" dirty="0">
                <a:solidFill>
                  <a:schemeClr val="bg1"/>
                </a:solidFill>
                <a:latin typeface="Arial" pitchFamily="34" charset="0"/>
                <a:cs typeface="Arial" pitchFamily="34" charset="0"/>
              </a:rPr>
              <a:t> </a:t>
            </a:r>
            <a:r>
              <a:rPr lang="en-US" sz="2400" b="1" dirty="0" err="1">
                <a:solidFill>
                  <a:schemeClr val="bg1"/>
                </a:solidFill>
                <a:latin typeface="Arial" pitchFamily="34" charset="0"/>
                <a:cs typeface="Arial" pitchFamily="34" charset="0"/>
              </a:rPr>
              <a:t>Perkhidmatan</a:t>
            </a:r>
            <a:r>
              <a:rPr lang="en-US" sz="2400" b="1" dirty="0">
                <a:solidFill>
                  <a:schemeClr val="bg1"/>
                </a:solidFill>
                <a:latin typeface="Arial" pitchFamily="34" charset="0"/>
                <a:cs typeface="Arial" pitchFamily="34" charset="0"/>
              </a:rPr>
              <a:t> </a:t>
            </a:r>
            <a:r>
              <a:rPr lang="en-US" sz="2400" b="1" dirty="0" err="1">
                <a:solidFill>
                  <a:schemeClr val="bg1"/>
                </a:solidFill>
                <a:latin typeface="Arial" pitchFamily="34" charset="0"/>
                <a:cs typeface="Arial" pitchFamily="34" charset="0"/>
              </a:rPr>
              <a:t>Awam</a:t>
            </a:r>
            <a:r>
              <a:rPr lang="en-US" sz="2400" b="1" dirty="0">
                <a:solidFill>
                  <a:schemeClr val="bg1"/>
                </a:solidFill>
                <a:latin typeface="Arial" pitchFamily="34" charset="0"/>
                <a:cs typeface="Arial" pitchFamily="34" charset="0"/>
              </a:rPr>
              <a:t> (PDKPA)</a:t>
            </a:r>
            <a:endParaRPr lang="en-US" sz="2400" b="1" dirty="0">
              <a:solidFill>
                <a:schemeClr val="bg1"/>
              </a:solidFill>
            </a:endParaRPr>
          </a:p>
        </p:txBody>
      </p:sp>
      <p:sp>
        <p:nvSpPr>
          <p:cNvPr id="25" name="Rectangle 24"/>
          <p:cNvSpPr/>
          <p:nvPr/>
        </p:nvSpPr>
        <p:spPr>
          <a:xfrm>
            <a:off x="142875" y="2500313"/>
            <a:ext cx="2928938" cy="4586287"/>
          </a:xfrm>
          <a:prstGeom prst="rect">
            <a:avLst/>
          </a:prstGeom>
        </p:spPr>
        <p:txBody>
          <a:bodyPr>
            <a:spAutoFit/>
          </a:bodyPr>
          <a:lstStyle/>
          <a:p>
            <a:pPr fontAlgn="auto">
              <a:spcBef>
                <a:spcPts val="0"/>
              </a:spcBef>
              <a:spcAft>
                <a:spcPts val="0"/>
              </a:spcAft>
              <a:defRPr/>
            </a:pPr>
            <a:r>
              <a:rPr lang="en-US" sz="2000" b="1" dirty="0" err="1">
                <a:latin typeface="Arial Black" pitchFamily="34" charset="0"/>
                <a:cs typeface="+mn-cs"/>
              </a:rPr>
              <a:t>Dasar</a:t>
            </a:r>
            <a:r>
              <a:rPr lang="en-US" sz="2000" b="1" dirty="0">
                <a:latin typeface="Arial Black" pitchFamily="34" charset="0"/>
                <a:cs typeface="+mn-cs"/>
              </a:rPr>
              <a:t> &amp; </a:t>
            </a:r>
            <a:r>
              <a:rPr lang="en-US" sz="2000" b="1" dirty="0" err="1">
                <a:latin typeface="Arial Black" pitchFamily="34" charset="0"/>
                <a:cs typeface="+mn-cs"/>
              </a:rPr>
              <a:t>Peraturan</a:t>
            </a:r>
            <a:endParaRPr lang="en-US" sz="2000" b="1" dirty="0">
              <a:latin typeface="Arial Black" pitchFamily="34" charset="0"/>
              <a:cs typeface="+mn-cs"/>
            </a:endParaRPr>
          </a:p>
          <a:p>
            <a:pPr marL="171450" indent="-171450" algn="just">
              <a:defRPr/>
            </a:pPr>
            <a:endParaRPr lang="en-US" sz="500" b="1" dirty="0"/>
          </a:p>
          <a:p>
            <a:pPr marL="266700" indent="-266700">
              <a:spcBef>
                <a:spcPct val="20000"/>
              </a:spcBef>
              <a:buFont typeface="Arial" pitchFamily="34" charset="0"/>
              <a:buChar char="•"/>
              <a:defRPr/>
            </a:pPr>
            <a:r>
              <a:rPr lang="en-US" sz="2000" b="1" dirty="0" err="1"/>
              <a:t>Tidak</a:t>
            </a:r>
            <a:r>
              <a:rPr lang="en-US" sz="2000" b="1" dirty="0"/>
              <a:t> </a:t>
            </a:r>
            <a:r>
              <a:rPr lang="en-US" sz="2000" b="1" dirty="0" err="1"/>
              <a:t>melepasi</a:t>
            </a:r>
            <a:r>
              <a:rPr lang="en-US" sz="2000" b="1" dirty="0"/>
              <a:t> </a:t>
            </a:r>
            <a:r>
              <a:rPr lang="en-US" sz="2000" b="1" dirty="0" err="1"/>
              <a:t>penilaian</a:t>
            </a:r>
            <a:r>
              <a:rPr lang="en-US" sz="2000" b="1" dirty="0"/>
              <a:t> </a:t>
            </a:r>
            <a:r>
              <a:rPr lang="en-US" sz="2000" b="1" dirty="0" err="1"/>
              <a:t>dalam</a:t>
            </a:r>
            <a:r>
              <a:rPr lang="en-US" sz="2000" b="1" dirty="0"/>
              <a:t> skim </a:t>
            </a:r>
            <a:r>
              <a:rPr lang="en-US" sz="2000" b="1" dirty="0" err="1"/>
              <a:t>perkhidmatan</a:t>
            </a:r>
            <a:r>
              <a:rPr lang="en-US" sz="2000" b="1" dirty="0"/>
              <a:t> (PROSPEK / </a:t>
            </a:r>
            <a:r>
              <a:rPr lang="en-US" sz="2000" b="1" dirty="0" err="1"/>
              <a:t>Kursus</a:t>
            </a:r>
            <a:r>
              <a:rPr lang="en-US" sz="2000" b="1" dirty="0"/>
              <a:t> </a:t>
            </a:r>
            <a:r>
              <a:rPr lang="en-US" sz="2000" b="1" dirty="0" err="1"/>
              <a:t>Pra</a:t>
            </a:r>
            <a:r>
              <a:rPr lang="en-US" sz="2000" b="1" dirty="0"/>
              <a:t> JUSA / JUSA)</a:t>
            </a:r>
          </a:p>
          <a:p>
            <a:pPr marL="266700" indent="-266700" algn="just">
              <a:spcBef>
                <a:spcPct val="20000"/>
              </a:spcBef>
              <a:buFont typeface="Arial" pitchFamily="34" charset="0"/>
              <a:buChar char="•"/>
              <a:defRPr/>
            </a:pPr>
            <a:endParaRPr lang="en-US" sz="500" b="1" dirty="0"/>
          </a:p>
          <a:p>
            <a:pPr marL="266700" indent="-266700">
              <a:spcBef>
                <a:spcPct val="20000"/>
              </a:spcBef>
              <a:buFont typeface="Arial" pitchFamily="34" charset="0"/>
              <a:buChar char="•"/>
              <a:defRPr/>
            </a:pPr>
            <a:r>
              <a:rPr lang="en-US" sz="2000" b="1" dirty="0" err="1"/>
              <a:t>Tiada</a:t>
            </a:r>
            <a:r>
              <a:rPr lang="en-US" sz="2000" b="1" dirty="0"/>
              <a:t> </a:t>
            </a:r>
            <a:r>
              <a:rPr lang="en-US" sz="2000" b="1" dirty="0" err="1"/>
              <a:t>peluang</a:t>
            </a:r>
            <a:r>
              <a:rPr lang="en-US" sz="2000" b="1" dirty="0"/>
              <a:t> </a:t>
            </a:r>
            <a:r>
              <a:rPr lang="en-US" sz="2000" b="1" dirty="0" err="1"/>
              <a:t>kenaikan</a:t>
            </a:r>
            <a:r>
              <a:rPr lang="en-US" sz="2000" b="1" dirty="0"/>
              <a:t> </a:t>
            </a:r>
            <a:r>
              <a:rPr lang="en-US" sz="2000" b="1" dirty="0" err="1"/>
              <a:t>pangkat</a:t>
            </a:r>
            <a:r>
              <a:rPr lang="en-US" sz="2000" b="1" dirty="0"/>
              <a:t> </a:t>
            </a:r>
            <a:r>
              <a:rPr lang="en-US" sz="2000" b="1" dirty="0" err="1"/>
              <a:t>kerana</a:t>
            </a:r>
            <a:r>
              <a:rPr lang="en-US" sz="2000" b="1" dirty="0"/>
              <a:t> </a:t>
            </a:r>
            <a:r>
              <a:rPr lang="en-US" sz="2000" b="1" dirty="0" err="1"/>
              <a:t>struktur</a:t>
            </a:r>
            <a:r>
              <a:rPr lang="en-US" sz="2000" b="1" dirty="0"/>
              <a:t> </a:t>
            </a:r>
            <a:r>
              <a:rPr lang="en-US" sz="2000" b="1" dirty="0" err="1"/>
              <a:t>organisasi</a:t>
            </a:r>
            <a:endParaRPr lang="en-US" sz="2000" b="1" dirty="0"/>
          </a:p>
          <a:p>
            <a:pPr marL="266700" indent="-266700" algn="just">
              <a:spcBef>
                <a:spcPct val="20000"/>
              </a:spcBef>
              <a:buFont typeface="Arial" pitchFamily="34" charset="0"/>
              <a:buChar char="•"/>
              <a:defRPr/>
            </a:pPr>
            <a:endParaRPr lang="en-US" sz="500" b="1" dirty="0"/>
          </a:p>
          <a:p>
            <a:pPr marL="266700" indent="-266700" algn="just">
              <a:spcBef>
                <a:spcPct val="20000"/>
              </a:spcBef>
              <a:buFont typeface="Arial" pitchFamily="34" charset="0"/>
              <a:buChar char="•"/>
              <a:defRPr/>
            </a:pPr>
            <a:r>
              <a:rPr lang="en-US" sz="2000" b="1" dirty="0" err="1"/>
              <a:t>Masalah</a:t>
            </a:r>
            <a:r>
              <a:rPr lang="en-US" sz="2000" b="1" dirty="0"/>
              <a:t> </a:t>
            </a:r>
            <a:r>
              <a:rPr lang="en-US" sz="2000" b="1" dirty="0" err="1"/>
              <a:t>kesihatan</a:t>
            </a:r>
            <a:endParaRPr lang="en-US" sz="2000" b="1" dirty="0"/>
          </a:p>
          <a:p>
            <a:pPr marL="171450" indent="-171450" algn="just">
              <a:defRPr/>
            </a:pPr>
            <a:endParaRPr lang="en-US" sz="900" dirty="0"/>
          </a:p>
          <a:p>
            <a:pPr marL="171450" indent="-171450" algn="just">
              <a:defRPr/>
            </a:pPr>
            <a:endParaRPr lang="en-US" dirty="0"/>
          </a:p>
          <a:p>
            <a:pPr fontAlgn="auto">
              <a:spcBef>
                <a:spcPts val="0"/>
              </a:spcBef>
              <a:spcAft>
                <a:spcPts val="0"/>
              </a:spcAft>
              <a:defRPr/>
            </a:pPr>
            <a:endParaRPr lang="en-US" dirty="0">
              <a:latin typeface="Arial Black" pitchFamily="34" charset="0"/>
              <a:cs typeface="+mn-cs"/>
            </a:endParaRPr>
          </a:p>
        </p:txBody>
      </p:sp>
      <p:sp>
        <p:nvSpPr>
          <p:cNvPr id="11" name="Action Button: Back or Previous 10">
            <a:hlinkClick r:id="rId3" action="ppaction://hlinksldjump" highlightClick="1"/>
          </p:cNvPr>
          <p:cNvSpPr/>
          <p:nvPr/>
        </p:nvSpPr>
        <p:spPr>
          <a:xfrm>
            <a:off x="8077200" y="6400800"/>
            <a:ext cx="228600" cy="2286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 name="Rectangle 11"/>
          <p:cNvSpPr/>
          <p:nvPr/>
        </p:nvSpPr>
        <p:spPr>
          <a:xfrm>
            <a:off x="0" y="76200"/>
            <a:ext cx="9144000" cy="85725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 name="Rectangle 12"/>
          <p:cNvSpPr/>
          <p:nvPr/>
        </p:nvSpPr>
        <p:spPr>
          <a:xfrm>
            <a:off x="609600" y="228600"/>
            <a:ext cx="8001000" cy="523220"/>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en-US" sz="2800" b="1" spc="50" dirty="0">
                <a:ln w="11430"/>
              </a:rPr>
              <a:t>DASAR PEMISAH</a:t>
            </a:r>
          </a:p>
        </p:txBody>
      </p:sp>
    </p:spTree>
  </p:cSld>
  <p:clrMapOvr>
    <a:masterClrMapping/>
  </p:clrMapOvr>
  <p:transition>
    <p:dissolv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612775" y="76200"/>
            <a:ext cx="8153400" cy="990600"/>
          </a:xfrm>
        </p:spPr>
        <p:txBody>
          <a:bodyPr/>
          <a:lstStyle/>
          <a:p>
            <a:r>
              <a:rPr lang="en-US" sz="2800" smtClean="0">
                <a:latin typeface="Arial Black" pitchFamily="34" charset="0"/>
              </a:rPr>
              <a:t>SKIM PERKHIDMATAN KEKAL </a:t>
            </a:r>
            <a:br>
              <a:rPr lang="en-US" sz="2800" smtClean="0">
                <a:latin typeface="Arial Black" pitchFamily="34" charset="0"/>
              </a:rPr>
            </a:br>
            <a:r>
              <a:rPr lang="en-US" sz="2800" u="sng" smtClean="0">
                <a:latin typeface="Arial Black" pitchFamily="34" charset="0"/>
              </a:rPr>
              <a:t>SEMASA</a:t>
            </a:r>
            <a:r>
              <a:rPr lang="en-US" sz="2800" smtClean="0">
                <a:latin typeface="Arial Black" pitchFamily="34" charset="0"/>
              </a:rPr>
              <a:t> SBPA</a:t>
            </a:r>
          </a:p>
        </p:txBody>
      </p:sp>
      <p:cxnSp>
        <p:nvCxnSpPr>
          <p:cNvPr id="4" name="Straight Connector 3"/>
          <p:cNvCxnSpPr/>
          <p:nvPr/>
        </p:nvCxnSpPr>
        <p:spPr>
          <a:xfrm>
            <a:off x="1778000" y="3581400"/>
            <a:ext cx="609600" cy="1588"/>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4559300" y="1143000"/>
            <a:ext cx="1371600" cy="5438775"/>
          </a:xfrm>
          <a:prstGeom prst="rect">
            <a:avLst/>
          </a:prstGeom>
          <a:solidFill>
            <a:schemeClr val="accent3">
              <a:lumMod val="40000"/>
              <a:lumOff val="60000"/>
              <a:alpha val="27000"/>
            </a:schemeClr>
          </a:solidFill>
          <a:ln w="19050">
            <a:solidFill>
              <a:schemeClr val="tx1"/>
            </a:solidFill>
            <a:prstDash val="sysDash"/>
          </a:ln>
        </p:spPr>
        <p:style>
          <a:lnRef idx="1">
            <a:schemeClr val="accent3"/>
          </a:lnRef>
          <a:fillRef idx="3">
            <a:schemeClr val="accent3"/>
          </a:fillRef>
          <a:effectRef idx="2">
            <a:schemeClr val="accent3"/>
          </a:effectRef>
          <a:fontRef idx="minor">
            <a:schemeClr val="lt1"/>
          </a:fontRef>
        </p:style>
        <p:txBody>
          <a:bodyPr anchor="ctr"/>
          <a:lstStyle/>
          <a:p>
            <a:pPr algn="ctr">
              <a:defRPr/>
            </a:pPr>
            <a:endParaRPr lang="en-US"/>
          </a:p>
        </p:txBody>
      </p:sp>
      <p:sp>
        <p:nvSpPr>
          <p:cNvPr id="6" name="TextBox 4"/>
          <p:cNvSpPr txBox="1">
            <a:spLocks noChangeArrowheads="1"/>
          </p:cNvSpPr>
          <p:nvPr/>
        </p:nvSpPr>
        <p:spPr bwMode="auto">
          <a:xfrm>
            <a:off x="2654300" y="1976438"/>
            <a:ext cx="952500" cy="523875"/>
          </a:xfrm>
          <a:prstGeom prst="rect">
            <a:avLst/>
          </a:prstGeom>
          <a:gradFill rotWithShape="1">
            <a:gsLst>
              <a:gs pos="0">
                <a:srgbClr val="006A96"/>
              </a:gs>
              <a:gs pos="50000">
                <a:srgbClr val="009AD9"/>
              </a:gs>
              <a:gs pos="100000">
                <a:srgbClr val="00B8FF"/>
              </a:gs>
            </a:gsLst>
            <a:lin ang="16200000" scaled="1"/>
          </a:gradFill>
          <a:ln w="9525">
            <a:solidFill>
              <a:schemeClr val="tx1"/>
            </a:solidFill>
            <a:miter lim="800000"/>
            <a:headEnd/>
            <a:tailEnd/>
          </a:ln>
        </p:spPr>
        <p:txBody>
          <a:bodyPr>
            <a:spAutoFit/>
          </a:bodyPr>
          <a:lstStyle/>
          <a:p>
            <a:pPr algn="ctr">
              <a:defRPr/>
            </a:pPr>
            <a:r>
              <a:rPr lang="en-US" sz="1400" b="1">
                <a:solidFill>
                  <a:schemeClr val="bg1"/>
                </a:solidFill>
                <a:effectLst>
                  <a:outerShdw blurRad="38100" dist="38100" dir="2700000" algn="tl">
                    <a:srgbClr val="000000">
                      <a:alpha val="43137"/>
                    </a:srgbClr>
                  </a:outerShdw>
                </a:effectLst>
                <a:cs typeface="+mn-cs"/>
              </a:rPr>
              <a:t>Cukup Syarat</a:t>
            </a:r>
          </a:p>
        </p:txBody>
      </p:sp>
      <p:sp>
        <p:nvSpPr>
          <p:cNvPr id="47110" name="TextBox 8"/>
          <p:cNvSpPr txBox="1">
            <a:spLocks noChangeArrowheads="1"/>
          </p:cNvSpPr>
          <p:nvPr/>
        </p:nvSpPr>
        <p:spPr bwMode="auto">
          <a:xfrm>
            <a:off x="4711700" y="1662113"/>
            <a:ext cx="1066800" cy="381000"/>
          </a:xfrm>
          <a:prstGeom prst="rect">
            <a:avLst/>
          </a:prstGeom>
          <a:gradFill rotWithShape="1">
            <a:gsLst>
              <a:gs pos="0">
                <a:srgbClr val="537E25"/>
              </a:gs>
              <a:gs pos="50000">
                <a:srgbClr val="7AB73A"/>
              </a:gs>
              <a:gs pos="100000">
                <a:srgbClr val="92DA46"/>
              </a:gs>
            </a:gsLst>
            <a:lin ang="16200000" scaled="1"/>
          </a:gradFill>
          <a:ln w="9525">
            <a:solidFill>
              <a:schemeClr val="tx1"/>
            </a:solidFill>
            <a:miter lim="800000"/>
            <a:headEnd/>
            <a:tailEnd/>
          </a:ln>
        </p:spPr>
        <p:txBody>
          <a:bodyPr>
            <a:spAutoFit/>
          </a:bodyPr>
          <a:lstStyle/>
          <a:p>
            <a:pPr algn="ctr"/>
            <a:r>
              <a:rPr lang="en-US" b="1">
                <a:solidFill>
                  <a:srgbClr val="FFFF00"/>
                </a:solidFill>
              </a:rPr>
              <a:t>Terima</a:t>
            </a:r>
          </a:p>
        </p:txBody>
      </p:sp>
      <p:sp>
        <p:nvSpPr>
          <p:cNvPr id="47111" name="TextBox 9"/>
          <p:cNvSpPr txBox="1">
            <a:spLocks noChangeArrowheads="1"/>
          </p:cNvSpPr>
          <p:nvPr/>
        </p:nvSpPr>
        <p:spPr bwMode="auto">
          <a:xfrm>
            <a:off x="4711700" y="2652713"/>
            <a:ext cx="1066800" cy="381000"/>
          </a:xfrm>
          <a:prstGeom prst="rect">
            <a:avLst/>
          </a:prstGeom>
          <a:gradFill rotWithShape="1">
            <a:gsLst>
              <a:gs pos="0">
                <a:srgbClr val="770000"/>
              </a:gs>
              <a:gs pos="50000">
                <a:srgbClr val="AD0000"/>
              </a:gs>
              <a:gs pos="100000">
                <a:srgbClr val="CE0000"/>
              </a:gs>
            </a:gsLst>
            <a:lin ang="16200000" scaled="1"/>
          </a:gradFill>
          <a:ln w="9525">
            <a:solidFill>
              <a:schemeClr val="tx1"/>
            </a:solidFill>
            <a:miter lim="800000"/>
            <a:headEnd/>
            <a:tailEnd/>
          </a:ln>
        </p:spPr>
        <p:txBody>
          <a:bodyPr>
            <a:spAutoFit/>
          </a:bodyPr>
          <a:lstStyle/>
          <a:p>
            <a:pPr algn="ctr"/>
            <a:r>
              <a:rPr lang="en-US" b="1">
                <a:solidFill>
                  <a:srgbClr val="FFFF00"/>
                </a:solidFill>
              </a:rPr>
              <a:t>Tolak</a:t>
            </a:r>
          </a:p>
        </p:txBody>
      </p:sp>
      <p:sp>
        <p:nvSpPr>
          <p:cNvPr id="47112" name="TextBox 11"/>
          <p:cNvSpPr txBox="1">
            <a:spLocks noChangeArrowheads="1"/>
          </p:cNvSpPr>
          <p:nvPr/>
        </p:nvSpPr>
        <p:spPr bwMode="auto">
          <a:xfrm>
            <a:off x="4711700" y="4176713"/>
            <a:ext cx="1066800" cy="381000"/>
          </a:xfrm>
          <a:prstGeom prst="rect">
            <a:avLst/>
          </a:prstGeom>
          <a:gradFill rotWithShape="1">
            <a:gsLst>
              <a:gs pos="0">
                <a:srgbClr val="537E25"/>
              </a:gs>
              <a:gs pos="50000">
                <a:srgbClr val="7AB73A"/>
              </a:gs>
              <a:gs pos="100000">
                <a:srgbClr val="92DA46"/>
              </a:gs>
            </a:gsLst>
            <a:lin ang="16200000" scaled="1"/>
          </a:gradFill>
          <a:ln w="9525">
            <a:solidFill>
              <a:schemeClr val="tx1"/>
            </a:solidFill>
            <a:miter lim="800000"/>
            <a:headEnd/>
            <a:tailEnd/>
          </a:ln>
        </p:spPr>
        <p:txBody>
          <a:bodyPr>
            <a:spAutoFit/>
          </a:bodyPr>
          <a:lstStyle/>
          <a:p>
            <a:pPr algn="ctr"/>
            <a:r>
              <a:rPr lang="en-US" b="1">
                <a:solidFill>
                  <a:srgbClr val="FFFF00"/>
                </a:solidFill>
              </a:rPr>
              <a:t>Terima</a:t>
            </a:r>
          </a:p>
        </p:txBody>
      </p:sp>
      <p:sp>
        <p:nvSpPr>
          <p:cNvPr id="47113" name="TextBox 12"/>
          <p:cNvSpPr txBox="1">
            <a:spLocks noChangeArrowheads="1"/>
          </p:cNvSpPr>
          <p:nvPr/>
        </p:nvSpPr>
        <p:spPr bwMode="auto">
          <a:xfrm>
            <a:off x="4711700" y="5319713"/>
            <a:ext cx="1066800" cy="381000"/>
          </a:xfrm>
          <a:prstGeom prst="rect">
            <a:avLst/>
          </a:prstGeom>
          <a:gradFill rotWithShape="1">
            <a:gsLst>
              <a:gs pos="0">
                <a:srgbClr val="770000"/>
              </a:gs>
              <a:gs pos="50000">
                <a:srgbClr val="AD0000"/>
              </a:gs>
              <a:gs pos="100000">
                <a:srgbClr val="CE0000"/>
              </a:gs>
            </a:gsLst>
            <a:lin ang="16200000" scaled="1"/>
          </a:gradFill>
          <a:ln w="9525">
            <a:solidFill>
              <a:schemeClr val="tx1"/>
            </a:solidFill>
            <a:miter lim="800000"/>
            <a:headEnd/>
            <a:tailEnd/>
          </a:ln>
        </p:spPr>
        <p:txBody>
          <a:bodyPr>
            <a:spAutoFit/>
          </a:bodyPr>
          <a:lstStyle/>
          <a:p>
            <a:pPr algn="ctr"/>
            <a:r>
              <a:rPr lang="en-US" b="1">
                <a:solidFill>
                  <a:srgbClr val="FFFF00"/>
                </a:solidFill>
              </a:rPr>
              <a:t>Tolak</a:t>
            </a:r>
          </a:p>
        </p:txBody>
      </p:sp>
      <p:cxnSp>
        <p:nvCxnSpPr>
          <p:cNvPr id="11" name="Elbow Connector 10"/>
          <p:cNvCxnSpPr>
            <a:stCxn id="6" idx="1"/>
            <a:endCxn id="24" idx="1"/>
          </p:cNvCxnSpPr>
          <p:nvPr/>
        </p:nvCxnSpPr>
        <p:spPr>
          <a:xfrm rot="10800000" flipV="1">
            <a:off x="2616200" y="2238375"/>
            <a:ext cx="38100" cy="2784475"/>
          </a:xfrm>
          <a:prstGeom prst="bentConnector3">
            <a:avLst>
              <a:gd name="adj1" fmla="val 700000"/>
            </a:avLst>
          </a:prstGeom>
          <a:ln w="19050"/>
        </p:spPr>
        <p:style>
          <a:lnRef idx="1">
            <a:schemeClr val="accent1"/>
          </a:lnRef>
          <a:fillRef idx="0">
            <a:schemeClr val="accent1"/>
          </a:fillRef>
          <a:effectRef idx="0">
            <a:schemeClr val="accent1"/>
          </a:effectRef>
          <a:fontRef idx="minor">
            <a:schemeClr val="tx1"/>
          </a:fontRef>
        </p:style>
      </p:cxnSp>
      <p:cxnSp>
        <p:nvCxnSpPr>
          <p:cNvPr id="12" name="Elbow Connector 11"/>
          <p:cNvCxnSpPr>
            <a:stCxn id="47110" idx="1"/>
            <a:endCxn id="47111" idx="1"/>
          </p:cNvCxnSpPr>
          <p:nvPr/>
        </p:nvCxnSpPr>
        <p:spPr>
          <a:xfrm rot="10800000" flipV="1">
            <a:off x="4711700" y="1852613"/>
            <a:ext cx="1588" cy="990600"/>
          </a:xfrm>
          <a:prstGeom prst="bentConnector3">
            <a:avLst>
              <a:gd name="adj1" fmla="val 14395466"/>
            </a:avLst>
          </a:prstGeom>
          <a:ln w="19050"/>
        </p:spPr>
        <p:style>
          <a:lnRef idx="1">
            <a:schemeClr val="accent1"/>
          </a:lnRef>
          <a:fillRef idx="0">
            <a:schemeClr val="accent1"/>
          </a:fillRef>
          <a:effectRef idx="0">
            <a:schemeClr val="accent1"/>
          </a:effectRef>
          <a:fontRef idx="minor">
            <a:schemeClr val="tx1"/>
          </a:fontRef>
        </p:style>
      </p:cxnSp>
      <p:cxnSp>
        <p:nvCxnSpPr>
          <p:cNvPr id="13" name="Elbow Connector 12"/>
          <p:cNvCxnSpPr>
            <a:stCxn id="47112" idx="1"/>
            <a:endCxn id="47113" idx="1"/>
          </p:cNvCxnSpPr>
          <p:nvPr/>
        </p:nvCxnSpPr>
        <p:spPr>
          <a:xfrm rot="10800000" flipV="1">
            <a:off x="4711700" y="4367213"/>
            <a:ext cx="1588" cy="1143000"/>
          </a:xfrm>
          <a:prstGeom prst="bentConnector3">
            <a:avLst>
              <a:gd name="adj1" fmla="val 14395466"/>
            </a:avLst>
          </a:prstGeom>
          <a:ln w="19050"/>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6" idx="3"/>
          </p:cNvCxnSpPr>
          <p:nvPr/>
        </p:nvCxnSpPr>
        <p:spPr>
          <a:xfrm>
            <a:off x="3606800" y="2238375"/>
            <a:ext cx="873125" cy="4763"/>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3887788" y="5019675"/>
            <a:ext cx="592137" cy="9525"/>
          </a:xfrm>
          <a:prstGeom prst="line">
            <a:avLst/>
          </a:prstGeom>
          <a:ln w="19050"/>
        </p:spPr>
        <p:style>
          <a:lnRef idx="1">
            <a:schemeClr val="accent1"/>
          </a:lnRef>
          <a:fillRef idx="0">
            <a:schemeClr val="accent1"/>
          </a:fillRef>
          <a:effectRef idx="0">
            <a:schemeClr val="accent1"/>
          </a:effectRef>
          <a:fontRef idx="minor">
            <a:schemeClr val="tx1"/>
          </a:fontRef>
        </p:style>
      </p:cxnSp>
      <p:pic>
        <p:nvPicPr>
          <p:cNvPr id="47119" name="Picture 32" descr="http://executiveanswers.files.wordpress.com/2011/04/people-icon.png"/>
          <p:cNvPicPr>
            <a:picLocks noChangeAspect="1" noChangeArrowheads="1"/>
          </p:cNvPicPr>
          <p:nvPr/>
        </p:nvPicPr>
        <p:blipFill>
          <a:blip r:embed="rId3" cstate="print"/>
          <a:srcRect/>
          <a:stretch>
            <a:fillRect/>
          </a:stretch>
        </p:blipFill>
        <p:spPr bwMode="auto">
          <a:xfrm>
            <a:off x="533400" y="1952625"/>
            <a:ext cx="1027113" cy="928688"/>
          </a:xfrm>
          <a:prstGeom prst="rect">
            <a:avLst/>
          </a:prstGeom>
          <a:noFill/>
          <a:ln w="9525">
            <a:noFill/>
            <a:miter lim="800000"/>
            <a:headEnd/>
            <a:tailEnd/>
          </a:ln>
        </p:spPr>
      </p:pic>
      <p:sp>
        <p:nvSpPr>
          <p:cNvPr id="17" name="Oval 16">
            <a:hlinkClick r:id="rId4" action="ppaction://hlinkfile"/>
          </p:cNvPr>
          <p:cNvSpPr/>
          <p:nvPr/>
        </p:nvSpPr>
        <p:spPr>
          <a:xfrm>
            <a:off x="3509963" y="2089150"/>
            <a:ext cx="376237" cy="349250"/>
          </a:xfrm>
          <a:prstGeom prst="ellipse">
            <a:avLst/>
          </a:prstGeom>
        </p:spPr>
        <p:style>
          <a:lnRef idx="1">
            <a:schemeClr val="accent2"/>
          </a:lnRef>
          <a:fillRef idx="2">
            <a:schemeClr val="accent2"/>
          </a:fillRef>
          <a:effectRef idx="1">
            <a:schemeClr val="accent2"/>
          </a:effectRef>
          <a:fontRef idx="minor">
            <a:schemeClr val="dk1"/>
          </a:fontRef>
        </p:style>
        <p:txBody>
          <a:bodyPr anchor="ctr"/>
          <a:lstStyle/>
          <a:p>
            <a:pPr algn="ctr">
              <a:defRPr/>
            </a:pPr>
            <a:r>
              <a:rPr lang="en-US" b="1" dirty="0" smtClean="0">
                <a:latin typeface="Arial Black" pitchFamily="34" charset="0"/>
              </a:rPr>
              <a:t>G</a:t>
            </a:r>
            <a:endParaRPr lang="en-US" b="1" dirty="0">
              <a:latin typeface="Arial Black" pitchFamily="34" charset="0"/>
            </a:endParaRPr>
          </a:p>
        </p:txBody>
      </p:sp>
      <p:sp>
        <p:nvSpPr>
          <p:cNvPr id="18" name="TextBox 17"/>
          <p:cNvSpPr txBox="1"/>
          <p:nvPr/>
        </p:nvSpPr>
        <p:spPr>
          <a:xfrm>
            <a:off x="6134100" y="1493838"/>
            <a:ext cx="1714500" cy="523875"/>
          </a:xfrm>
          <a:prstGeom prst="rect">
            <a:avLst/>
          </a:prstGeom>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6200000" scaled="1"/>
            <a:tileRect/>
          </a:gradFill>
          <a:ln>
            <a:solidFill>
              <a:schemeClr val="tx1"/>
            </a:solidFill>
          </a:ln>
        </p:spPr>
        <p:txBody>
          <a:bodyPr>
            <a:spAutoFit/>
          </a:bodyPr>
          <a:lstStyle/>
          <a:p>
            <a:pPr>
              <a:buFont typeface="Wingdings" pitchFamily="2" charset="2"/>
              <a:buChar char="§"/>
              <a:defRPr/>
            </a:pPr>
            <a:r>
              <a:rPr lang="en-US" sz="1400" b="1" dirty="0">
                <a:effectLst>
                  <a:outerShdw blurRad="38100" dist="38100" dir="2700000" algn="tl">
                    <a:srgbClr val="000000">
                      <a:alpha val="43137"/>
                    </a:srgbClr>
                  </a:outerShdw>
                </a:effectLst>
                <a:cs typeface="+mn-cs"/>
              </a:rPr>
              <a:t> Masuk SBPA</a:t>
            </a:r>
          </a:p>
          <a:p>
            <a:pPr marL="114300" indent="-114300">
              <a:buFont typeface="Wingdings" pitchFamily="2" charset="2"/>
              <a:buChar char="§"/>
              <a:defRPr/>
            </a:pPr>
            <a:r>
              <a:rPr lang="en-US" sz="1400" b="1" dirty="0">
                <a:effectLst>
                  <a:outerShdw blurRad="38100" dist="38100" dir="2700000" algn="tl">
                    <a:srgbClr val="000000">
                      <a:alpha val="43137"/>
                    </a:srgbClr>
                  </a:outerShdw>
                </a:effectLst>
                <a:cs typeface="+mn-cs"/>
              </a:rPr>
              <a:t>PT (P/O) N4-1</a:t>
            </a:r>
          </a:p>
        </p:txBody>
      </p:sp>
      <p:sp>
        <p:nvSpPr>
          <p:cNvPr id="19" name="TextBox 18"/>
          <p:cNvSpPr txBox="1"/>
          <p:nvPr/>
        </p:nvSpPr>
        <p:spPr>
          <a:xfrm>
            <a:off x="6134100" y="2424113"/>
            <a:ext cx="2552700" cy="1169987"/>
          </a:xfrm>
          <a:prstGeom prst="rect">
            <a:avLst/>
          </a:pr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tileRect/>
          </a:gradFill>
          <a:ln>
            <a:solidFill>
              <a:schemeClr val="tx1"/>
            </a:solidFill>
          </a:ln>
        </p:spPr>
        <p:txBody>
          <a:bodyPr>
            <a:spAutoFit/>
          </a:bodyPr>
          <a:lstStyle/>
          <a:p>
            <a:pPr marL="111125" indent="-111125">
              <a:buFont typeface="Arial" pitchFamily="34" charset="0"/>
              <a:buChar char="•"/>
              <a:defRPr/>
            </a:pPr>
            <a:r>
              <a:rPr lang="en-US" sz="1400" b="1" dirty="0" err="1">
                <a:solidFill>
                  <a:schemeClr val="bg1"/>
                </a:solidFill>
                <a:effectLst>
                  <a:outerShdw blurRad="38100" dist="38100" dir="2700000" algn="tl">
                    <a:srgbClr val="000000">
                      <a:alpha val="43137"/>
                    </a:srgbClr>
                  </a:outerShdw>
                </a:effectLst>
                <a:cs typeface="+mn-cs"/>
              </a:rPr>
              <a:t>Kekal</a:t>
            </a:r>
            <a:r>
              <a:rPr lang="en-US" sz="1400" b="1" dirty="0">
                <a:solidFill>
                  <a:schemeClr val="bg1"/>
                </a:solidFill>
                <a:effectLst>
                  <a:outerShdw blurRad="38100" dist="38100" dir="2700000" algn="tl">
                    <a:srgbClr val="000000">
                      <a:alpha val="43137"/>
                    </a:srgbClr>
                  </a:outerShdw>
                </a:effectLst>
                <a:cs typeface="+mn-cs"/>
              </a:rPr>
              <a:t> N17 dalam skim perkhidmatan SSM</a:t>
            </a:r>
          </a:p>
          <a:p>
            <a:pPr marL="117475" indent="-117475">
              <a:buFont typeface="Arial" pitchFamily="34" charset="0"/>
              <a:buChar char="•"/>
              <a:defRPr/>
            </a:pPr>
            <a:r>
              <a:rPr lang="en-US" sz="1400" b="1" dirty="0">
                <a:solidFill>
                  <a:schemeClr val="bg1"/>
                </a:solidFill>
                <a:effectLst>
                  <a:outerShdw blurRad="38100" dist="38100" dir="2700000" algn="tl">
                    <a:srgbClr val="000000">
                      <a:alpha val="43137"/>
                    </a:srgbClr>
                  </a:outerShdw>
                </a:effectLst>
                <a:cs typeface="+mn-cs"/>
              </a:rPr>
              <a:t>Terima gaji SSM</a:t>
            </a:r>
          </a:p>
          <a:p>
            <a:pPr marL="111125" indent="-111125">
              <a:buFont typeface="Arial" pitchFamily="34" charset="0"/>
              <a:buChar char="•"/>
              <a:defRPr/>
            </a:pPr>
            <a:r>
              <a:rPr lang="en-US" sz="1400" b="1" dirty="0">
                <a:solidFill>
                  <a:schemeClr val="bg1"/>
                </a:solidFill>
                <a:effectLst>
                  <a:outerShdw blurRad="38100" dist="38100" dir="2700000" algn="tl">
                    <a:srgbClr val="000000">
                      <a:alpha val="43137"/>
                    </a:srgbClr>
                  </a:outerShdw>
                </a:effectLst>
                <a:cs typeface="+mn-cs"/>
              </a:rPr>
              <a:t>Naik Pangkat dalam skim perkhidmatan SSM</a:t>
            </a:r>
          </a:p>
        </p:txBody>
      </p:sp>
      <p:sp>
        <p:nvSpPr>
          <p:cNvPr id="20" name="TextBox 117"/>
          <p:cNvSpPr txBox="1">
            <a:spLocks noChangeArrowheads="1"/>
          </p:cNvSpPr>
          <p:nvPr/>
        </p:nvSpPr>
        <p:spPr bwMode="auto">
          <a:xfrm>
            <a:off x="6111875" y="3962400"/>
            <a:ext cx="1562100" cy="1092200"/>
          </a:xfrm>
          <a:prstGeom prst="rect">
            <a:avLst/>
          </a:prstGeom>
          <a:gradFill flip="none" rotWithShape="1">
            <a:gsLst>
              <a:gs pos="0">
                <a:srgbClr val="537E25"/>
              </a:gs>
              <a:gs pos="50000">
                <a:srgbClr val="7AB73A"/>
              </a:gs>
              <a:gs pos="100000">
                <a:srgbClr val="92DA46"/>
              </a:gs>
            </a:gsLst>
            <a:lin ang="16200000" scaled="1"/>
            <a:tileRect/>
          </a:gradFill>
          <a:ln w="9525">
            <a:solidFill>
              <a:schemeClr val="tx1"/>
            </a:solidFill>
            <a:miter lim="800000"/>
            <a:headEnd/>
            <a:tailEnd/>
          </a:ln>
        </p:spPr>
        <p:txBody>
          <a:bodyPr>
            <a:spAutoFit/>
          </a:bodyPr>
          <a:lstStyle/>
          <a:p>
            <a:pPr marL="117475" indent="-117475">
              <a:buFont typeface="Arial" charset="0"/>
              <a:buChar char="•"/>
              <a:defRPr/>
            </a:pPr>
            <a:r>
              <a:rPr lang="en-US" sz="1300" b="1" dirty="0">
                <a:effectLst>
                  <a:outerShdw blurRad="38100" dist="38100" dir="2700000" algn="tl">
                    <a:srgbClr val="000000">
                      <a:alpha val="43137"/>
                    </a:srgbClr>
                  </a:outerShdw>
                </a:effectLst>
                <a:cs typeface="+mn-cs"/>
              </a:rPr>
              <a:t>PT(P/O) N4-1 (KUP PTR N11) SBPA</a:t>
            </a:r>
          </a:p>
          <a:p>
            <a:pPr marL="117475" indent="-117475">
              <a:buFont typeface="Arial" charset="0"/>
              <a:buChar char="•"/>
              <a:defRPr/>
            </a:pPr>
            <a:r>
              <a:rPr lang="en-US" sz="1300" b="1" dirty="0" err="1">
                <a:effectLst>
                  <a:outerShdw blurRad="38100" dist="38100" dir="2700000" algn="tl">
                    <a:srgbClr val="000000">
                      <a:alpha val="43137"/>
                    </a:srgbClr>
                  </a:outerShdw>
                </a:effectLst>
                <a:cs typeface="+mn-cs"/>
              </a:rPr>
              <a:t>Gaji</a:t>
            </a:r>
            <a:r>
              <a:rPr lang="en-US" sz="1300" b="1" dirty="0">
                <a:effectLst>
                  <a:outerShdw blurRad="38100" dist="38100" dir="2700000" algn="tl">
                    <a:srgbClr val="000000">
                      <a:alpha val="43137"/>
                    </a:srgbClr>
                  </a:outerShdw>
                </a:effectLst>
                <a:cs typeface="+mn-cs"/>
              </a:rPr>
              <a:t>  </a:t>
            </a:r>
            <a:r>
              <a:rPr lang="en-US" sz="1300" b="1" dirty="0" err="1">
                <a:effectLst>
                  <a:outerShdw blurRad="38100" dist="38100" dir="2700000" algn="tl">
                    <a:srgbClr val="000000">
                      <a:alpha val="43137"/>
                    </a:srgbClr>
                  </a:outerShdw>
                </a:effectLst>
                <a:cs typeface="+mn-cs"/>
              </a:rPr>
              <a:t>bayangan</a:t>
            </a:r>
            <a:r>
              <a:rPr lang="en-US" sz="1300" b="1" dirty="0">
                <a:effectLst>
                  <a:outerShdw blurRad="38100" dist="38100" dir="2700000" algn="tl">
                    <a:srgbClr val="000000">
                      <a:alpha val="43137"/>
                    </a:srgbClr>
                  </a:outerShdw>
                </a:effectLst>
                <a:cs typeface="+mn-cs"/>
              </a:rPr>
              <a:t> PTR N5-1 SBPA</a:t>
            </a:r>
          </a:p>
        </p:txBody>
      </p:sp>
      <p:sp>
        <p:nvSpPr>
          <p:cNvPr id="21" name="TextBox 20"/>
          <p:cNvSpPr txBox="1"/>
          <p:nvPr/>
        </p:nvSpPr>
        <p:spPr>
          <a:xfrm>
            <a:off x="6076950" y="5121275"/>
            <a:ext cx="1600200" cy="1570038"/>
          </a:xfrm>
          <a:prstGeom prst="rect">
            <a:avLst/>
          </a:pr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tileRect/>
          </a:gradFill>
          <a:ln>
            <a:solidFill>
              <a:schemeClr val="tx1"/>
            </a:solidFill>
          </a:ln>
        </p:spPr>
        <p:txBody>
          <a:bodyPr>
            <a:spAutoFit/>
          </a:bodyPr>
          <a:lstStyle/>
          <a:p>
            <a:pPr marL="111125" indent="-111125">
              <a:buFont typeface="Arial" pitchFamily="34" charset="0"/>
              <a:buChar char="•"/>
              <a:defRPr/>
            </a:pPr>
            <a:r>
              <a:rPr lang="en-US" sz="1200" b="1" dirty="0">
                <a:solidFill>
                  <a:schemeClr val="bg1"/>
                </a:solidFill>
                <a:effectLst>
                  <a:outerShdw blurRad="38100" dist="38100" dir="2700000" algn="tl">
                    <a:srgbClr val="000000">
                      <a:alpha val="43137"/>
                    </a:srgbClr>
                  </a:outerShdw>
                </a:effectLst>
                <a:cs typeface="+mn-cs"/>
              </a:rPr>
              <a:t>Kekal dalam skim perkhidmatan SSM</a:t>
            </a:r>
          </a:p>
          <a:p>
            <a:pPr marL="117475" indent="-117475">
              <a:buFont typeface="Arial" pitchFamily="34" charset="0"/>
              <a:buChar char="•"/>
              <a:defRPr/>
            </a:pPr>
            <a:r>
              <a:rPr lang="en-US" sz="1200" b="1" dirty="0">
                <a:solidFill>
                  <a:schemeClr val="bg1"/>
                </a:solidFill>
                <a:effectLst>
                  <a:outerShdw blurRad="38100" dist="38100" dir="2700000" algn="tl">
                    <a:srgbClr val="000000">
                      <a:alpha val="43137"/>
                    </a:srgbClr>
                  </a:outerShdw>
                </a:effectLst>
                <a:cs typeface="+mn-cs"/>
              </a:rPr>
              <a:t>Terima gaji SSM</a:t>
            </a:r>
          </a:p>
          <a:p>
            <a:pPr marL="111125" indent="-111125">
              <a:buFont typeface="Arial" pitchFamily="34" charset="0"/>
              <a:buChar char="•"/>
              <a:defRPr/>
            </a:pPr>
            <a:r>
              <a:rPr lang="en-US" sz="1200" b="1" dirty="0">
                <a:solidFill>
                  <a:schemeClr val="bg1"/>
                </a:solidFill>
                <a:effectLst>
                  <a:outerShdw blurRad="38100" dist="38100" dir="2700000" algn="tl">
                    <a:srgbClr val="000000">
                      <a:alpha val="43137"/>
                    </a:srgbClr>
                  </a:outerShdw>
                </a:effectLst>
                <a:cs typeface="+mn-cs"/>
              </a:rPr>
              <a:t>Naik Pangkat dalam skim perkhidmatan SSM</a:t>
            </a:r>
          </a:p>
        </p:txBody>
      </p:sp>
      <p:sp>
        <p:nvSpPr>
          <p:cNvPr id="22" name="TextBox 39"/>
          <p:cNvSpPr txBox="1">
            <a:spLocks noChangeArrowheads="1"/>
          </p:cNvSpPr>
          <p:nvPr/>
        </p:nvSpPr>
        <p:spPr bwMode="auto">
          <a:xfrm>
            <a:off x="4610100" y="1182688"/>
            <a:ext cx="1270000" cy="369887"/>
          </a:xfrm>
          <a:prstGeom prst="rect">
            <a:avLst/>
          </a:prstGeom>
          <a:ln>
            <a:headEnd/>
            <a:tailEnd/>
          </a:ln>
        </p:spPr>
        <p:style>
          <a:lnRef idx="1">
            <a:schemeClr val="dk1"/>
          </a:lnRef>
          <a:fillRef idx="3">
            <a:schemeClr val="dk1"/>
          </a:fillRef>
          <a:effectRef idx="2">
            <a:schemeClr val="dk1"/>
          </a:effectRef>
          <a:fontRef idx="minor">
            <a:schemeClr val="lt1"/>
          </a:fontRef>
        </p:style>
        <p:txBody>
          <a:bodyPr>
            <a:spAutoFit/>
          </a:bodyPr>
          <a:lstStyle/>
          <a:p>
            <a:pPr algn="ctr">
              <a:defRPr/>
            </a:pPr>
            <a:r>
              <a:rPr lang="en-US" b="1" dirty="0">
                <a:solidFill>
                  <a:schemeClr val="bg1"/>
                </a:solidFill>
                <a:latin typeface="Arial Black" pitchFamily="34" charset="0"/>
              </a:rPr>
              <a:t>SBPA</a:t>
            </a:r>
          </a:p>
        </p:txBody>
      </p:sp>
      <p:cxnSp>
        <p:nvCxnSpPr>
          <p:cNvPr id="23" name="Straight Connector 22"/>
          <p:cNvCxnSpPr/>
          <p:nvPr/>
        </p:nvCxnSpPr>
        <p:spPr>
          <a:xfrm rot="5400000">
            <a:off x="6342856" y="5347494"/>
            <a:ext cx="2773363" cy="3175"/>
          </a:xfrm>
          <a:prstGeom prst="line">
            <a:avLst/>
          </a:prstGeom>
          <a:ln>
            <a:solidFill>
              <a:schemeClr val="accent1"/>
            </a:solidFill>
            <a:prstDash val="sysDash"/>
          </a:ln>
          <a:effectLst/>
        </p:spPr>
        <p:style>
          <a:lnRef idx="3">
            <a:schemeClr val="accent2"/>
          </a:lnRef>
          <a:fillRef idx="0">
            <a:schemeClr val="accent2"/>
          </a:fillRef>
          <a:effectRef idx="2">
            <a:schemeClr val="accent2"/>
          </a:effectRef>
          <a:fontRef idx="minor">
            <a:schemeClr val="tx1"/>
          </a:fontRef>
        </p:style>
      </p:cxnSp>
      <p:sp>
        <p:nvSpPr>
          <p:cNvPr id="24" name="TextBox 5"/>
          <p:cNvSpPr txBox="1">
            <a:spLocks noChangeArrowheads="1"/>
          </p:cNvSpPr>
          <p:nvPr/>
        </p:nvSpPr>
        <p:spPr bwMode="auto">
          <a:xfrm>
            <a:off x="2616200" y="4652963"/>
            <a:ext cx="1066800" cy="738187"/>
          </a:xfrm>
          <a:prstGeom prst="rect">
            <a:avLst/>
          </a:prstGeom>
          <a:gradFill rotWithShape="1">
            <a:gsLst>
              <a:gs pos="0">
                <a:srgbClr val="006A96"/>
              </a:gs>
              <a:gs pos="50000">
                <a:srgbClr val="009AD9"/>
              </a:gs>
              <a:gs pos="100000">
                <a:srgbClr val="00B8FF"/>
              </a:gs>
            </a:gsLst>
            <a:lin ang="16200000" scaled="1"/>
          </a:gradFill>
          <a:ln w="9525">
            <a:solidFill>
              <a:schemeClr val="tx1"/>
            </a:solidFill>
            <a:miter lim="800000"/>
            <a:headEnd/>
            <a:tailEnd/>
          </a:ln>
        </p:spPr>
        <p:txBody>
          <a:bodyPr>
            <a:spAutoFit/>
          </a:bodyPr>
          <a:lstStyle/>
          <a:p>
            <a:pPr algn="ctr">
              <a:defRPr/>
            </a:pPr>
            <a:r>
              <a:rPr lang="en-US" sz="1400" b="1" dirty="0" err="1">
                <a:solidFill>
                  <a:schemeClr val="bg1"/>
                </a:solidFill>
                <a:effectLst>
                  <a:outerShdw blurRad="38100" dist="38100" dir="2700000" algn="tl">
                    <a:srgbClr val="000000">
                      <a:alpha val="43137"/>
                    </a:srgbClr>
                  </a:outerShdw>
                </a:effectLst>
                <a:cs typeface="+mn-cs"/>
              </a:rPr>
              <a:t>Tidak</a:t>
            </a:r>
            <a:r>
              <a:rPr lang="en-US" sz="1400" b="1" dirty="0">
                <a:solidFill>
                  <a:schemeClr val="bg1"/>
                </a:solidFill>
                <a:effectLst>
                  <a:outerShdw blurRad="38100" dist="38100" dir="2700000" algn="tl">
                    <a:srgbClr val="000000">
                      <a:alpha val="43137"/>
                    </a:srgbClr>
                  </a:outerShdw>
                </a:effectLst>
                <a:cs typeface="+mn-cs"/>
              </a:rPr>
              <a:t> </a:t>
            </a:r>
            <a:r>
              <a:rPr lang="en-US" sz="1400" b="1" dirty="0" err="1">
                <a:solidFill>
                  <a:schemeClr val="bg1"/>
                </a:solidFill>
                <a:effectLst>
                  <a:outerShdw blurRad="38100" dist="38100" dir="2700000" algn="tl">
                    <a:srgbClr val="000000">
                      <a:alpha val="43137"/>
                    </a:srgbClr>
                  </a:outerShdw>
                </a:effectLst>
                <a:cs typeface="+mn-cs"/>
              </a:rPr>
              <a:t>Cukup</a:t>
            </a:r>
            <a:r>
              <a:rPr lang="en-US" sz="1400" b="1" dirty="0">
                <a:solidFill>
                  <a:schemeClr val="bg1"/>
                </a:solidFill>
                <a:effectLst>
                  <a:outerShdw blurRad="38100" dist="38100" dir="2700000" algn="tl">
                    <a:srgbClr val="000000">
                      <a:alpha val="43137"/>
                    </a:srgbClr>
                  </a:outerShdw>
                </a:effectLst>
                <a:cs typeface="+mn-cs"/>
              </a:rPr>
              <a:t> </a:t>
            </a:r>
            <a:r>
              <a:rPr lang="en-US" sz="1400" b="1" dirty="0" err="1">
                <a:solidFill>
                  <a:schemeClr val="bg1"/>
                </a:solidFill>
                <a:effectLst>
                  <a:outerShdw blurRad="38100" dist="38100" dir="2700000" algn="tl">
                    <a:srgbClr val="000000">
                      <a:alpha val="43137"/>
                    </a:srgbClr>
                  </a:outerShdw>
                </a:effectLst>
                <a:cs typeface="+mn-cs"/>
              </a:rPr>
              <a:t>Syarat</a:t>
            </a:r>
            <a:endParaRPr lang="en-US" sz="1400" b="1" dirty="0">
              <a:solidFill>
                <a:schemeClr val="bg1"/>
              </a:solidFill>
              <a:effectLst>
                <a:outerShdw blurRad="38100" dist="38100" dir="2700000" algn="tl">
                  <a:srgbClr val="000000">
                    <a:alpha val="43137"/>
                  </a:srgbClr>
                </a:outerShdw>
              </a:effectLst>
              <a:cs typeface="+mn-cs"/>
            </a:endParaRPr>
          </a:p>
        </p:txBody>
      </p:sp>
      <p:sp>
        <p:nvSpPr>
          <p:cNvPr id="47128" name="TextBox 69"/>
          <p:cNvSpPr txBox="1">
            <a:spLocks noChangeArrowheads="1"/>
          </p:cNvSpPr>
          <p:nvPr/>
        </p:nvSpPr>
        <p:spPr bwMode="auto">
          <a:xfrm>
            <a:off x="2463800" y="4149725"/>
            <a:ext cx="1533525" cy="461963"/>
          </a:xfrm>
          <a:prstGeom prst="rect">
            <a:avLst/>
          </a:prstGeom>
          <a:noFill/>
          <a:ln w="9525">
            <a:noFill/>
            <a:miter lim="800000"/>
            <a:headEnd/>
            <a:tailEnd/>
          </a:ln>
        </p:spPr>
        <p:txBody>
          <a:bodyPr>
            <a:spAutoFit/>
          </a:bodyPr>
          <a:lstStyle/>
          <a:p>
            <a:r>
              <a:rPr lang="en-US" sz="1200">
                <a:latin typeface="Arial Black" pitchFamily="34" charset="0"/>
              </a:rPr>
              <a:t>PT (P/O) N17 </a:t>
            </a:r>
          </a:p>
          <a:p>
            <a:r>
              <a:rPr lang="en-US" sz="1200">
                <a:latin typeface="Arial Black" pitchFamily="34" charset="0"/>
              </a:rPr>
              <a:t>(KUP PTR  N11)</a:t>
            </a:r>
          </a:p>
        </p:txBody>
      </p:sp>
      <p:sp>
        <p:nvSpPr>
          <p:cNvPr id="26" name="TextBox 25"/>
          <p:cNvSpPr txBox="1"/>
          <p:nvPr/>
        </p:nvSpPr>
        <p:spPr>
          <a:xfrm>
            <a:off x="7788275" y="4360863"/>
            <a:ext cx="1282700" cy="461962"/>
          </a:xfrm>
          <a:prstGeom prst="rect">
            <a:avLst/>
          </a:prstGeom>
          <a:solidFill>
            <a:schemeClr val="accent5">
              <a:lumMod val="50000"/>
            </a:schemeClr>
          </a:solidFill>
          <a:ln>
            <a:solidFill>
              <a:schemeClr val="tx1"/>
            </a:solidFill>
          </a:ln>
        </p:spPr>
        <p:txBody>
          <a:bodyPr>
            <a:spAutoFit/>
          </a:bodyPr>
          <a:lstStyle/>
          <a:p>
            <a:pPr marL="114300" indent="-114300">
              <a:buFont typeface="Arial" pitchFamily="34" charset="0"/>
              <a:buChar char="•"/>
              <a:defRPr/>
            </a:pPr>
            <a:r>
              <a:rPr lang="en-US" sz="1200" b="1" dirty="0" err="1">
                <a:solidFill>
                  <a:schemeClr val="bg1"/>
                </a:solidFill>
                <a:effectLst>
                  <a:outerShdw blurRad="38100" dist="38100" dir="2700000" algn="tl">
                    <a:srgbClr val="000000">
                      <a:alpha val="43137"/>
                    </a:srgbClr>
                  </a:outerShdw>
                </a:effectLst>
                <a:cs typeface="+mn-cs"/>
              </a:rPr>
              <a:t>Masuk</a:t>
            </a:r>
            <a:r>
              <a:rPr lang="en-US" sz="1200" b="1" dirty="0">
                <a:solidFill>
                  <a:schemeClr val="bg1"/>
                </a:solidFill>
                <a:effectLst>
                  <a:outerShdw blurRad="38100" dist="38100" dir="2700000" algn="tl">
                    <a:srgbClr val="000000">
                      <a:alpha val="43137"/>
                    </a:srgbClr>
                  </a:outerShdw>
                </a:effectLst>
                <a:cs typeface="+mn-cs"/>
              </a:rPr>
              <a:t> SBPA</a:t>
            </a:r>
          </a:p>
          <a:p>
            <a:pPr marL="114300" indent="-114300">
              <a:buFont typeface="Arial" pitchFamily="34" charset="0"/>
              <a:buChar char="•"/>
              <a:defRPr/>
            </a:pPr>
            <a:r>
              <a:rPr lang="en-US" sz="1200" b="1" dirty="0">
                <a:solidFill>
                  <a:schemeClr val="bg1"/>
                </a:solidFill>
                <a:effectLst>
                  <a:outerShdw blurRad="38100" dist="38100" dir="2700000" algn="tl">
                    <a:srgbClr val="000000">
                      <a:alpha val="43137"/>
                    </a:srgbClr>
                  </a:outerShdw>
                </a:effectLst>
                <a:cs typeface="+mn-cs"/>
              </a:rPr>
              <a:t>PT(P/O) N4-1</a:t>
            </a:r>
          </a:p>
        </p:txBody>
      </p:sp>
      <p:sp>
        <p:nvSpPr>
          <p:cNvPr id="47130" name="TextBox 69"/>
          <p:cNvSpPr txBox="1">
            <a:spLocks noChangeArrowheads="1"/>
          </p:cNvSpPr>
          <p:nvPr/>
        </p:nvSpPr>
        <p:spPr bwMode="auto">
          <a:xfrm>
            <a:off x="2538413" y="1704975"/>
            <a:ext cx="1371600" cy="276225"/>
          </a:xfrm>
          <a:prstGeom prst="rect">
            <a:avLst/>
          </a:prstGeom>
          <a:noFill/>
          <a:ln w="9525">
            <a:noFill/>
            <a:miter lim="800000"/>
            <a:headEnd/>
            <a:tailEnd/>
          </a:ln>
        </p:spPr>
        <p:txBody>
          <a:bodyPr>
            <a:spAutoFit/>
          </a:bodyPr>
          <a:lstStyle/>
          <a:p>
            <a:r>
              <a:rPr lang="en-US" sz="1200">
                <a:latin typeface="Arial Black" pitchFamily="34" charset="0"/>
              </a:rPr>
              <a:t>PT (P/O) N17</a:t>
            </a:r>
          </a:p>
        </p:txBody>
      </p:sp>
      <p:cxnSp>
        <p:nvCxnSpPr>
          <p:cNvPr id="29" name="Straight Connector 28"/>
          <p:cNvCxnSpPr/>
          <p:nvPr/>
        </p:nvCxnSpPr>
        <p:spPr>
          <a:xfrm>
            <a:off x="2006600" y="3876675"/>
            <a:ext cx="7086600" cy="9525"/>
          </a:xfrm>
          <a:prstGeom prst="line">
            <a:avLst/>
          </a:prstGeom>
          <a:ln w="38100">
            <a:solidFill>
              <a:schemeClr val="accent1"/>
            </a:solidFill>
            <a:prstDash val="dash"/>
          </a:ln>
        </p:spPr>
        <p:style>
          <a:lnRef idx="1">
            <a:schemeClr val="accent3"/>
          </a:lnRef>
          <a:fillRef idx="0">
            <a:schemeClr val="accent3"/>
          </a:fillRef>
          <a:effectRef idx="0">
            <a:schemeClr val="accent3"/>
          </a:effectRef>
          <a:fontRef idx="minor">
            <a:schemeClr val="tx1"/>
          </a:fontRef>
        </p:style>
      </p:cxnSp>
      <p:sp>
        <p:nvSpPr>
          <p:cNvPr id="30" name="TextBox 29"/>
          <p:cNvSpPr txBox="1"/>
          <p:nvPr/>
        </p:nvSpPr>
        <p:spPr>
          <a:xfrm>
            <a:off x="76200" y="3033713"/>
            <a:ext cx="1981200" cy="1200150"/>
          </a:xfrm>
          <a:prstGeom prst="rect">
            <a:avLst/>
          </a:prstGeom>
          <a:gradFill flip="none" rotWithShape="1">
            <a:gsLst>
              <a:gs pos="0">
                <a:srgbClr val="CC3300">
                  <a:shade val="30000"/>
                  <a:satMod val="115000"/>
                </a:srgbClr>
              </a:gs>
              <a:gs pos="50000">
                <a:srgbClr val="CC3300">
                  <a:shade val="67500"/>
                  <a:satMod val="115000"/>
                </a:srgbClr>
              </a:gs>
              <a:gs pos="100000">
                <a:srgbClr val="CC3300">
                  <a:shade val="100000"/>
                  <a:satMod val="115000"/>
                </a:srgbClr>
              </a:gs>
            </a:gsLst>
            <a:lin ang="2700000" scaled="1"/>
            <a:tileRect/>
          </a:gradFill>
        </p:spPr>
        <p:style>
          <a:lnRef idx="1">
            <a:schemeClr val="accent2"/>
          </a:lnRef>
          <a:fillRef idx="3">
            <a:schemeClr val="accent2"/>
          </a:fillRef>
          <a:effectRef idx="2">
            <a:schemeClr val="accent2"/>
          </a:effectRef>
          <a:fontRef idx="minor">
            <a:schemeClr val="lt1"/>
          </a:fontRef>
        </p:style>
        <p:txBody>
          <a:bodyPr>
            <a:spAutoFit/>
          </a:bodyPr>
          <a:lstStyle/>
          <a:p>
            <a:pPr algn="ctr">
              <a:defRPr/>
            </a:pPr>
            <a:r>
              <a:rPr lang="en-US" dirty="0">
                <a:latin typeface="Arial" pitchFamily="34" charset="0"/>
                <a:cs typeface="Arial" pitchFamily="34" charset="0"/>
              </a:rPr>
              <a:t>SKIM PERKHIDMATAN KEKAL SEMASA SBPA</a:t>
            </a:r>
          </a:p>
        </p:txBody>
      </p:sp>
      <p:sp>
        <p:nvSpPr>
          <p:cNvPr id="31" name="Rectangle 30"/>
          <p:cNvSpPr/>
          <p:nvPr/>
        </p:nvSpPr>
        <p:spPr>
          <a:xfrm>
            <a:off x="7969250" y="3940175"/>
            <a:ext cx="762000" cy="381000"/>
          </a:xfrm>
          <a:prstGeom prst="rect">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100" dirty="0">
                <a:solidFill>
                  <a:schemeClr val="tx1"/>
                </a:solidFill>
                <a:latin typeface="Arial" pitchFamily="34" charset="0"/>
                <a:cs typeface="Arial" pitchFamily="34" charset="0"/>
              </a:rPr>
              <a:t>CUKUP SYARAT</a:t>
            </a:r>
          </a:p>
        </p:txBody>
      </p:sp>
      <p:sp>
        <p:nvSpPr>
          <p:cNvPr id="32" name="Right Arrow 31"/>
          <p:cNvSpPr/>
          <p:nvPr/>
        </p:nvSpPr>
        <p:spPr>
          <a:xfrm>
            <a:off x="5816600" y="5486400"/>
            <a:ext cx="228600" cy="157163"/>
          </a:xfrm>
          <a:prstGeom prst="rightArrow">
            <a:avLst/>
          </a:prstGeom>
          <a:solidFill>
            <a:srgbClr val="0070C0"/>
          </a:solidFill>
          <a:ln>
            <a:solidFill>
              <a:schemeClr val="tx1"/>
            </a:solid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endParaRPr lang="en-US"/>
          </a:p>
        </p:txBody>
      </p:sp>
      <p:sp>
        <p:nvSpPr>
          <p:cNvPr id="33" name="Right Arrow 32"/>
          <p:cNvSpPr/>
          <p:nvPr/>
        </p:nvSpPr>
        <p:spPr>
          <a:xfrm>
            <a:off x="5840413" y="4332288"/>
            <a:ext cx="228600" cy="158750"/>
          </a:xfrm>
          <a:prstGeom prst="rightArrow">
            <a:avLst/>
          </a:prstGeom>
          <a:solidFill>
            <a:srgbClr val="0070C0"/>
          </a:solidFill>
          <a:ln>
            <a:solidFill>
              <a:schemeClr val="tx1"/>
            </a:solid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endParaRPr lang="en-US"/>
          </a:p>
        </p:txBody>
      </p:sp>
      <p:sp>
        <p:nvSpPr>
          <p:cNvPr id="34" name="Right Arrow 33"/>
          <p:cNvSpPr/>
          <p:nvPr/>
        </p:nvSpPr>
        <p:spPr>
          <a:xfrm>
            <a:off x="5827713" y="2754313"/>
            <a:ext cx="228600" cy="157162"/>
          </a:xfrm>
          <a:prstGeom prst="rightArrow">
            <a:avLst/>
          </a:prstGeom>
          <a:solidFill>
            <a:srgbClr val="0070C0"/>
          </a:solidFill>
          <a:ln>
            <a:solidFill>
              <a:schemeClr val="tx1"/>
            </a:solid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endParaRPr lang="en-US"/>
          </a:p>
        </p:txBody>
      </p:sp>
      <p:sp>
        <p:nvSpPr>
          <p:cNvPr id="35" name="Right Arrow 34"/>
          <p:cNvSpPr/>
          <p:nvPr/>
        </p:nvSpPr>
        <p:spPr>
          <a:xfrm>
            <a:off x="5849938" y="1752600"/>
            <a:ext cx="228600" cy="157163"/>
          </a:xfrm>
          <a:prstGeom prst="rightArrow">
            <a:avLst/>
          </a:prstGeom>
          <a:solidFill>
            <a:srgbClr val="0070C0"/>
          </a:solidFill>
          <a:ln>
            <a:solidFill>
              <a:schemeClr val="tx1"/>
            </a:solid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endParaRPr lang="en-US"/>
          </a:p>
        </p:txBody>
      </p:sp>
      <p:sp>
        <p:nvSpPr>
          <p:cNvPr id="36" name="Action Button: Back or Previous 35">
            <a:hlinkClick r:id="rId5" action="ppaction://hlinksldjump" highlightClick="1"/>
          </p:cNvPr>
          <p:cNvSpPr/>
          <p:nvPr/>
        </p:nvSpPr>
        <p:spPr>
          <a:xfrm>
            <a:off x="8575675" y="6329363"/>
            <a:ext cx="228600" cy="2286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8" name="TextBox 37"/>
          <p:cNvSpPr txBox="1"/>
          <p:nvPr/>
        </p:nvSpPr>
        <p:spPr>
          <a:xfrm>
            <a:off x="7781925" y="5172075"/>
            <a:ext cx="1282700" cy="461963"/>
          </a:xfrm>
          <a:prstGeom prst="rect">
            <a:avLst/>
          </a:prstGeom>
          <a:solidFill>
            <a:schemeClr val="accent5">
              <a:lumMod val="50000"/>
            </a:schemeClr>
          </a:solidFill>
          <a:ln>
            <a:solidFill>
              <a:schemeClr val="tx1"/>
            </a:solidFill>
          </a:ln>
        </p:spPr>
        <p:txBody>
          <a:bodyPr>
            <a:spAutoFit/>
          </a:bodyPr>
          <a:lstStyle/>
          <a:p>
            <a:pPr marL="114300" indent="-114300">
              <a:buFont typeface="Arial" pitchFamily="34" charset="0"/>
              <a:buChar char="•"/>
              <a:defRPr/>
            </a:pPr>
            <a:r>
              <a:rPr lang="en-US" sz="1200" b="1" dirty="0">
                <a:solidFill>
                  <a:schemeClr val="bg1"/>
                </a:solidFill>
                <a:effectLst>
                  <a:outerShdw blurRad="38100" dist="38100" dir="2700000" algn="tl">
                    <a:srgbClr val="000000">
                      <a:alpha val="43137"/>
                    </a:srgbClr>
                  </a:outerShdw>
                </a:effectLst>
                <a:cs typeface="+mn-cs"/>
              </a:rPr>
              <a:t>Kekal SSM</a:t>
            </a:r>
          </a:p>
          <a:p>
            <a:pPr marL="114300" indent="-114300">
              <a:buFont typeface="Arial" pitchFamily="34" charset="0"/>
              <a:buChar char="•"/>
              <a:defRPr/>
            </a:pPr>
            <a:r>
              <a:rPr lang="en-US" sz="1200" b="1" dirty="0">
                <a:solidFill>
                  <a:schemeClr val="bg1"/>
                </a:solidFill>
                <a:effectLst>
                  <a:outerShdw blurRad="38100" dist="38100" dir="2700000" algn="tl">
                    <a:srgbClr val="000000">
                      <a:alpha val="43137"/>
                    </a:srgbClr>
                  </a:outerShdw>
                </a:effectLst>
                <a:cs typeface="+mn-cs"/>
              </a:rPr>
              <a:t>PT(P/O) N17</a:t>
            </a:r>
          </a:p>
        </p:txBody>
      </p:sp>
      <p:sp>
        <p:nvSpPr>
          <p:cNvPr id="47140" name="TextBox 96"/>
          <p:cNvSpPr txBox="1">
            <a:spLocks noChangeArrowheads="1"/>
          </p:cNvSpPr>
          <p:nvPr/>
        </p:nvSpPr>
        <p:spPr bwMode="auto">
          <a:xfrm>
            <a:off x="2332038" y="5497513"/>
            <a:ext cx="1828800" cy="646112"/>
          </a:xfrm>
          <a:prstGeom prst="rect">
            <a:avLst/>
          </a:prstGeom>
          <a:gradFill rotWithShape="1">
            <a:gsLst>
              <a:gs pos="0">
                <a:srgbClr val="3F1260"/>
              </a:gs>
              <a:gs pos="50000">
                <a:srgbClr val="5E1F8D"/>
              </a:gs>
              <a:gs pos="100000">
                <a:srgbClr val="7128A8"/>
              </a:gs>
            </a:gsLst>
            <a:lin ang="16200000" scaled="1"/>
          </a:gradFill>
          <a:ln w="9525">
            <a:solidFill>
              <a:schemeClr val="tx1"/>
            </a:solidFill>
            <a:miter lim="800000"/>
            <a:headEnd/>
            <a:tailEnd/>
          </a:ln>
        </p:spPr>
        <p:txBody>
          <a:bodyPr>
            <a:spAutoFit/>
          </a:bodyPr>
          <a:lstStyle/>
          <a:p>
            <a:pPr algn="ctr"/>
            <a:r>
              <a:rPr lang="en-US" sz="1200" b="1">
                <a:solidFill>
                  <a:schemeClr val="bg1"/>
                </a:solidFill>
              </a:rPr>
              <a:t>Menerima opsyen</a:t>
            </a:r>
          </a:p>
          <a:p>
            <a:pPr algn="ctr"/>
            <a:r>
              <a:rPr lang="en-US" sz="1200" b="1">
                <a:solidFill>
                  <a:schemeClr val="bg1"/>
                </a:solidFill>
              </a:rPr>
              <a:t>tukar lantik ke PT(P/O) Gred N17 pada 2009</a:t>
            </a:r>
          </a:p>
        </p:txBody>
      </p:sp>
      <p:sp>
        <p:nvSpPr>
          <p:cNvPr id="40" name="Oval 39">
            <a:hlinkClick r:id="rId6" action="ppaction://hlinkfile"/>
          </p:cNvPr>
          <p:cNvSpPr/>
          <p:nvPr/>
        </p:nvSpPr>
        <p:spPr>
          <a:xfrm>
            <a:off x="3581400" y="4800600"/>
            <a:ext cx="376238" cy="349250"/>
          </a:xfrm>
          <a:prstGeom prst="ellipse">
            <a:avLst/>
          </a:prstGeom>
        </p:spPr>
        <p:style>
          <a:lnRef idx="1">
            <a:schemeClr val="accent2"/>
          </a:lnRef>
          <a:fillRef idx="2">
            <a:schemeClr val="accent2"/>
          </a:fillRef>
          <a:effectRef idx="1">
            <a:schemeClr val="accent2"/>
          </a:effectRef>
          <a:fontRef idx="minor">
            <a:schemeClr val="dk1"/>
          </a:fontRef>
        </p:style>
        <p:txBody>
          <a:bodyPr anchor="ctr"/>
          <a:lstStyle/>
          <a:p>
            <a:pPr algn="ctr">
              <a:defRPr/>
            </a:pPr>
            <a:r>
              <a:rPr lang="en-US" b="1" dirty="0">
                <a:latin typeface="Arial Black" pitchFamily="34" charset="0"/>
              </a:rPr>
              <a:t>H</a:t>
            </a:r>
          </a:p>
        </p:txBody>
      </p:sp>
      <p:sp>
        <p:nvSpPr>
          <p:cNvPr id="41" name="Action Button: Forward or Next 40">
            <a:hlinkClick r:id="rId7" action="ppaction://hlinkfile" highlightClick="1"/>
          </p:cNvPr>
          <p:cNvSpPr/>
          <p:nvPr/>
        </p:nvSpPr>
        <p:spPr>
          <a:xfrm>
            <a:off x="4038600" y="2362200"/>
            <a:ext cx="228600" cy="2286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2" name="Action Button: Forward or Next 41">
            <a:hlinkClick r:id="rId8" action="ppaction://hlinkfile" highlightClick="1"/>
          </p:cNvPr>
          <p:cNvSpPr/>
          <p:nvPr/>
        </p:nvSpPr>
        <p:spPr>
          <a:xfrm>
            <a:off x="4114800" y="4724400"/>
            <a:ext cx="228600" cy="2286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Tree>
  </p:cSld>
  <p:clrMapOvr>
    <a:masterClrMapping/>
  </p:clrMapOvr>
  <p:transition>
    <p:dissolv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304800" y="76200"/>
            <a:ext cx="8461375" cy="990600"/>
          </a:xfrm>
        </p:spPr>
        <p:txBody>
          <a:bodyPr/>
          <a:lstStyle/>
          <a:p>
            <a:r>
              <a:rPr lang="en-US" sz="2800" smtClean="0">
                <a:latin typeface="Arial Black" pitchFamily="34" charset="0"/>
              </a:rPr>
              <a:t>SKIM PERKHIDMATAN JUMUD</a:t>
            </a:r>
            <a:br>
              <a:rPr lang="en-US" sz="2800" smtClean="0">
                <a:latin typeface="Arial Black" pitchFamily="34" charset="0"/>
              </a:rPr>
            </a:br>
            <a:r>
              <a:rPr lang="en-US" sz="2800" u="sng" smtClean="0">
                <a:latin typeface="Arial Black" pitchFamily="34" charset="0"/>
              </a:rPr>
              <a:t>SEMASA</a:t>
            </a:r>
            <a:r>
              <a:rPr lang="en-US" sz="2800" smtClean="0">
                <a:latin typeface="Arial Black" pitchFamily="34" charset="0"/>
              </a:rPr>
              <a:t> SBPA</a:t>
            </a:r>
          </a:p>
        </p:txBody>
      </p:sp>
      <p:cxnSp>
        <p:nvCxnSpPr>
          <p:cNvPr id="4" name="Straight Connector 3"/>
          <p:cNvCxnSpPr/>
          <p:nvPr/>
        </p:nvCxnSpPr>
        <p:spPr>
          <a:xfrm>
            <a:off x="3781425" y="2743200"/>
            <a:ext cx="762000" cy="158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828800" y="3913188"/>
            <a:ext cx="638175" cy="7937"/>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4343400" y="1038225"/>
            <a:ext cx="1638300" cy="5667375"/>
          </a:xfrm>
          <a:prstGeom prst="rect">
            <a:avLst/>
          </a:prstGeom>
          <a:solidFill>
            <a:schemeClr val="accent3">
              <a:lumMod val="40000"/>
              <a:lumOff val="60000"/>
              <a:alpha val="27000"/>
            </a:schemeClr>
          </a:solidFill>
          <a:ln w="19050">
            <a:solidFill>
              <a:schemeClr val="tx1"/>
            </a:solidFill>
            <a:prstDash val="sysDash"/>
          </a:ln>
        </p:spPr>
        <p:style>
          <a:lnRef idx="1">
            <a:schemeClr val="accent3"/>
          </a:lnRef>
          <a:fillRef idx="3">
            <a:schemeClr val="accent3"/>
          </a:fillRef>
          <a:effectRef idx="2">
            <a:schemeClr val="accent3"/>
          </a:effectRef>
          <a:fontRef idx="minor">
            <a:schemeClr val="lt1"/>
          </a:fontRef>
        </p:style>
        <p:txBody>
          <a:bodyPr anchor="ctr"/>
          <a:lstStyle/>
          <a:p>
            <a:pPr algn="ctr">
              <a:defRPr/>
            </a:pPr>
            <a:endParaRPr lang="en-US"/>
          </a:p>
        </p:txBody>
      </p:sp>
      <p:sp>
        <p:nvSpPr>
          <p:cNvPr id="7" name="TextBox 4"/>
          <p:cNvSpPr txBox="1">
            <a:spLocks noChangeArrowheads="1"/>
          </p:cNvSpPr>
          <p:nvPr/>
        </p:nvSpPr>
        <p:spPr bwMode="auto">
          <a:xfrm>
            <a:off x="2705100" y="2235200"/>
            <a:ext cx="1371600" cy="1169988"/>
          </a:xfrm>
          <a:prstGeom prst="rect">
            <a:avLst/>
          </a:prstGeom>
          <a:gradFill rotWithShape="1">
            <a:gsLst>
              <a:gs pos="0">
                <a:srgbClr val="006A96"/>
              </a:gs>
              <a:gs pos="50000">
                <a:srgbClr val="009AD9"/>
              </a:gs>
              <a:gs pos="100000">
                <a:srgbClr val="00B8FF"/>
              </a:gs>
            </a:gsLst>
            <a:lin ang="16200000" scaled="1"/>
          </a:gradFill>
          <a:ln w="9525">
            <a:solidFill>
              <a:schemeClr val="tx1"/>
            </a:solidFill>
            <a:miter lim="800000"/>
            <a:headEnd/>
            <a:tailEnd/>
          </a:ln>
        </p:spPr>
        <p:txBody>
          <a:bodyPr>
            <a:spAutoFit/>
          </a:bodyPr>
          <a:lstStyle/>
          <a:p>
            <a:pPr algn="ctr">
              <a:defRPr/>
            </a:pPr>
            <a:r>
              <a:rPr lang="en-US" sz="1400" b="1" dirty="0" err="1">
                <a:solidFill>
                  <a:schemeClr val="bg1"/>
                </a:solidFill>
                <a:effectLst>
                  <a:outerShdw blurRad="38100" dist="38100" dir="2700000" algn="tl">
                    <a:srgbClr val="000000">
                      <a:alpha val="43137"/>
                    </a:srgbClr>
                  </a:outerShdw>
                </a:effectLst>
                <a:cs typeface="+mn-cs"/>
              </a:rPr>
              <a:t>Cukup</a:t>
            </a:r>
            <a:r>
              <a:rPr lang="en-US" sz="1400" b="1" dirty="0">
                <a:solidFill>
                  <a:schemeClr val="bg1"/>
                </a:solidFill>
                <a:effectLst>
                  <a:outerShdw blurRad="38100" dist="38100" dir="2700000" algn="tl">
                    <a:srgbClr val="000000">
                      <a:alpha val="43137"/>
                    </a:srgbClr>
                  </a:outerShdw>
                </a:effectLst>
                <a:cs typeface="+mn-cs"/>
              </a:rPr>
              <a:t> </a:t>
            </a:r>
            <a:r>
              <a:rPr lang="en-US" sz="1400" b="1" dirty="0" err="1">
                <a:solidFill>
                  <a:schemeClr val="bg1"/>
                </a:solidFill>
                <a:effectLst>
                  <a:outerShdw blurRad="38100" dist="38100" dir="2700000" algn="tl">
                    <a:srgbClr val="000000">
                      <a:alpha val="43137"/>
                    </a:srgbClr>
                  </a:outerShdw>
                </a:effectLst>
                <a:cs typeface="+mn-cs"/>
              </a:rPr>
              <a:t>Syarat</a:t>
            </a:r>
            <a:endParaRPr lang="en-US" sz="1400" b="1" dirty="0">
              <a:solidFill>
                <a:schemeClr val="bg1"/>
              </a:solidFill>
              <a:effectLst>
                <a:outerShdw blurRad="38100" dist="38100" dir="2700000" algn="tl">
                  <a:srgbClr val="000000">
                    <a:alpha val="43137"/>
                  </a:srgbClr>
                </a:outerShdw>
              </a:effectLst>
              <a:cs typeface="+mn-cs"/>
            </a:endParaRPr>
          </a:p>
          <a:p>
            <a:pPr algn="ctr">
              <a:defRPr/>
            </a:pPr>
            <a:r>
              <a:rPr lang="en-US" sz="1400" b="1" dirty="0">
                <a:solidFill>
                  <a:schemeClr val="bg1"/>
                </a:solidFill>
                <a:effectLst>
                  <a:outerShdw blurRad="38100" dist="38100" dir="2700000" algn="tl">
                    <a:srgbClr val="000000">
                      <a:alpha val="43137"/>
                    </a:srgbClr>
                  </a:outerShdw>
                </a:effectLst>
                <a:cs typeface="+mn-cs"/>
              </a:rPr>
              <a:t>(</a:t>
            </a:r>
            <a:r>
              <a:rPr lang="en-US" sz="1400" b="1" dirty="0" err="1">
                <a:solidFill>
                  <a:schemeClr val="bg1"/>
                </a:solidFill>
                <a:effectLst>
                  <a:outerShdw blurRad="38100" dist="38100" dir="2700000" algn="tl">
                    <a:srgbClr val="000000">
                      <a:alpha val="43137"/>
                    </a:srgbClr>
                  </a:outerShdw>
                </a:effectLst>
                <a:cs typeface="+mn-cs"/>
              </a:rPr>
              <a:t>Memiliki</a:t>
            </a:r>
            <a:r>
              <a:rPr lang="en-US" sz="1400" b="1" dirty="0">
                <a:solidFill>
                  <a:schemeClr val="bg1"/>
                </a:solidFill>
                <a:effectLst>
                  <a:outerShdw blurRad="38100" dist="38100" dir="2700000" algn="tl">
                    <a:srgbClr val="000000">
                      <a:alpha val="43137"/>
                    </a:srgbClr>
                  </a:outerShdw>
                </a:effectLst>
                <a:cs typeface="+mn-cs"/>
              </a:rPr>
              <a:t> PMR/              ≥9 </a:t>
            </a:r>
            <a:r>
              <a:rPr lang="en-US" sz="1400" b="1" dirty="0" err="1">
                <a:solidFill>
                  <a:schemeClr val="bg1"/>
                </a:solidFill>
                <a:effectLst>
                  <a:outerShdw blurRad="38100" dist="38100" dir="2700000" algn="tl">
                    <a:srgbClr val="000000">
                      <a:alpha val="43137"/>
                    </a:srgbClr>
                  </a:outerShdw>
                </a:effectLst>
                <a:cs typeface="+mn-cs"/>
              </a:rPr>
              <a:t>tahun</a:t>
            </a:r>
            <a:r>
              <a:rPr lang="en-US" sz="1400" b="1" dirty="0">
                <a:solidFill>
                  <a:schemeClr val="bg1"/>
                </a:solidFill>
                <a:effectLst>
                  <a:outerShdw blurRad="38100" dist="38100" dir="2700000" algn="tl">
                    <a:srgbClr val="000000">
                      <a:alpha val="43137"/>
                    </a:srgbClr>
                  </a:outerShdw>
                </a:effectLst>
                <a:cs typeface="+mn-cs"/>
              </a:rPr>
              <a:t> </a:t>
            </a:r>
            <a:r>
              <a:rPr lang="en-US" sz="1400" b="1" dirty="0" err="1">
                <a:solidFill>
                  <a:schemeClr val="bg1"/>
                </a:solidFill>
                <a:effectLst>
                  <a:outerShdw blurRad="38100" dist="38100" dir="2700000" algn="tl">
                    <a:srgbClr val="000000">
                      <a:alpha val="43137"/>
                    </a:srgbClr>
                  </a:outerShdw>
                </a:effectLst>
                <a:cs typeface="+mn-cs"/>
              </a:rPr>
              <a:t>pengalaman</a:t>
            </a:r>
            <a:r>
              <a:rPr lang="en-US" sz="1400" b="1" dirty="0">
                <a:solidFill>
                  <a:schemeClr val="bg1"/>
                </a:solidFill>
                <a:effectLst>
                  <a:outerShdw blurRad="38100" dist="38100" dir="2700000" algn="tl">
                    <a:srgbClr val="000000">
                      <a:alpha val="43137"/>
                    </a:srgbClr>
                  </a:outerShdw>
                </a:effectLst>
                <a:cs typeface="+mn-cs"/>
              </a:rPr>
              <a:t>)</a:t>
            </a:r>
          </a:p>
        </p:txBody>
      </p:sp>
      <p:sp>
        <p:nvSpPr>
          <p:cNvPr id="9" name="TextBox 8"/>
          <p:cNvSpPr txBox="1">
            <a:spLocks noChangeArrowheads="1"/>
          </p:cNvSpPr>
          <p:nvPr/>
        </p:nvSpPr>
        <p:spPr bwMode="auto">
          <a:xfrm>
            <a:off x="4762500" y="1920875"/>
            <a:ext cx="1066800" cy="381000"/>
          </a:xfrm>
          <a:prstGeom prst="rect">
            <a:avLst/>
          </a:prstGeom>
          <a:gradFill rotWithShape="1">
            <a:gsLst>
              <a:gs pos="0">
                <a:srgbClr val="537E25"/>
              </a:gs>
              <a:gs pos="50000">
                <a:srgbClr val="7AB73A"/>
              </a:gs>
              <a:gs pos="100000">
                <a:srgbClr val="92DA46"/>
              </a:gs>
            </a:gsLst>
            <a:lin ang="16200000" scaled="1"/>
          </a:gradFill>
          <a:ln w="9525">
            <a:solidFill>
              <a:schemeClr val="tx1"/>
            </a:solidFill>
            <a:miter lim="800000"/>
            <a:headEnd/>
            <a:tailEnd/>
          </a:ln>
        </p:spPr>
        <p:txBody>
          <a:bodyPr>
            <a:spAutoFit/>
          </a:bodyPr>
          <a:lstStyle/>
          <a:p>
            <a:pPr algn="ctr">
              <a:defRPr/>
            </a:pPr>
            <a:r>
              <a:rPr lang="en-US" b="1">
                <a:solidFill>
                  <a:srgbClr val="FFFF00"/>
                </a:solidFill>
                <a:effectLst>
                  <a:outerShdw blurRad="38100" dist="38100" dir="2700000" algn="tl">
                    <a:srgbClr val="000000">
                      <a:alpha val="43137"/>
                    </a:srgbClr>
                  </a:outerShdw>
                </a:effectLst>
                <a:cs typeface="+mn-cs"/>
              </a:rPr>
              <a:t>Terima</a:t>
            </a:r>
          </a:p>
        </p:txBody>
      </p:sp>
      <p:sp>
        <p:nvSpPr>
          <p:cNvPr id="10" name="TextBox 9"/>
          <p:cNvSpPr txBox="1">
            <a:spLocks noChangeArrowheads="1"/>
          </p:cNvSpPr>
          <p:nvPr/>
        </p:nvSpPr>
        <p:spPr bwMode="auto">
          <a:xfrm>
            <a:off x="4762500" y="2911475"/>
            <a:ext cx="1066800" cy="381000"/>
          </a:xfrm>
          <a:prstGeom prst="rect">
            <a:avLst/>
          </a:pr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tileRect/>
          </a:gradFill>
          <a:ln w="9525">
            <a:solidFill>
              <a:schemeClr val="tx1"/>
            </a:solidFill>
            <a:miter lim="800000"/>
            <a:headEnd/>
            <a:tailEnd/>
          </a:ln>
        </p:spPr>
        <p:txBody>
          <a:bodyPr>
            <a:spAutoFit/>
          </a:bodyPr>
          <a:lstStyle/>
          <a:p>
            <a:pPr algn="ctr">
              <a:defRPr/>
            </a:pPr>
            <a:r>
              <a:rPr lang="en-US" b="1" dirty="0">
                <a:solidFill>
                  <a:srgbClr val="FFFF00"/>
                </a:solidFill>
                <a:effectLst>
                  <a:outerShdw blurRad="38100" dist="38100" dir="2700000" algn="tl">
                    <a:srgbClr val="000000">
                      <a:alpha val="43137"/>
                    </a:srgbClr>
                  </a:outerShdw>
                </a:effectLst>
                <a:cs typeface="+mn-cs"/>
              </a:rPr>
              <a:t>Tolak</a:t>
            </a:r>
          </a:p>
        </p:txBody>
      </p:sp>
      <p:sp>
        <p:nvSpPr>
          <p:cNvPr id="11" name="TextBox 11"/>
          <p:cNvSpPr txBox="1">
            <a:spLocks noChangeArrowheads="1"/>
          </p:cNvSpPr>
          <p:nvPr/>
        </p:nvSpPr>
        <p:spPr bwMode="auto">
          <a:xfrm>
            <a:off x="4762500" y="4230688"/>
            <a:ext cx="1066800" cy="381000"/>
          </a:xfrm>
          <a:prstGeom prst="rect">
            <a:avLst/>
          </a:prstGeom>
          <a:gradFill rotWithShape="1">
            <a:gsLst>
              <a:gs pos="0">
                <a:srgbClr val="537E25"/>
              </a:gs>
              <a:gs pos="50000">
                <a:srgbClr val="7AB73A"/>
              </a:gs>
              <a:gs pos="100000">
                <a:srgbClr val="92DA46"/>
              </a:gs>
            </a:gsLst>
            <a:lin ang="16200000" scaled="1"/>
          </a:gradFill>
          <a:ln w="9525">
            <a:solidFill>
              <a:schemeClr val="tx1"/>
            </a:solidFill>
            <a:miter lim="800000"/>
            <a:headEnd/>
            <a:tailEnd/>
          </a:ln>
        </p:spPr>
        <p:txBody>
          <a:bodyPr>
            <a:spAutoFit/>
          </a:bodyPr>
          <a:lstStyle/>
          <a:p>
            <a:pPr algn="ctr">
              <a:defRPr/>
            </a:pPr>
            <a:r>
              <a:rPr lang="en-US" b="1">
                <a:solidFill>
                  <a:srgbClr val="FFFF00"/>
                </a:solidFill>
                <a:effectLst>
                  <a:outerShdw blurRad="38100" dist="38100" dir="2700000" algn="tl">
                    <a:srgbClr val="000000">
                      <a:alpha val="43137"/>
                    </a:srgbClr>
                  </a:outerShdw>
                </a:effectLst>
                <a:cs typeface="+mn-cs"/>
              </a:rPr>
              <a:t>Terima</a:t>
            </a:r>
          </a:p>
        </p:txBody>
      </p:sp>
      <p:sp>
        <p:nvSpPr>
          <p:cNvPr id="12" name="TextBox 12"/>
          <p:cNvSpPr txBox="1">
            <a:spLocks noChangeArrowheads="1"/>
          </p:cNvSpPr>
          <p:nvPr/>
        </p:nvSpPr>
        <p:spPr bwMode="auto">
          <a:xfrm>
            <a:off x="4762500" y="5778500"/>
            <a:ext cx="1066800" cy="381000"/>
          </a:xfrm>
          <a:prstGeom prst="rect">
            <a:avLst/>
          </a:pr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tileRect/>
          </a:gradFill>
          <a:ln w="9525">
            <a:solidFill>
              <a:schemeClr val="tx1"/>
            </a:solidFill>
            <a:miter lim="800000"/>
            <a:headEnd/>
            <a:tailEnd/>
          </a:ln>
        </p:spPr>
        <p:txBody>
          <a:bodyPr>
            <a:spAutoFit/>
          </a:bodyPr>
          <a:lstStyle/>
          <a:p>
            <a:pPr algn="ctr">
              <a:defRPr/>
            </a:pPr>
            <a:r>
              <a:rPr lang="en-US" b="1" dirty="0" err="1">
                <a:solidFill>
                  <a:srgbClr val="FFFF00"/>
                </a:solidFill>
                <a:effectLst>
                  <a:outerShdw blurRad="38100" dist="38100" dir="2700000" algn="tl">
                    <a:srgbClr val="000000">
                      <a:alpha val="43137"/>
                    </a:srgbClr>
                  </a:outerShdw>
                </a:effectLst>
                <a:cs typeface="+mn-cs"/>
              </a:rPr>
              <a:t>Tolak</a:t>
            </a:r>
            <a:endParaRPr lang="en-US" b="1" dirty="0">
              <a:solidFill>
                <a:srgbClr val="FFFF00"/>
              </a:solidFill>
              <a:effectLst>
                <a:outerShdw blurRad="38100" dist="38100" dir="2700000" algn="tl">
                  <a:srgbClr val="000000">
                    <a:alpha val="43137"/>
                  </a:srgbClr>
                </a:outerShdw>
              </a:effectLst>
              <a:cs typeface="+mn-cs"/>
            </a:endParaRPr>
          </a:p>
        </p:txBody>
      </p:sp>
      <p:cxnSp>
        <p:nvCxnSpPr>
          <p:cNvPr id="13" name="Elbow Connector 12"/>
          <p:cNvCxnSpPr>
            <a:stCxn id="7" idx="1"/>
            <a:endCxn id="8" idx="1"/>
          </p:cNvCxnSpPr>
          <p:nvPr/>
        </p:nvCxnSpPr>
        <p:spPr>
          <a:xfrm rot="10800000" flipV="1">
            <a:off x="2705100" y="2819400"/>
            <a:ext cx="1588" cy="2463800"/>
          </a:xfrm>
          <a:prstGeom prst="bentConnector3">
            <a:avLst>
              <a:gd name="adj1" fmla="val 14395466"/>
            </a:avLst>
          </a:prstGeom>
          <a:ln w="19050"/>
        </p:spPr>
        <p:style>
          <a:lnRef idx="1">
            <a:schemeClr val="accent1"/>
          </a:lnRef>
          <a:fillRef idx="0">
            <a:schemeClr val="accent1"/>
          </a:fillRef>
          <a:effectRef idx="0">
            <a:schemeClr val="accent1"/>
          </a:effectRef>
          <a:fontRef idx="minor">
            <a:schemeClr val="tx1"/>
          </a:fontRef>
        </p:style>
      </p:cxnSp>
      <p:cxnSp>
        <p:nvCxnSpPr>
          <p:cNvPr id="14" name="Elbow Connector 13"/>
          <p:cNvCxnSpPr>
            <a:stCxn id="9" idx="1"/>
            <a:endCxn id="10" idx="1"/>
          </p:cNvCxnSpPr>
          <p:nvPr/>
        </p:nvCxnSpPr>
        <p:spPr>
          <a:xfrm rot="10800000" flipV="1">
            <a:off x="4762500" y="2111375"/>
            <a:ext cx="1588" cy="990600"/>
          </a:xfrm>
          <a:prstGeom prst="bentConnector3">
            <a:avLst>
              <a:gd name="adj1" fmla="val 14395466"/>
            </a:avLst>
          </a:prstGeom>
          <a:ln w="19050"/>
        </p:spPr>
        <p:style>
          <a:lnRef idx="1">
            <a:schemeClr val="accent1"/>
          </a:lnRef>
          <a:fillRef idx="0">
            <a:schemeClr val="accent1"/>
          </a:fillRef>
          <a:effectRef idx="0">
            <a:schemeClr val="accent1"/>
          </a:effectRef>
          <a:fontRef idx="minor">
            <a:schemeClr val="tx1"/>
          </a:fontRef>
        </p:style>
      </p:cxnSp>
      <p:cxnSp>
        <p:nvCxnSpPr>
          <p:cNvPr id="15" name="Elbow Connector 14"/>
          <p:cNvCxnSpPr>
            <a:stCxn id="11" idx="1"/>
            <a:endCxn id="12" idx="1"/>
          </p:cNvCxnSpPr>
          <p:nvPr/>
        </p:nvCxnSpPr>
        <p:spPr>
          <a:xfrm rot="10800000" flipV="1">
            <a:off x="4762500" y="4421188"/>
            <a:ext cx="1588" cy="1547812"/>
          </a:xfrm>
          <a:prstGeom prst="bentConnector3">
            <a:avLst>
              <a:gd name="adj1" fmla="val 14395466"/>
            </a:avLst>
          </a:prstGeom>
          <a:ln w="19050"/>
        </p:spPr>
        <p:style>
          <a:lnRef idx="1">
            <a:schemeClr val="accent1"/>
          </a:lnRef>
          <a:fillRef idx="0">
            <a:schemeClr val="accent1"/>
          </a:fillRef>
          <a:effectRef idx="0">
            <a:schemeClr val="accent1"/>
          </a:effectRef>
          <a:fontRef idx="minor">
            <a:schemeClr val="tx1"/>
          </a:fontRef>
        </p:style>
      </p:cxnSp>
      <p:pic>
        <p:nvPicPr>
          <p:cNvPr id="48142" name="Picture 32" descr="http://executiveanswers.files.wordpress.com/2011/04/people-icon.png"/>
          <p:cNvPicPr>
            <a:picLocks noChangeAspect="1" noChangeArrowheads="1"/>
          </p:cNvPicPr>
          <p:nvPr/>
        </p:nvPicPr>
        <p:blipFill>
          <a:blip r:embed="rId3" cstate="print"/>
          <a:srcRect/>
          <a:stretch>
            <a:fillRect/>
          </a:stretch>
        </p:blipFill>
        <p:spPr bwMode="auto">
          <a:xfrm>
            <a:off x="584200" y="1905000"/>
            <a:ext cx="1027113" cy="928688"/>
          </a:xfrm>
          <a:prstGeom prst="rect">
            <a:avLst/>
          </a:prstGeom>
          <a:noFill/>
          <a:ln w="9525">
            <a:noFill/>
            <a:miter lim="800000"/>
            <a:headEnd/>
            <a:tailEnd/>
          </a:ln>
        </p:spPr>
      </p:pic>
      <p:sp>
        <p:nvSpPr>
          <p:cNvPr id="20" name="TextBox 19"/>
          <p:cNvSpPr txBox="1"/>
          <p:nvPr/>
        </p:nvSpPr>
        <p:spPr>
          <a:xfrm>
            <a:off x="127000" y="3033713"/>
            <a:ext cx="1981200" cy="2308225"/>
          </a:xfrm>
          <a:prstGeom prst="rect">
            <a:avLst/>
          </a:prstGeom>
          <a:gradFill flip="none" rotWithShape="1">
            <a:gsLst>
              <a:gs pos="0">
                <a:srgbClr val="CC3300">
                  <a:shade val="30000"/>
                  <a:satMod val="115000"/>
                </a:srgbClr>
              </a:gs>
              <a:gs pos="50000">
                <a:srgbClr val="CC3300">
                  <a:shade val="67500"/>
                  <a:satMod val="115000"/>
                </a:srgbClr>
              </a:gs>
              <a:gs pos="100000">
                <a:srgbClr val="CC3300">
                  <a:shade val="100000"/>
                  <a:satMod val="115000"/>
                </a:srgbClr>
              </a:gs>
            </a:gsLst>
            <a:lin ang="2700000" scaled="1"/>
            <a:tileRect/>
          </a:gradFill>
        </p:spPr>
        <p:style>
          <a:lnRef idx="1">
            <a:schemeClr val="accent2"/>
          </a:lnRef>
          <a:fillRef idx="3">
            <a:schemeClr val="accent2"/>
          </a:fillRef>
          <a:effectRef idx="2">
            <a:schemeClr val="accent2"/>
          </a:effectRef>
          <a:fontRef idx="minor">
            <a:schemeClr val="lt1"/>
          </a:fontRef>
        </p:style>
        <p:txBody>
          <a:bodyPr>
            <a:spAutoFit/>
          </a:bodyPr>
          <a:lstStyle/>
          <a:p>
            <a:pPr algn="ctr">
              <a:defRPr/>
            </a:pPr>
            <a:r>
              <a:rPr lang="en-US" dirty="0">
                <a:latin typeface="Arial" pitchFamily="34" charset="0"/>
                <a:cs typeface="Arial" pitchFamily="34" charset="0"/>
              </a:rPr>
              <a:t>SKIM PERKHIDMATAN JUMUD SEMASA SBPA</a:t>
            </a:r>
          </a:p>
          <a:p>
            <a:pPr algn="ctr">
              <a:defRPr/>
            </a:pPr>
            <a:r>
              <a:rPr lang="en-US" dirty="0" err="1">
                <a:solidFill>
                  <a:srgbClr val="FFFF00"/>
                </a:solidFill>
                <a:latin typeface="Arial" pitchFamily="34" charset="0"/>
                <a:cs typeface="Arial" pitchFamily="34" charset="0"/>
              </a:rPr>
              <a:t>Pembantu</a:t>
            </a:r>
            <a:r>
              <a:rPr lang="en-US" dirty="0">
                <a:solidFill>
                  <a:srgbClr val="FFFF00"/>
                </a:solidFill>
                <a:latin typeface="Arial" pitchFamily="34" charset="0"/>
                <a:cs typeface="Arial" pitchFamily="34" charset="0"/>
              </a:rPr>
              <a:t> Am </a:t>
            </a:r>
            <a:r>
              <a:rPr lang="en-US" dirty="0" err="1">
                <a:solidFill>
                  <a:srgbClr val="FFFF00"/>
                </a:solidFill>
                <a:latin typeface="Arial" pitchFamily="34" charset="0"/>
                <a:cs typeface="Arial" pitchFamily="34" charset="0"/>
              </a:rPr>
              <a:t>Pejabat</a:t>
            </a:r>
            <a:r>
              <a:rPr lang="en-US" dirty="0">
                <a:solidFill>
                  <a:srgbClr val="FFFF00"/>
                </a:solidFill>
                <a:latin typeface="Arial" pitchFamily="34" charset="0"/>
                <a:cs typeface="Arial" pitchFamily="34" charset="0"/>
              </a:rPr>
              <a:t> N1, N4 (</a:t>
            </a:r>
            <a:r>
              <a:rPr lang="en-US" dirty="0" err="1">
                <a:solidFill>
                  <a:srgbClr val="FFFF00"/>
                </a:solidFill>
                <a:latin typeface="Arial" pitchFamily="34" charset="0"/>
                <a:cs typeface="Arial" pitchFamily="34" charset="0"/>
              </a:rPr>
              <a:t>Darjah</a:t>
            </a:r>
            <a:r>
              <a:rPr lang="en-US" dirty="0">
                <a:solidFill>
                  <a:srgbClr val="FFFF00"/>
                </a:solidFill>
                <a:latin typeface="Arial" pitchFamily="34" charset="0"/>
                <a:cs typeface="Arial" pitchFamily="34" charset="0"/>
              </a:rPr>
              <a:t> 6)</a:t>
            </a:r>
          </a:p>
          <a:p>
            <a:pPr algn="ctr">
              <a:defRPr/>
            </a:pPr>
            <a:endParaRPr lang="en-US" dirty="0">
              <a:solidFill>
                <a:srgbClr val="FFFF00"/>
              </a:solidFill>
              <a:latin typeface="Arial" pitchFamily="34" charset="0"/>
              <a:cs typeface="Arial" pitchFamily="34" charset="0"/>
            </a:endParaRPr>
          </a:p>
        </p:txBody>
      </p:sp>
      <p:sp>
        <p:nvSpPr>
          <p:cNvPr id="21" name="TextBox 107"/>
          <p:cNvSpPr txBox="1">
            <a:spLocks noChangeArrowheads="1"/>
          </p:cNvSpPr>
          <p:nvPr/>
        </p:nvSpPr>
        <p:spPr bwMode="auto">
          <a:xfrm>
            <a:off x="6096000" y="1600200"/>
            <a:ext cx="2057400" cy="738188"/>
          </a:xfrm>
          <a:prstGeom prst="rect">
            <a:avLst/>
          </a:prstGeom>
          <a:gradFill flip="none" rotWithShape="1">
            <a:gsLst>
              <a:gs pos="0">
                <a:srgbClr val="537E25"/>
              </a:gs>
              <a:gs pos="50000">
                <a:srgbClr val="7AB73A"/>
              </a:gs>
              <a:gs pos="100000">
                <a:srgbClr val="92DA46"/>
              </a:gs>
            </a:gsLst>
            <a:lin ang="16200000" scaled="1"/>
            <a:tileRect/>
          </a:gradFill>
          <a:ln w="9525">
            <a:solidFill>
              <a:schemeClr val="tx1"/>
            </a:solidFill>
            <a:miter lim="800000"/>
            <a:headEnd/>
            <a:tailEnd/>
          </a:ln>
        </p:spPr>
        <p:txBody>
          <a:bodyPr>
            <a:spAutoFit/>
          </a:bodyPr>
          <a:lstStyle/>
          <a:p>
            <a:pPr>
              <a:buFont typeface="Arial" charset="0"/>
              <a:buChar char="•"/>
              <a:defRPr/>
            </a:pPr>
            <a:r>
              <a:rPr lang="en-US" sz="1400" b="1" dirty="0">
                <a:effectLst>
                  <a:outerShdw blurRad="38100" dist="38100" dir="2700000" algn="tl">
                    <a:srgbClr val="000000">
                      <a:alpha val="43137"/>
                    </a:srgbClr>
                  </a:outerShdw>
                </a:effectLst>
                <a:cs typeface="+mn-cs"/>
              </a:rPr>
              <a:t> </a:t>
            </a:r>
            <a:r>
              <a:rPr lang="en-US" sz="1400" b="1" dirty="0" err="1">
                <a:effectLst>
                  <a:outerShdw blurRad="38100" dist="38100" dir="2700000" algn="tl">
                    <a:srgbClr val="000000">
                      <a:alpha val="43137"/>
                    </a:srgbClr>
                  </a:outerShdw>
                </a:effectLst>
                <a:cs typeface="+mn-cs"/>
              </a:rPr>
              <a:t>Masuk</a:t>
            </a:r>
            <a:r>
              <a:rPr lang="en-US" sz="1400" b="1" dirty="0">
                <a:effectLst>
                  <a:outerShdw blurRad="38100" dist="38100" dir="2700000" algn="tl">
                    <a:srgbClr val="000000">
                      <a:alpha val="43137"/>
                    </a:srgbClr>
                  </a:outerShdw>
                </a:effectLst>
                <a:cs typeface="+mn-cs"/>
              </a:rPr>
              <a:t> SBPA</a:t>
            </a:r>
          </a:p>
          <a:p>
            <a:pPr marL="117475" indent="-117475">
              <a:buFont typeface="Arial" charset="0"/>
              <a:buChar char="•"/>
              <a:defRPr/>
            </a:pPr>
            <a:r>
              <a:rPr lang="en-US" sz="1400" b="1" dirty="0" err="1">
                <a:effectLst>
                  <a:outerShdw blurRad="38100" dist="38100" dir="2700000" algn="tl">
                    <a:srgbClr val="000000">
                      <a:alpha val="43137"/>
                    </a:srgbClr>
                  </a:outerShdw>
                </a:effectLst>
                <a:cs typeface="+mn-cs"/>
              </a:rPr>
              <a:t>Pembantu</a:t>
            </a:r>
            <a:r>
              <a:rPr lang="en-US" sz="1400" b="1" dirty="0">
                <a:effectLst>
                  <a:outerShdw blurRad="38100" dist="38100" dir="2700000" algn="tl">
                    <a:srgbClr val="000000">
                      <a:alpha val="43137"/>
                    </a:srgbClr>
                  </a:outerShdw>
                </a:effectLst>
                <a:cs typeface="+mn-cs"/>
              </a:rPr>
              <a:t> </a:t>
            </a:r>
            <a:r>
              <a:rPr lang="en-US" sz="1400" b="1" dirty="0" err="1">
                <a:effectLst>
                  <a:outerShdw blurRad="38100" dist="38100" dir="2700000" algn="tl">
                    <a:srgbClr val="000000">
                      <a:alpha val="43137"/>
                    </a:srgbClr>
                  </a:outerShdw>
                </a:effectLst>
                <a:cs typeface="+mn-cs"/>
              </a:rPr>
              <a:t>Operasi</a:t>
            </a:r>
            <a:r>
              <a:rPr lang="en-US" sz="1400" b="1" dirty="0">
                <a:effectLst>
                  <a:outerShdw blurRad="38100" dist="38100" dir="2700000" algn="tl">
                    <a:srgbClr val="000000">
                      <a:alpha val="43137"/>
                    </a:srgbClr>
                  </a:outerShdw>
                </a:effectLst>
                <a:cs typeface="+mn-cs"/>
              </a:rPr>
              <a:t>  N5-1(N11)</a:t>
            </a:r>
          </a:p>
        </p:txBody>
      </p:sp>
      <p:sp>
        <p:nvSpPr>
          <p:cNvPr id="48145" name="TextBox 21"/>
          <p:cNvSpPr txBox="1">
            <a:spLocks noChangeArrowheads="1"/>
          </p:cNvSpPr>
          <p:nvPr/>
        </p:nvSpPr>
        <p:spPr bwMode="auto">
          <a:xfrm>
            <a:off x="6096000" y="2682875"/>
            <a:ext cx="1905000" cy="646113"/>
          </a:xfrm>
          <a:prstGeom prst="rect">
            <a:avLst/>
          </a:prstGeom>
          <a:gradFill rotWithShape="1">
            <a:gsLst>
              <a:gs pos="0">
                <a:srgbClr val="770000"/>
              </a:gs>
              <a:gs pos="50000">
                <a:srgbClr val="AD0000"/>
              </a:gs>
              <a:gs pos="100000">
                <a:srgbClr val="CE0000"/>
              </a:gs>
            </a:gsLst>
            <a:lin ang="16200000" scaled="1"/>
          </a:gradFill>
          <a:ln w="9525">
            <a:solidFill>
              <a:schemeClr val="tx1"/>
            </a:solidFill>
            <a:miter lim="800000"/>
            <a:headEnd/>
            <a:tailEnd/>
          </a:ln>
        </p:spPr>
        <p:txBody>
          <a:bodyPr>
            <a:spAutoFit/>
          </a:bodyPr>
          <a:lstStyle/>
          <a:p>
            <a:pPr marL="111125" indent="-111125">
              <a:buFont typeface="Arial" pitchFamily="34" charset="0"/>
              <a:buChar char="•"/>
            </a:pPr>
            <a:r>
              <a:rPr lang="en-US" sz="1200" b="1">
                <a:solidFill>
                  <a:schemeClr val="bg1"/>
                </a:solidFill>
              </a:rPr>
              <a:t>Kekal dalam SSM (PAP N1, N4)</a:t>
            </a:r>
          </a:p>
          <a:p>
            <a:pPr marL="111125" indent="-111125">
              <a:buFont typeface="Arial" pitchFamily="34" charset="0"/>
              <a:buChar char="•"/>
            </a:pPr>
            <a:r>
              <a:rPr lang="en-US" sz="1200" b="1">
                <a:solidFill>
                  <a:schemeClr val="bg1"/>
                </a:solidFill>
              </a:rPr>
              <a:t>Terima gaji SSM</a:t>
            </a:r>
          </a:p>
        </p:txBody>
      </p:sp>
      <p:sp>
        <p:nvSpPr>
          <p:cNvPr id="23" name="TextBox 117"/>
          <p:cNvSpPr txBox="1">
            <a:spLocks noChangeArrowheads="1"/>
          </p:cNvSpPr>
          <p:nvPr/>
        </p:nvSpPr>
        <p:spPr bwMode="auto">
          <a:xfrm>
            <a:off x="6096000" y="3690938"/>
            <a:ext cx="1371600" cy="1795462"/>
          </a:xfrm>
          <a:prstGeom prst="rect">
            <a:avLst/>
          </a:prstGeom>
          <a:gradFill flip="none" rotWithShape="1">
            <a:gsLst>
              <a:gs pos="0">
                <a:srgbClr val="537E25"/>
              </a:gs>
              <a:gs pos="50000">
                <a:srgbClr val="7AB73A"/>
              </a:gs>
              <a:gs pos="100000">
                <a:srgbClr val="92DA46"/>
              </a:gs>
            </a:gsLst>
            <a:lin ang="16200000" scaled="1"/>
            <a:tileRect/>
          </a:gradFill>
          <a:ln w="9525">
            <a:solidFill>
              <a:schemeClr val="tx1"/>
            </a:solidFill>
            <a:miter lim="800000"/>
            <a:headEnd/>
            <a:tailEnd/>
          </a:ln>
        </p:spPr>
        <p:txBody>
          <a:bodyPr>
            <a:spAutoFit/>
          </a:bodyPr>
          <a:lstStyle/>
          <a:p>
            <a:pPr marL="114300" indent="-114300">
              <a:buFont typeface="Arial" charset="0"/>
              <a:buChar char="•"/>
              <a:defRPr/>
            </a:pPr>
            <a:r>
              <a:rPr lang="en-US" sz="1200" b="1" dirty="0" err="1">
                <a:effectLst>
                  <a:outerShdw blurRad="38100" dist="38100" dir="2700000" algn="tl">
                    <a:srgbClr val="000000">
                      <a:alpha val="43137"/>
                    </a:srgbClr>
                  </a:outerShdw>
                </a:effectLst>
                <a:cs typeface="+mn-cs"/>
              </a:rPr>
              <a:t>Pembantu</a:t>
            </a:r>
            <a:r>
              <a:rPr lang="en-US" sz="1200" b="1" dirty="0">
                <a:effectLst>
                  <a:outerShdw blurRad="38100" dist="38100" dir="2700000" algn="tl">
                    <a:srgbClr val="000000">
                      <a:alpha val="43137"/>
                    </a:srgbClr>
                  </a:outerShdw>
                </a:effectLst>
                <a:cs typeface="+mn-cs"/>
              </a:rPr>
              <a:t> </a:t>
            </a:r>
            <a:r>
              <a:rPr lang="en-US" sz="1200" b="1" dirty="0" err="1">
                <a:effectLst>
                  <a:outerShdw blurRad="38100" dist="38100" dir="2700000" algn="tl">
                    <a:srgbClr val="000000">
                      <a:alpha val="43137"/>
                    </a:srgbClr>
                  </a:outerShdw>
                </a:effectLst>
                <a:cs typeface="+mn-cs"/>
              </a:rPr>
              <a:t>Operasi</a:t>
            </a:r>
            <a:r>
              <a:rPr lang="en-US" sz="1200" b="1" dirty="0">
                <a:effectLst>
                  <a:outerShdw blurRad="38100" dist="38100" dir="2700000" algn="tl">
                    <a:srgbClr val="000000">
                      <a:alpha val="43137"/>
                    </a:srgbClr>
                  </a:outerShdw>
                </a:effectLst>
                <a:cs typeface="+mn-cs"/>
              </a:rPr>
              <a:t> N5-1 (KUP PAP N1, N4) SBPA </a:t>
            </a:r>
            <a:r>
              <a:rPr lang="en-US" sz="1200" b="1" dirty="0" err="1">
                <a:effectLst>
                  <a:outerShdw blurRad="38100" dist="38100" dir="2700000" algn="tl">
                    <a:srgbClr val="000000">
                      <a:alpha val="43137"/>
                    </a:srgbClr>
                  </a:outerShdw>
                </a:effectLst>
                <a:cs typeface="+mn-cs"/>
              </a:rPr>
              <a:t>hingga</a:t>
            </a:r>
            <a:r>
              <a:rPr lang="en-US" sz="1200" b="1" dirty="0">
                <a:effectLst>
                  <a:outerShdw blurRad="38100" dist="38100" dir="2700000" algn="tl">
                    <a:srgbClr val="000000">
                      <a:alpha val="43137"/>
                    </a:srgbClr>
                  </a:outerShdw>
                </a:effectLst>
                <a:cs typeface="+mn-cs"/>
              </a:rPr>
              <a:t> </a:t>
            </a:r>
            <a:r>
              <a:rPr lang="en-US" sz="1200" b="1" dirty="0" err="1">
                <a:effectLst>
                  <a:outerShdw blurRad="38100" dist="38100" dir="2700000" algn="tl">
                    <a:srgbClr val="000000">
                      <a:alpha val="43137"/>
                    </a:srgbClr>
                  </a:outerShdw>
                </a:effectLst>
                <a:cs typeface="+mn-cs"/>
              </a:rPr>
              <a:t>cukup</a:t>
            </a:r>
            <a:r>
              <a:rPr lang="en-US" sz="1200" b="1" dirty="0">
                <a:effectLst>
                  <a:outerShdw blurRad="38100" dist="38100" dir="2700000" algn="tl">
                    <a:srgbClr val="000000">
                      <a:alpha val="43137"/>
                    </a:srgbClr>
                  </a:outerShdw>
                </a:effectLst>
                <a:cs typeface="+mn-cs"/>
              </a:rPr>
              <a:t> </a:t>
            </a:r>
            <a:r>
              <a:rPr lang="en-US" sz="1200" b="1" dirty="0" err="1">
                <a:effectLst>
                  <a:outerShdw blurRad="38100" dist="38100" dir="2700000" algn="tl">
                    <a:srgbClr val="000000">
                      <a:alpha val="43137"/>
                    </a:srgbClr>
                  </a:outerShdw>
                </a:effectLst>
                <a:cs typeface="+mn-cs"/>
              </a:rPr>
              <a:t>syarat</a:t>
            </a:r>
            <a:endParaRPr lang="en-US" sz="1200" b="1" dirty="0">
              <a:effectLst>
                <a:outerShdw blurRad="38100" dist="38100" dir="2700000" algn="tl">
                  <a:srgbClr val="000000">
                    <a:alpha val="43137"/>
                  </a:srgbClr>
                </a:outerShdw>
              </a:effectLst>
              <a:cs typeface="+mn-cs"/>
            </a:endParaRPr>
          </a:p>
          <a:p>
            <a:pPr marL="114300" indent="-114300">
              <a:buFont typeface="Arial" charset="0"/>
              <a:buChar char="•"/>
              <a:defRPr/>
            </a:pPr>
            <a:r>
              <a:rPr lang="en-US" sz="1200" b="1" dirty="0" err="1">
                <a:effectLst>
                  <a:outerShdw blurRad="38100" dist="38100" dir="2700000" algn="tl">
                    <a:srgbClr val="000000">
                      <a:alpha val="43137"/>
                    </a:srgbClr>
                  </a:outerShdw>
                </a:effectLst>
                <a:cs typeface="+mn-cs"/>
              </a:rPr>
              <a:t>Gaji</a:t>
            </a:r>
            <a:r>
              <a:rPr lang="en-US" sz="1200" b="1" dirty="0">
                <a:effectLst>
                  <a:outerShdw blurRad="38100" dist="38100" dir="2700000" algn="tl">
                    <a:srgbClr val="000000">
                      <a:alpha val="43137"/>
                    </a:srgbClr>
                  </a:outerShdw>
                </a:effectLst>
                <a:cs typeface="+mn-cs"/>
              </a:rPr>
              <a:t>  </a:t>
            </a:r>
            <a:r>
              <a:rPr lang="en-US" sz="1200" b="1" dirty="0" err="1">
                <a:effectLst>
                  <a:outerShdw blurRad="38100" dist="38100" dir="2700000" algn="tl">
                    <a:srgbClr val="000000">
                      <a:alpha val="43137"/>
                    </a:srgbClr>
                  </a:outerShdw>
                </a:effectLst>
                <a:cs typeface="+mn-cs"/>
              </a:rPr>
              <a:t>bayangan</a:t>
            </a:r>
            <a:r>
              <a:rPr lang="en-US" sz="1200" b="1" dirty="0">
                <a:effectLst>
                  <a:outerShdw blurRad="38100" dist="38100" dir="2700000" algn="tl">
                    <a:srgbClr val="000000">
                      <a:alpha val="43137"/>
                    </a:srgbClr>
                  </a:outerShdw>
                </a:effectLst>
                <a:cs typeface="+mn-cs"/>
              </a:rPr>
              <a:t> N1, N4 SBPA</a:t>
            </a:r>
          </a:p>
        </p:txBody>
      </p:sp>
      <p:cxnSp>
        <p:nvCxnSpPr>
          <p:cNvPr id="25" name="Straight Connector 24"/>
          <p:cNvCxnSpPr/>
          <p:nvPr/>
        </p:nvCxnSpPr>
        <p:spPr>
          <a:xfrm rot="5400000">
            <a:off x="6084888" y="5233988"/>
            <a:ext cx="3000375" cy="3175"/>
          </a:xfrm>
          <a:prstGeom prst="line">
            <a:avLst/>
          </a:prstGeom>
          <a:ln>
            <a:solidFill>
              <a:schemeClr val="accent1">
                <a:lumMod val="75000"/>
              </a:schemeClr>
            </a:solidFill>
            <a:prstDash val="sysDash"/>
          </a:ln>
          <a:effectLst/>
        </p:spPr>
        <p:style>
          <a:lnRef idx="3">
            <a:schemeClr val="accent2"/>
          </a:lnRef>
          <a:fillRef idx="0">
            <a:schemeClr val="accent2"/>
          </a:fillRef>
          <a:effectRef idx="2">
            <a:schemeClr val="accent2"/>
          </a:effectRef>
          <a:fontRef idx="minor">
            <a:schemeClr val="tx1"/>
          </a:fontRef>
        </p:style>
      </p:cxnSp>
      <p:sp>
        <p:nvSpPr>
          <p:cNvPr id="26" name="TextBox 25"/>
          <p:cNvSpPr txBox="1"/>
          <p:nvPr/>
        </p:nvSpPr>
        <p:spPr>
          <a:xfrm>
            <a:off x="7708900" y="4144963"/>
            <a:ext cx="1282700" cy="646112"/>
          </a:xfrm>
          <a:prstGeom prst="rect">
            <a:avLst/>
          </a:prstGeom>
          <a:solidFill>
            <a:schemeClr val="accent5">
              <a:lumMod val="50000"/>
            </a:schemeClr>
          </a:solidFill>
          <a:ln>
            <a:solidFill>
              <a:schemeClr val="tx1"/>
            </a:solidFill>
          </a:ln>
        </p:spPr>
        <p:txBody>
          <a:bodyPr>
            <a:spAutoFit/>
          </a:bodyPr>
          <a:lstStyle/>
          <a:p>
            <a:pPr marL="114300" indent="-114300">
              <a:buFont typeface="Arial" pitchFamily="34" charset="0"/>
              <a:buChar char="•"/>
              <a:defRPr/>
            </a:pPr>
            <a:r>
              <a:rPr lang="en-US" sz="1200" b="1" dirty="0" err="1">
                <a:solidFill>
                  <a:schemeClr val="bg1"/>
                </a:solidFill>
                <a:cs typeface="+mn-cs"/>
              </a:rPr>
              <a:t>Masuk</a:t>
            </a:r>
            <a:r>
              <a:rPr lang="en-US" sz="1200" b="1" dirty="0">
                <a:solidFill>
                  <a:schemeClr val="bg1"/>
                </a:solidFill>
                <a:cs typeface="+mn-cs"/>
              </a:rPr>
              <a:t> SBPA</a:t>
            </a:r>
          </a:p>
          <a:p>
            <a:pPr marL="114300" indent="-114300">
              <a:buFont typeface="Arial" pitchFamily="34" charset="0"/>
              <a:buChar char="•"/>
              <a:defRPr/>
            </a:pPr>
            <a:r>
              <a:rPr lang="en-US" sz="1200" b="1" dirty="0" err="1">
                <a:solidFill>
                  <a:schemeClr val="bg1"/>
                </a:solidFill>
                <a:cs typeface="+mn-cs"/>
              </a:rPr>
              <a:t>Pembantu</a:t>
            </a:r>
            <a:r>
              <a:rPr lang="en-US" sz="1200" b="1" dirty="0">
                <a:solidFill>
                  <a:schemeClr val="bg1"/>
                </a:solidFill>
                <a:cs typeface="+mn-cs"/>
              </a:rPr>
              <a:t> </a:t>
            </a:r>
            <a:r>
              <a:rPr lang="en-US" sz="1200" b="1" dirty="0" err="1">
                <a:solidFill>
                  <a:schemeClr val="bg1"/>
                </a:solidFill>
                <a:cs typeface="+mn-cs"/>
              </a:rPr>
              <a:t>Operasi</a:t>
            </a:r>
            <a:r>
              <a:rPr lang="en-US" sz="1200" b="1" dirty="0">
                <a:solidFill>
                  <a:schemeClr val="bg1"/>
                </a:solidFill>
                <a:cs typeface="+mn-cs"/>
              </a:rPr>
              <a:t> N5-1</a:t>
            </a:r>
          </a:p>
        </p:txBody>
      </p:sp>
      <p:cxnSp>
        <p:nvCxnSpPr>
          <p:cNvPr id="27" name="Straight Connector 26"/>
          <p:cNvCxnSpPr/>
          <p:nvPr/>
        </p:nvCxnSpPr>
        <p:spPr>
          <a:xfrm flipV="1">
            <a:off x="2133600" y="3609975"/>
            <a:ext cx="7239000" cy="47625"/>
          </a:xfrm>
          <a:prstGeom prst="line">
            <a:avLst/>
          </a:prstGeom>
          <a:ln w="38100">
            <a:solidFill>
              <a:schemeClr val="accent1">
                <a:lumMod val="75000"/>
              </a:schemeClr>
            </a:solidFill>
            <a:prstDash val="dash"/>
          </a:ln>
        </p:spPr>
        <p:style>
          <a:lnRef idx="1">
            <a:schemeClr val="accent3"/>
          </a:lnRef>
          <a:fillRef idx="0">
            <a:schemeClr val="accent3"/>
          </a:fillRef>
          <a:effectRef idx="0">
            <a:schemeClr val="accent3"/>
          </a:effectRef>
          <a:fontRef idx="minor">
            <a:schemeClr val="tx1"/>
          </a:fontRef>
        </p:style>
      </p:cxnSp>
      <p:sp>
        <p:nvSpPr>
          <p:cNvPr id="48150" name="TextBox 27"/>
          <p:cNvSpPr txBox="1">
            <a:spLocks noChangeArrowheads="1"/>
          </p:cNvSpPr>
          <p:nvPr/>
        </p:nvSpPr>
        <p:spPr bwMode="auto">
          <a:xfrm>
            <a:off x="6096000" y="5589588"/>
            <a:ext cx="1371600" cy="830262"/>
          </a:xfrm>
          <a:prstGeom prst="rect">
            <a:avLst/>
          </a:prstGeom>
          <a:gradFill rotWithShape="1">
            <a:gsLst>
              <a:gs pos="0">
                <a:srgbClr val="770000"/>
              </a:gs>
              <a:gs pos="50000">
                <a:srgbClr val="AD0000"/>
              </a:gs>
              <a:gs pos="100000">
                <a:srgbClr val="CE0000"/>
              </a:gs>
            </a:gsLst>
            <a:lin ang="16200000" scaled="1"/>
          </a:gradFill>
          <a:ln w="9525">
            <a:solidFill>
              <a:schemeClr val="tx1"/>
            </a:solidFill>
            <a:miter lim="800000"/>
            <a:headEnd/>
            <a:tailEnd/>
          </a:ln>
        </p:spPr>
        <p:txBody>
          <a:bodyPr>
            <a:spAutoFit/>
          </a:bodyPr>
          <a:lstStyle/>
          <a:p>
            <a:pPr marL="111125" indent="-111125">
              <a:buFont typeface="Arial" pitchFamily="34" charset="0"/>
              <a:buChar char="•"/>
            </a:pPr>
            <a:r>
              <a:rPr lang="en-US" sz="1200" b="1">
                <a:solidFill>
                  <a:schemeClr val="bg1"/>
                </a:solidFill>
              </a:rPr>
              <a:t>Kekal dalam SSM </a:t>
            </a:r>
          </a:p>
          <a:p>
            <a:pPr marL="111125" indent="-111125">
              <a:buFont typeface="Arial" pitchFamily="34" charset="0"/>
              <a:buChar char="•"/>
            </a:pPr>
            <a:r>
              <a:rPr lang="en-US" sz="1200" b="1">
                <a:solidFill>
                  <a:schemeClr val="bg1"/>
                </a:solidFill>
              </a:rPr>
              <a:t>Terima gaji SSM</a:t>
            </a:r>
          </a:p>
        </p:txBody>
      </p:sp>
      <p:sp>
        <p:nvSpPr>
          <p:cNvPr id="48151" name="TextBox 102"/>
          <p:cNvSpPr txBox="1">
            <a:spLocks noChangeArrowheads="1"/>
          </p:cNvSpPr>
          <p:nvPr/>
        </p:nvSpPr>
        <p:spPr bwMode="auto">
          <a:xfrm>
            <a:off x="4191000" y="1490663"/>
            <a:ext cx="1981200" cy="461962"/>
          </a:xfrm>
          <a:prstGeom prst="rect">
            <a:avLst/>
          </a:prstGeom>
          <a:noFill/>
          <a:ln w="9525">
            <a:noFill/>
            <a:miter lim="800000"/>
            <a:headEnd/>
            <a:tailEnd/>
          </a:ln>
        </p:spPr>
        <p:txBody>
          <a:bodyPr>
            <a:spAutoFit/>
          </a:bodyPr>
          <a:lstStyle/>
          <a:p>
            <a:pPr algn="ctr"/>
            <a:r>
              <a:rPr lang="en-US" sz="1200">
                <a:latin typeface="Arial Black" pitchFamily="34" charset="0"/>
              </a:rPr>
              <a:t>Pembantu Operasi</a:t>
            </a:r>
          </a:p>
          <a:p>
            <a:pPr algn="ctr"/>
            <a:r>
              <a:rPr lang="en-US" sz="1200">
                <a:latin typeface="Arial Black" pitchFamily="34" charset="0"/>
              </a:rPr>
              <a:t>N5-1 (N11)</a:t>
            </a:r>
          </a:p>
        </p:txBody>
      </p:sp>
      <p:sp>
        <p:nvSpPr>
          <p:cNvPr id="30" name="Rectangle 29"/>
          <p:cNvSpPr/>
          <p:nvPr/>
        </p:nvSpPr>
        <p:spPr>
          <a:xfrm>
            <a:off x="7904163" y="3676650"/>
            <a:ext cx="762000" cy="381000"/>
          </a:xfrm>
          <a:prstGeom prst="rect">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100" dirty="0">
                <a:solidFill>
                  <a:schemeClr val="tx1"/>
                </a:solidFill>
                <a:latin typeface="Arial" pitchFamily="34" charset="0"/>
                <a:cs typeface="Arial" pitchFamily="34" charset="0"/>
              </a:rPr>
              <a:t>CUKUP SYARAT</a:t>
            </a:r>
          </a:p>
        </p:txBody>
      </p:sp>
      <p:sp>
        <p:nvSpPr>
          <p:cNvPr id="31" name="Right Arrow 30"/>
          <p:cNvSpPr/>
          <p:nvPr/>
        </p:nvSpPr>
        <p:spPr>
          <a:xfrm>
            <a:off x="5867400" y="2008188"/>
            <a:ext cx="228600" cy="157162"/>
          </a:xfrm>
          <a:prstGeom prst="rightArrow">
            <a:avLst/>
          </a:prstGeom>
          <a:solidFill>
            <a:srgbClr val="0070C0"/>
          </a:solidFill>
          <a:ln>
            <a:solidFill>
              <a:schemeClr val="tx1"/>
            </a:solid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endParaRPr lang="en-US"/>
          </a:p>
        </p:txBody>
      </p:sp>
      <p:sp>
        <p:nvSpPr>
          <p:cNvPr id="32" name="Right Arrow 31"/>
          <p:cNvSpPr/>
          <p:nvPr/>
        </p:nvSpPr>
        <p:spPr>
          <a:xfrm>
            <a:off x="5867400" y="2998788"/>
            <a:ext cx="228600" cy="157162"/>
          </a:xfrm>
          <a:prstGeom prst="rightArrow">
            <a:avLst/>
          </a:prstGeom>
          <a:solidFill>
            <a:srgbClr val="0070C0"/>
          </a:solidFill>
          <a:ln>
            <a:solidFill>
              <a:schemeClr val="tx1"/>
            </a:solid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endParaRPr lang="en-US"/>
          </a:p>
        </p:txBody>
      </p:sp>
      <p:sp>
        <p:nvSpPr>
          <p:cNvPr id="33" name="Right Arrow 32"/>
          <p:cNvSpPr/>
          <p:nvPr/>
        </p:nvSpPr>
        <p:spPr>
          <a:xfrm>
            <a:off x="5867400" y="4343400"/>
            <a:ext cx="228600" cy="157163"/>
          </a:xfrm>
          <a:prstGeom prst="rightArrow">
            <a:avLst/>
          </a:prstGeom>
          <a:solidFill>
            <a:srgbClr val="0070C0"/>
          </a:solidFill>
          <a:ln>
            <a:solidFill>
              <a:schemeClr val="tx1"/>
            </a:solid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endParaRPr lang="en-US"/>
          </a:p>
        </p:txBody>
      </p:sp>
      <p:sp>
        <p:nvSpPr>
          <p:cNvPr id="34" name="Right Arrow 33"/>
          <p:cNvSpPr/>
          <p:nvPr/>
        </p:nvSpPr>
        <p:spPr>
          <a:xfrm>
            <a:off x="5868988" y="5883275"/>
            <a:ext cx="228600" cy="157163"/>
          </a:xfrm>
          <a:prstGeom prst="rightArrow">
            <a:avLst/>
          </a:prstGeom>
          <a:solidFill>
            <a:srgbClr val="0070C0"/>
          </a:solidFill>
          <a:ln>
            <a:solidFill>
              <a:schemeClr val="tx1"/>
            </a:solid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endParaRPr lang="en-US"/>
          </a:p>
        </p:txBody>
      </p:sp>
      <p:sp>
        <p:nvSpPr>
          <p:cNvPr id="37" name="TextBox 36"/>
          <p:cNvSpPr txBox="1"/>
          <p:nvPr/>
        </p:nvSpPr>
        <p:spPr>
          <a:xfrm>
            <a:off x="7712075" y="5338763"/>
            <a:ext cx="1282700" cy="461962"/>
          </a:xfrm>
          <a:prstGeom prst="rect">
            <a:avLst/>
          </a:prstGeom>
          <a:solidFill>
            <a:schemeClr val="accent5">
              <a:lumMod val="50000"/>
            </a:schemeClr>
          </a:solidFill>
          <a:ln>
            <a:solidFill>
              <a:schemeClr val="tx1"/>
            </a:solidFill>
          </a:ln>
        </p:spPr>
        <p:txBody>
          <a:bodyPr>
            <a:spAutoFit/>
          </a:bodyPr>
          <a:lstStyle/>
          <a:p>
            <a:pPr marL="114300" indent="-114300">
              <a:buFont typeface="Arial" pitchFamily="34" charset="0"/>
              <a:buChar char="•"/>
              <a:defRPr/>
            </a:pPr>
            <a:r>
              <a:rPr lang="en-US" sz="1200" b="1" dirty="0">
                <a:solidFill>
                  <a:schemeClr val="bg1"/>
                </a:solidFill>
                <a:cs typeface="+mn-cs"/>
              </a:rPr>
              <a:t>Kekal SSM</a:t>
            </a:r>
          </a:p>
          <a:p>
            <a:pPr marL="114300" indent="-114300">
              <a:buFont typeface="Arial" pitchFamily="34" charset="0"/>
              <a:buChar char="•"/>
              <a:defRPr/>
            </a:pPr>
            <a:r>
              <a:rPr lang="en-US" sz="1200" b="1" dirty="0">
                <a:solidFill>
                  <a:schemeClr val="bg1"/>
                </a:solidFill>
                <a:cs typeface="+mn-cs"/>
              </a:rPr>
              <a:t>PAP N1, N4</a:t>
            </a:r>
          </a:p>
        </p:txBody>
      </p:sp>
      <p:cxnSp>
        <p:nvCxnSpPr>
          <p:cNvPr id="36" name="Straight Connector 35"/>
          <p:cNvCxnSpPr/>
          <p:nvPr/>
        </p:nvCxnSpPr>
        <p:spPr>
          <a:xfrm>
            <a:off x="3781425" y="5332413"/>
            <a:ext cx="762000" cy="1587"/>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8" name="TextBox 5"/>
          <p:cNvSpPr txBox="1">
            <a:spLocks noChangeArrowheads="1"/>
          </p:cNvSpPr>
          <p:nvPr/>
        </p:nvSpPr>
        <p:spPr bwMode="auto">
          <a:xfrm>
            <a:off x="2705100" y="4483100"/>
            <a:ext cx="1371600" cy="1600200"/>
          </a:xfrm>
          <a:prstGeom prst="rect">
            <a:avLst/>
          </a:prstGeom>
          <a:gradFill rotWithShape="1">
            <a:gsLst>
              <a:gs pos="0">
                <a:srgbClr val="006A96"/>
              </a:gs>
              <a:gs pos="50000">
                <a:srgbClr val="009AD9"/>
              </a:gs>
              <a:gs pos="100000">
                <a:srgbClr val="00B8FF"/>
              </a:gs>
            </a:gsLst>
            <a:lin ang="16200000" scaled="1"/>
          </a:gradFill>
          <a:ln w="9525">
            <a:solidFill>
              <a:schemeClr val="tx1"/>
            </a:solidFill>
            <a:miter lim="800000"/>
            <a:headEnd/>
            <a:tailEnd/>
          </a:ln>
        </p:spPr>
        <p:txBody>
          <a:bodyPr>
            <a:spAutoFit/>
          </a:bodyPr>
          <a:lstStyle/>
          <a:p>
            <a:pPr algn="ctr">
              <a:defRPr/>
            </a:pPr>
            <a:r>
              <a:rPr lang="en-US" sz="1400" b="1" dirty="0" err="1">
                <a:solidFill>
                  <a:schemeClr val="bg1"/>
                </a:solidFill>
                <a:effectLst>
                  <a:outerShdw blurRad="38100" dist="38100" dir="2700000" algn="tl">
                    <a:srgbClr val="000000">
                      <a:alpha val="43137"/>
                    </a:srgbClr>
                  </a:outerShdw>
                </a:effectLst>
                <a:cs typeface="+mn-cs"/>
              </a:rPr>
              <a:t>Tidak</a:t>
            </a:r>
            <a:r>
              <a:rPr lang="en-US" sz="1400" b="1" dirty="0">
                <a:solidFill>
                  <a:schemeClr val="bg1"/>
                </a:solidFill>
                <a:effectLst>
                  <a:outerShdw blurRad="38100" dist="38100" dir="2700000" algn="tl">
                    <a:srgbClr val="000000">
                      <a:alpha val="43137"/>
                    </a:srgbClr>
                  </a:outerShdw>
                </a:effectLst>
                <a:cs typeface="+mn-cs"/>
              </a:rPr>
              <a:t> </a:t>
            </a:r>
            <a:r>
              <a:rPr lang="en-US" sz="1400" b="1" dirty="0" err="1">
                <a:solidFill>
                  <a:schemeClr val="bg1"/>
                </a:solidFill>
                <a:effectLst>
                  <a:outerShdw blurRad="38100" dist="38100" dir="2700000" algn="tl">
                    <a:srgbClr val="000000">
                      <a:alpha val="43137"/>
                    </a:srgbClr>
                  </a:outerShdw>
                </a:effectLst>
                <a:cs typeface="+mn-cs"/>
              </a:rPr>
              <a:t>Cukup</a:t>
            </a:r>
            <a:r>
              <a:rPr lang="en-US" sz="1400" b="1" dirty="0">
                <a:solidFill>
                  <a:schemeClr val="bg1"/>
                </a:solidFill>
                <a:effectLst>
                  <a:outerShdw blurRad="38100" dist="38100" dir="2700000" algn="tl">
                    <a:srgbClr val="000000">
                      <a:alpha val="43137"/>
                    </a:srgbClr>
                  </a:outerShdw>
                </a:effectLst>
                <a:cs typeface="+mn-cs"/>
              </a:rPr>
              <a:t> </a:t>
            </a:r>
            <a:r>
              <a:rPr lang="en-US" sz="1400" b="1" dirty="0" err="1">
                <a:solidFill>
                  <a:schemeClr val="bg1"/>
                </a:solidFill>
                <a:effectLst>
                  <a:outerShdw blurRad="38100" dist="38100" dir="2700000" algn="tl">
                    <a:srgbClr val="000000">
                      <a:alpha val="43137"/>
                    </a:srgbClr>
                  </a:outerShdw>
                </a:effectLst>
                <a:cs typeface="+mn-cs"/>
              </a:rPr>
              <a:t>Syarat</a:t>
            </a:r>
            <a:endParaRPr lang="en-US" sz="1400" b="1" dirty="0">
              <a:solidFill>
                <a:schemeClr val="bg1"/>
              </a:solidFill>
              <a:effectLst>
                <a:outerShdw blurRad="38100" dist="38100" dir="2700000" algn="tl">
                  <a:srgbClr val="000000">
                    <a:alpha val="43137"/>
                  </a:srgbClr>
                </a:outerShdw>
              </a:effectLst>
              <a:cs typeface="+mn-cs"/>
            </a:endParaRPr>
          </a:p>
          <a:p>
            <a:pPr algn="ctr">
              <a:defRPr/>
            </a:pPr>
            <a:r>
              <a:rPr lang="en-US" sz="1400" b="1" dirty="0">
                <a:solidFill>
                  <a:schemeClr val="bg1"/>
                </a:solidFill>
                <a:effectLst>
                  <a:outerShdw blurRad="38100" dist="38100" dir="2700000" algn="tl">
                    <a:srgbClr val="000000">
                      <a:alpha val="43137"/>
                    </a:srgbClr>
                  </a:outerShdw>
                </a:effectLst>
                <a:cs typeface="+mn-cs"/>
              </a:rPr>
              <a:t>(</a:t>
            </a:r>
            <a:r>
              <a:rPr lang="en-US" sz="1400" b="1" dirty="0" err="1">
                <a:solidFill>
                  <a:schemeClr val="bg1"/>
                </a:solidFill>
                <a:effectLst>
                  <a:outerShdw blurRad="38100" dist="38100" dir="2700000" algn="tl">
                    <a:srgbClr val="000000">
                      <a:alpha val="43137"/>
                    </a:srgbClr>
                  </a:outerShdw>
                </a:effectLst>
                <a:cs typeface="+mn-cs"/>
              </a:rPr>
              <a:t>Tidak</a:t>
            </a:r>
            <a:r>
              <a:rPr lang="en-US" sz="1400" b="1" dirty="0">
                <a:solidFill>
                  <a:schemeClr val="bg1"/>
                </a:solidFill>
                <a:effectLst>
                  <a:outerShdw blurRad="38100" dist="38100" dir="2700000" algn="tl">
                    <a:srgbClr val="000000">
                      <a:alpha val="43137"/>
                    </a:srgbClr>
                  </a:outerShdw>
                </a:effectLst>
                <a:cs typeface="+mn-cs"/>
              </a:rPr>
              <a:t> </a:t>
            </a:r>
            <a:r>
              <a:rPr lang="en-US" sz="1400" b="1" dirty="0" err="1">
                <a:solidFill>
                  <a:schemeClr val="bg1"/>
                </a:solidFill>
                <a:effectLst>
                  <a:outerShdw blurRad="38100" dist="38100" dir="2700000" algn="tl">
                    <a:srgbClr val="000000">
                      <a:alpha val="43137"/>
                    </a:srgbClr>
                  </a:outerShdw>
                </a:effectLst>
                <a:cs typeface="+mn-cs"/>
              </a:rPr>
              <a:t>memiliki</a:t>
            </a:r>
            <a:r>
              <a:rPr lang="en-US" sz="1400" b="1" dirty="0">
                <a:solidFill>
                  <a:schemeClr val="bg1"/>
                </a:solidFill>
                <a:effectLst>
                  <a:outerShdw blurRad="38100" dist="38100" dir="2700000" algn="tl">
                    <a:srgbClr val="000000">
                      <a:alpha val="43137"/>
                    </a:srgbClr>
                  </a:outerShdw>
                </a:effectLst>
                <a:cs typeface="+mn-cs"/>
              </a:rPr>
              <a:t> PMR/              &lt;9 </a:t>
            </a:r>
            <a:r>
              <a:rPr lang="en-US" sz="1400" b="1" dirty="0" err="1">
                <a:solidFill>
                  <a:schemeClr val="bg1"/>
                </a:solidFill>
                <a:effectLst>
                  <a:outerShdw blurRad="38100" dist="38100" dir="2700000" algn="tl">
                    <a:srgbClr val="000000">
                      <a:alpha val="43137"/>
                    </a:srgbClr>
                  </a:outerShdw>
                </a:effectLst>
                <a:cs typeface="+mn-cs"/>
              </a:rPr>
              <a:t>tahun</a:t>
            </a:r>
            <a:r>
              <a:rPr lang="en-US" sz="1400" b="1" dirty="0">
                <a:solidFill>
                  <a:schemeClr val="bg1"/>
                </a:solidFill>
                <a:effectLst>
                  <a:outerShdw blurRad="38100" dist="38100" dir="2700000" algn="tl">
                    <a:srgbClr val="000000">
                      <a:alpha val="43137"/>
                    </a:srgbClr>
                  </a:outerShdw>
                </a:effectLst>
                <a:cs typeface="+mn-cs"/>
              </a:rPr>
              <a:t> </a:t>
            </a:r>
            <a:r>
              <a:rPr lang="en-US" sz="1400" b="1" dirty="0" err="1">
                <a:solidFill>
                  <a:schemeClr val="bg1"/>
                </a:solidFill>
                <a:effectLst>
                  <a:outerShdw blurRad="38100" dist="38100" dir="2700000" algn="tl">
                    <a:srgbClr val="000000">
                      <a:alpha val="43137"/>
                    </a:srgbClr>
                  </a:outerShdw>
                </a:effectLst>
                <a:cs typeface="+mn-cs"/>
              </a:rPr>
              <a:t>pengalaman</a:t>
            </a:r>
            <a:r>
              <a:rPr lang="en-US" sz="1400" b="1" dirty="0">
                <a:solidFill>
                  <a:schemeClr val="bg1"/>
                </a:solidFill>
                <a:effectLst>
                  <a:outerShdw blurRad="38100" dist="38100" dir="2700000" algn="tl">
                    <a:srgbClr val="000000">
                      <a:alpha val="43137"/>
                    </a:srgbClr>
                  </a:outerShdw>
                </a:effectLst>
                <a:cs typeface="+mn-cs"/>
              </a:rPr>
              <a:t>)</a:t>
            </a:r>
          </a:p>
          <a:p>
            <a:pPr algn="ctr">
              <a:defRPr/>
            </a:pPr>
            <a:endParaRPr lang="en-US" sz="1400" b="1" dirty="0">
              <a:solidFill>
                <a:schemeClr val="bg1"/>
              </a:solidFill>
              <a:effectLst>
                <a:outerShdw blurRad="38100" dist="38100" dir="2700000" algn="tl">
                  <a:srgbClr val="000000">
                    <a:alpha val="43137"/>
                  </a:srgbClr>
                </a:outerShdw>
              </a:effectLst>
              <a:cs typeface="+mn-cs"/>
            </a:endParaRPr>
          </a:p>
        </p:txBody>
      </p:sp>
      <p:sp>
        <p:nvSpPr>
          <p:cNvPr id="38" name="TextBox 39"/>
          <p:cNvSpPr txBox="1">
            <a:spLocks noChangeArrowheads="1"/>
          </p:cNvSpPr>
          <p:nvPr/>
        </p:nvSpPr>
        <p:spPr bwMode="auto">
          <a:xfrm>
            <a:off x="4400550" y="1077913"/>
            <a:ext cx="1524000" cy="369887"/>
          </a:xfrm>
          <a:prstGeom prst="rect">
            <a:avLst/>
          </a:prstGeom>
          <a:ln>
            <a:headEnd/>
            <a:tailEnd/>
          </a:ln>
        </p:spPr>
        <p:style>
          <a:lnRef idx="1">
            <a:schemeClr val="dk1"/>
          </a:lnRef>
          <a:fillRef idx="3">
            <a:schemeClr val="dk1"/>
          </a:fillRef>
          <a:effectRef idx="2">
            <a:schemeClr val="dk1"/>
          </a:effectRef>
          <a:fontRef idx="minor">
            <a:schemeClr val="lt1"/>
          </a:fontRef>
        </p:style>
        <p:txBody>
          <a:bodyPr>
            <a:spAutoFit/>
          </a:bodyPr>
          <a:lstStyle/>
          <a:p>
            <a:pPr algn="ctr">
              <a:defRPr/>
            </a:pPr>
            <a:r>
              <a:rPr lang="en-US" b="1" dirty="0">
                <a:solidFill>
                  <a:schemeClr val="bg1"/>
                </a:solidFill>
                <a:latin typeface="Arial Black" pitchFamily="34" charset="0"/>
              </a:rPr>
              <a:t>SBPA</a:t>
            </a:r>
          </a:p>
        </p:txBody>
      </p:sp>
      <p:sp>
        <p:nvSpPr>
          <p:cNvPr id="39" name="Oval 38">
            <a:hlinkClick r:id="rId4" action="ppaction://hlinkfile"/>
          </p:cNvPr>
          <p:cNvSpPr/>
          <p:nvPr/>
        </p:nvSpPr>
        <p:spPr>
          <a:xfrm>
            <a:off x="3971925" y="2578100"/>
            <a:ext cx="376238" cy="349250"/>
          </a:xfrm>
          <a:prstGeom prst="ellipse">
            <a:avLst/>
          </a:prstGeom>
        </p:spPr>
        <p:style>
          <a:lnRef idx="1">
            <a:schemeClr val="accent2"/>
          </a:lnRef>
          <a:fillRef idx="2">
            <a:schemeClr val="accent2"/>
          </a:fillRef>
          <a:effectRef idx="1">
            <a:schemeClr val="accent2"/>
          </a:effectRef>
          <a:fontRef idx="minor">
            <a:schemeClr val="dk1"/>
          </a:fontRef>
        </p:style>
        <p:txBody>
          <a:bodyPr anchor="ctr"/>
          <a:lstStyle/>
          <a:p>
            <a:pPr algn="ctr">
              <a:defRPr/>
            </a:pPr>
            <a:r>
              <a:rPr lang="en-US" b="1" dirty="0">
                <a:latin typeface="Arial Black" pitchFamily="34" charset="0"/>
              </a:rPr>
              <a:t>J</a:t>
            </a:r>
          </a:p>
        </p:txBody>
      </p:sp>
      <p:sp>
        <p:nvSpPr>
          <p:cNvPr id="40" name="Oval 39">
            <a:hlinkClick r:id="rId5" action="ppaction://hlinkfile"/>
          </p:cNvPr>
          <p:cNvSpPr/>
          <p:nvPr/>
        </p:nvSpPr>
        <p:spPr>
          <a:xfrm>
            <a:off x="3962400" y="5181600"/>
            <a:ext cx="376238" cy="349250"/>
          </a:xfrm>
          <a:prstGeom prst="ellipse">
            <a:avLst/>
          </a:prstGeom>
        </p:spPr>
        <p:style>
          <a:lnRef idx="1">
            <a:schemeClr val="accent2"/>
          </a:lnRef>
          <a:fillRef idx="2">
            <a:schemeClr val="accent2"/>
          </a:fillRef>
          <a:effectRef idx="1">
            <a:schemeClr val="accent2"/>
          </a:effectRef>
          <a:fontRef idx="minor">
            <a:schemeClr val="dk1"/>
          </a:fontRef>
        </p:style>
        <p:txBody>
          <a:bodyPr anchor="ctr"/>
          <a:lstStyle/>
          <a:p>
            <a:pPr algn="ctr">
              <a:defRPr/>
            </a:pPr>
            <a:r>
              <a:rPr lang="en-US" b="1" dirty="0">
                <a:latin typeface="Arial Black" pitchFamily="34" charset="0"/>
              </a:rPr>
              <a:t>K</a:t>
            </a:r>
          </a:p>
        </p:txBody>
      </p:sp>
      <p:sp>
        <p:nvSpPr>
          <p:cNvPr id="41" name="Action Button: Back or Previous 40">
            <a:hlinkClick r:id="rId6" action="ppaction://hlinksldjump" highlightClick="1"/>
          </p:cNvPr>
          <p:cNvSpPr/>
          <p:nvPr/>
        </p:nvSpPr>
        <p:spPr>
          <a:xfrm>
            <a:off x="8575675" y="6329363"/>
            <a:ext cx="228600" cy="2286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ransition>
    <p:dissolv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612775" y="76200"/>
            <a:ext cx="8153400" cy="990600"/>
          </a:xfrm>
        </p:spPr>
        <p:txBody>
          <a:bodyPr/>
          <a:lstStyle/>
          <a:p>
            <a:r>
              <a:rPr lang="en-US" sz="2800" smtClean="0">
                <a:latin typeface="Arial Black" pitchFamily="34" charset="0"/>
              </a:rPr>
              <a:t>SKIM PERKHIDMATAN JUMUD </a:t>
            </a:r>
            <a:br>
              <a:rPr lang="en-US" sz="2800" smtClean="0">
                <a:latin typeface="Arial Black" pitchFamily="34" charset="0"/>
              </a:rPr>
            </a:br>
            <a:r>
              <a:rPr lang="en-US" sz="2800" u="sng" smtClean="0">
                <a:latin typeface="Arial Black" pitchFamily="34" charset="0"/>
              </a:rPr>
              <a:t>SEBELUM</a:t>
            </a:r>
            <a:r>
              <a:rPr lang="en-US" sz="2800" smtClean="0">
                <a:latin typeface="Arial Black" pitchFamily="34" charset="0"/>
              </a:rPr>
              <a:t> SBPA</a:t>
            </a:r>
          </a:p>
        </p:txBody>
      </p:sp>
      <p:cxnSp>
        <p:nvCxnSpPr>
          <p:cNvPr id="4" name="Straight Connector 3"/>
          <p:cNvCxnSpPr/>
          <p:nvPr/>
        </p:nvCxnSpPr>
        <p:spPr>
          <a:xfrm>
            <a:off x="3657600" y="5233988"/>
            <a:ext cx="838200" cy="1587"/>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3429000" y="3100388"/>
            <a:ext cx="1066800" cy="23812"/>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4346575" y="1316038"/>
            <a:ext cx="1752600" cy="5389562"/>
          </a:xfrm>
          <a:prstGeom prst="rect">
            <a:avLst/>
          </a:prstGeom>
          <a:solidFill>
            <a:schemeClr val="accent3">
              <a:lumMod val="40000"/>
              <a:lumOff val="60000"/>
              <a:alpha val="27000"/>
            </a:schemeClr>
          </a:solidFill>
          <a:ln w="19050">
            <a:solidFill>
              <a:schemeClr val="tx1"/>
            </a:solidFill>
            <a:prstDash val="sysDash"/>
          </a:ln>
        </p:spPr>
        <p:style>
          <a:lnRef idx="1">
            <a:schemeClr val="accent3"/>
          </a:lnRef>
          <a:fillRef idx="3">
            <a:schemeClr val="accent3"/>
          </a:fillRef>
          <a:effectRef idx="2">
            <a:schemeClr val="accent3"/>
          </a:effectRef>
          <a:fontRef idx="minor">
            <a:schemeClr val="lt1"/>
          </a:fontRef>
        </p:style>
        <p:txBody>
          <a:bodyPr anchor="ctr"/>
          <a:lstStyle/>
          <a:p>
            <a:pPr algn="ctr">
              <a:defRPr/>
            </a:pPr>
            <a:endParaRPr lang="en-US"/>
          </a:p>
        </p:txBody>
      </p:sp>
      <p:sp>
        <p:nvSpPr>
          <p:cNvPr id="7" name="TextBox 13"/>
          <p:cNvSpPr txBox="1">
            <a:spLocks noChangeArrowheads="1"/>
          </p:cNvSpPr>
          <p:nvPr/>
        </p:nvSpPr>
        <p:spPr bwMode="auto">
          <a:xfrm>
            <a:off x="4724400" y="2454275"/>
            <a:ext cx="1066800" cy="381000"/>
          </a:xfrm>
          <a:prstGeom prst="rect">
            <a:avLst/>
          </a:prstGeom>
          <a:gradFill rotWithShape="1">
            <a:gsLst>
              <a:gs pos="0">
                <a:srgbClr val="537E25"/>
              </a:gs>
              <a:gs pos="50000">
                <a:srgbClr val="7AB73A"/>
              </a:gs>
              <a:gs pos="100000">
                <a:srgbClr val="92DA46"/>
              </a:gs>
            </a:gsLst>
            <a:lin ang="16200000" scaled="1"/>
          </a:gradFill>
          <a:ln w="9525">
            <a:solidFill>
              <a:schemeClr val="tx1"/>
            </a:solidFill>
            <a:miter lim="800000"/>
            <a:headEnd/>
            <a:tailEnd/>
          </a:ln>
        </p:spPr>
        <p:txBody>
          <a:bodyPr>
            <a:spAutoFit/>
          </a:bodyPr>
          <a:lstStyle/>
          <a:p>
            <a:pPr algn="ctr">
              <a:defRPr/>
            </a:pPr>
            <a:r>
              <a:rPr lang="en-US" b="1" dirty="0" err="1">
                <a:solidFill>
                  <a:srgbClr val="FFFF00"/>
                </a:solidFill>
                <a:effectLst>
                  <a:outerShdw blurRad="38100" dist="38100" dir="2700000" algn="tl">
                    <a:srgbClr val="000000">
                      <a:alpha val="43137"/>
                    </a:srgbClr>
                  </a:outerShdw>
                </a:effectLst>
                <a:cs typeface="+mn-cs"/>
              </a:rPr>
              <a:t>Terima</a:t>
            </a:r>
            <a:endParaRPr lang="en-US" b="1" dirty="0">
              <a:solidFill>
                <a:srgbClr val="FFFF00"/>
              </a:solidFill>
              <a:effectLst>
                <a:outerShdw blurRad="38100" dist="38100" dir="2700000" algn="tl">
                  <a:srgbClr val="000000">
                    <a:alpha val="43137"/>
                  </a:srgbClr>
                </a:outerShdw>
              </a:effectLst>
              <a:cs typeface="+mn-cs"/>
            </a:endParaRPr>
          </a:p>
        </p:txBody>
      </p:sp>
      <p:sp>
        <p:nvSpPr>
          <p:cNvPr id="8" name="TextBox 14"/>
          <p:cNvSpPr txBox="1">
            <a:spLocks noChangeArrowheads="1"/>
          </p:cNvSpPr>
          <p:nvPr/>
        </p:nvSpPr>
        <p:spPr bwMode="auto">
          <a:xfrm>
            <a:off x="4724400" y="3159125"/>
            <a:ext cx="1066800" cy="381000"/>
          </a:xfrm>
          <a:prstGeom prst="rect">
            <a:avLst/>
          </a:prstGeom>
          <a:solidFill>
            <a:srgbClr val="C00000"/>
          </a:solidFill>
          <a:ln w="9525">
            <a:solidFill>
              <a:schemeClr val="tx1"/>
            </a:solidFill>
            <a:miter lim="800000"/>
            <a:headEnd/>
            <a:tailEnd/>
          </a:ln>
        </p:spPr>
        <p:txBody>
          <a:bodyPr>
            <a:spAutoFit/>
          </a:bodyPr>
          <a:lstStyle/>
          <a:p>
            <a:pPr algn="ctr">
              <a:defRPr/>
            </a:pPr>
            <a:r>
              <a:rPr lang="en-US" b="1" dirty="0" err="1">
                <a:solidFill>
                  <a:srgbClr val="FFFF00"/>
                </a:solidFill>
                <a:effectLst>
                  <a:outerShdw blurRad="38100" dist="38100" dir="2700000" algn="tl">
                    <a:srgbClr val="000000">
                      <a:alpha val="43137"/>
                    </a:srgbClr>
                  </a:outerShdw>
                </a:effectLst>
                <a:cs typeface="+mn-cs"/>
              </a:rPr>
              <a:t>Tolak</a:t>
            </a:r>
            <a:endParaRPr lang="en-US" b="1" dirty="0">
              <a:solidFill>
                <a:srgbClr val="FFFF00"/>
              </a:solidFill>
              <a:effectLst>
                <a:outerShdw blurRad="38100" dist="38100" dir="2700000" algn="tl">
                  <a:srgbClr val="000000">
                    <a:alpha val="43137"/>
                  </a:srgbClr>
                </a:outerShdw>
              </a:effectLst>
              <a:cs typeface="+mn-cs"/>
            </a:endParaRPr>
          </a:p>
        </p:txBody>
      </p:sp>
      <p:sp>
        <p:nvSpPr>
          <p:cNvPr id="9" name="TextBox 15"/>
          <p:cNvSpPr txBox="1">
            <a:spLocks noChangeArrowheads="1"/>
          </p:cNvSpPr>
          <p:nvPr/>
        </p:nvSpPr>
        <p:spPr bwMode="auto">
          <a:xfrm>
            <a:off x="4724400" y="4583113"/>
            <a:ext cx="1066800" cy="381000"/>
          </a:xfrm>
          <a:prstGeom prst="rect">
            <a:avLst/>
          </a:prstGeom>
          <a:gradFill rotWithShape="1">
            <a:gsLst>
              <a:gs pos="0">
                <a:srgbClr val="537E25"/>
              </a:gs>
              <a:gs pos="50000">
                <a:srgbClr val="7AB73A"/>
              </a:gs>
              <a:gs pos="100000">
                <a:srgbClr val="92DA46"/>
              </a:gs>
            </a:gsLst>
            <a:lin ang="16200000" scaled="1"/>
          </a:gradFill>
          <a:ln w="9525">
            <a:solidFill>
              <a:schemeClr val="tx1"/>
            </a:solidFill>
            <a:miter lim="800000"/>
            <a:headEnd/>
            <a:tailEnd/>
          </a:ln>
        </p:spPr>
        <p:txBody>
          <a:bodyPr>
            <a:spAutoFit/>
          </a:bodyPr>
          <a:lstStyle/>
          <a:p>
            <a:pPr algn="ctr">
              <a:defRPr/>
            </a:pPr>
            <a:r>
              <a:rPr lang="en-US" b="1">
                <a:solidFill>
                  <a:srgbClr val="FFFF00"/>
                </a:solidFill>
                <a:effectLst>
                  <a:outerShdw blurRad="38100" dist="38100" dir="2700000" algn="tl">
                    <a:srgbClr val="000000">
                      <a:alpha val="43137"/>
                    </a:srgbClr>
                  </a:outerShdw>
                </a:effectLst>
                <a:cs typeface="+mn-cs"/>
              </a:rPr>
              <a:t>Terima</a:t>
            </a:r>
          </a:p>
        </p:txBody>
      </p:sp>
      <p:sp>
        <p:nvSpPr>
          <p:cNvPr id="10" name="TextBox 16"/>
          <p:cNvSpPr txBox="1">
            <a:spLocks noChangeArrowheads="1"/>
          </p:cNvSpPr>
          <p:nvPr/>
        </p:nvSpPr>
        <p:spPr bwMode="auto">
          <a:xfrm>
            <a:off x="4724400" y="6191250"/>
            <a:ext cx="1066800" cy="381000"/>
          </a:xfrm>
          <a:prstGeom prst="rect">
            <a:avLst/>
          </a:prstGeom>
          <a:solidFill>
            <a:srgbClr val="C00000"/>
          </a:solidFill>
          <a:ln w="9525">
            <a:solidFill>
              <a:schemeClr val="tx1"/>
            </a:solidFill>
            <a:miter lim="800000"/>
            <a:headEnd/>
            <a:tailEnd/>
          </a:ln>
        </p:spPr>
        <p:txBody>
          <a:bodyPr>
            <a:spAutoFit/>
          </a:bodyPr>
          <a:lstStyle/>
          <a:p>
            <a:pPr algn="ctr">
              <a:defRPr/>
            </a:pPr>
            <a:r>
              <a:rPr lang="en-US" b="1" dirty="0">
                <a:solidFill>
                  <a:srgbClr val="FFFF00"/>
                </a:solidFill>
                <a:effectLst>
                  <a:outerShdw blurRad="38100" dist="38100" dir="2700000" algn="tl">
                    <a:srgbClr val="000000">
                      <a:alpha val="43137"/>
                    </a:srgbClr>
                  </a:outerShdw>
                </a:effectLst>
                <a:cs typeface="+mn-cs"/>
              </a:rPr>
              <a:t>Tolak</a:t>
            </a:r>
          </a:p>
        </p:txBody>
      </p:sp>
      <p:cxnSp>
        <p:nvCxnSpPr>
          <p:cNvPr id="11" name="Elbow Connector 10"/>
          <p:cNvCxnSpPr>
            <a:stCxn id="7" idx="1"/>
            <a:endCxn id="8" idx="1"/>
          </p:cNvCxnSpPr>
          <p:nvPr/>
        </p:nvCxnSpPr>
        <p:spPr>
          <a:xfrm rot="10800000" flipV="1">
            <a:off x="4724400" y="2644775"/>
            <a:ext cx="1588" cy="704850"/>
          </a:xfrm>
          <a:prstGeom prst="bentConnector3">
            <a:avLst>
              <a:gd name="adj1" fmla="val 14395466"/>
            </a:avLst>
          </a:prstGeom>
          <a:ln w="19050"/>
        </p:spPr>
        <p:style>
          <a:lnRef idx="1">
            <a:schemeClr val="accent1"/>
          </a:lnRef>
          <a:fillRef idx="0">
            <a:schemeClr val="accent1"/>
          </a:fillRef>
          <a:effectRef idx="0">
            <a:schemeClr val="accent1"/>
          </a:effectRef>
          <a:fontRef idx="minor">
            <a:schemeClr val="tx1"/>
          </a:fontRef>
        </p:style>
      </p:cxnSp>
      <p:cxnSp>
        <p:nvCxnSpPr>
          <p:cNvPr id="12" name="Elbow Connector 11"/>
          <p:cNvCxnSpPr>
            <a:stCxn id="9" idx="1"/>
            <a:endCxn id="10" idx="1"/>
          </p:cNvCxnSpPr>
          <p:nvPr/>
        </p:nvCxnSpPr>
        <p:spPr>
          <a:xfrm rot="10800000" flipV="1">
            <a:off x="4724400" y="4773613"/>
            <a:ext cx="1588" cy="1608137"/>
          </a:xfrm>
          <a:prstGeom prst="bentConnector3">
            <a:avLst>
              <a:gd name="adj1" fmla="val 14395466"/>
            </a:avLst>
          </a:prstGeom>
          <a:ln w="19050"/>
        </p:spPr>
        <p:style>
          <a:lnRef idx="1">
            <a:schemeClr val="accent1"/>
          </a:lnRef>
          <a:fillRef idx="0">
            <a:schemeClr val="accent1"/>
          </a:fillRef>
          <a:effectRef idx="0">
            <a:schemeClr val="accent1"/>
          </a:effectRef>
          <a:fontRef idx="minor">
            <a:schemeClr val="tx1"/>
          </a:fontRef>
        </p:style>
      </p:cxnSp>
      <p:sp>
        <p:nvSpPr>
          <p:cNvPr id="14" name="TextBox 52"/>
          <p:cNvSpPr txBox="1">
            <a:spLocks noChangeArrowheads="1"/>
          </p:cNvSpPr>
          <p:nvPr/>
        </p:nvSpPr>
        <p:spPr bwMode="auto">
          <a:xfrm>
            <a:off x="2667000" y="2616200"/>
            <a:ext cx="1295400" cy="738188"/>
          </a:xfrm>
          <a:prstGeom prst="rect">
            <a:avLst/>
          </a:prstGeom>
          <a:gradFill rotWithShape="1">
            <a:gsLst>
              <a:gs pos="0">
                <a:srgbClr val="006A96"/>
              </a:gs>
              <a:gs pos="50000">
                <a:srgbClr val="009AD9"/>
              </a:gs>
              <a:gs pos="100000">
                <a:srgbClr val="00B8FF"/>
              </a:gs>
            </a:gsLst>
            <a:lin ang="16200000" scaled="1"/>
          </a:gradFill>
          <a:ln w="9525">
            <a:solidFill>
              <a:schemeClr val="tx1"/>
            </a:solidFill>
            <a:miter lim="800000"/>
            <a:headEnd/>
            <a:tailEnd/>
          </a:ln>
        </p:spPr>
        <p:txBody>
          <a:bodyPr>
            <a:spAutoFit/>
          </a:bodyPr>
          <a:lstStyle/>
          <a:p>
            <a:pPr algn="ctr">
              <a:defRPr/>
            </a:pPr>
            <a:r>
              <a:rPr lang="en-US" sz="1400" b="1" dirty="0" err="1">
                <a:solidFill>
                  <a:schemeClr val="bg1"/>
                </a:solidFill>
                <a:effectLst>
                  <a:outerShdw blurRad="38100" dist="38100" dir="2700000" algn="tl">
                    <a:srgbClr val="000000">
                      <a:alpha val="43137"/>
                    </a:srgbClr>
                  </a:outerShdw>
                </a:effectLst>
                <a:cs typeface="+mn-cs"/>
              </a:rPr>
              <a:t>Cukup</a:t>
            </a:r>
            <a:r>
              <a:rPr lang="en-US" sz="1400" b="1" dirty="0">
                <a:solidFill>
                  <a:schemeClr val="bg1"/>
                </a:solidFill>
                <a:effectLst>
                  <a:outerShdw blurRad="38100" dist="38100" dir="2700000" algn="tl">
                    <a:srgbClr val="000000">
                      <a:alpha val="43137"/>
                    </a:srgbClr>
                  </a:outerShdw>
                </a:effectLst>
                <a:cs typeface="+mn-cs"/>
              </a:rPr>
              <a:t> </a:t>
            </a:r>
            <a:r>
              <a:rPr lang="en-US" sz="1400" b="1" dirty="0" err="1">
                <a:solidFill>
                  <a:schemeClr val="bg1"/>
                </a:solidFill>
                <a:effectLst>
                  <a:outerShdw blurRad="38100" dist="38100" dir="2700000" algn="tl">
                    <a:srgbClr val="000000">
                      <a:alpha val="43137"/>
                    </a:srgbClr>
                  </a:outerShdw>
                </a:effectLst>
                <a:cs typeface="+mn-cs"/>
              </a:rPr>
              <a:t>Syarat</a:t>
            </a:r>
            <a:endParaRPr lang="en-US" sz="1400" b="1" dirty="0">
              <a:solidFill>
                <a:schemeClr val="bg1"/>
              </a:solidFill>
              <a:effectLst>
                <a:outerShdw blurRad="38100" dist="38100" dir="2700000" algn="tl">
                  <a:srgbClr val="000000">
                    <a:alpha val="43137"/>
                  </a:srgbClr>
                </a:outerShdw>
              </a:effectLst>
              <a:cs typeface="+mn-cs"/>
            </a:endParaRPr>
          </a:p>
          <a:p>
            <a:pPr algn="ctr">
              <a:defRPr/>
            </a:pPr>
            <a:r>
              <a:rPr lang="en-US" sz="1400" b="1" dirty="0" err="1">
                <a:solidFill>
                  <a:schemeClr val="bg1"/>
                </a:solidFill>
                <a:effectLst>
                  <a:outerShdw blurRad="38100" dist="38100" dir="2700000" algn="tl">
                    <a:srgbClr val="000000">
                      <a:alpha val="43137"/>
                    </a:srgbClr>
                  </a:outerShdw>
                </a:effectLst>
                <a:cs typeface="+mn-cs"/>
              </a:rPr>
              <a:t>SRP</a:t>
            </a:r>
            <a:r>
              <a:rPr lang="en-US" sz="1400" b="1" dirty="0">
                <a:solidFill>
                  <a:schemeClr val="bg1"/>
                </a:solidFill>
                <a:effectLst>
                  <a:outerShdw blurRad="38100" dist="38100" dir="2700000" algn="tl">
                    <a:srgbClr val="000000">
                      <a:alpha val="43137"/>
                    </a:srgbClr>
                  </a:outerShdw>
                </a:effectLst>
                <a:cs typeface="+mn-cs"/>
              </a:rPr>
              <a:t>/</a:t>
            </a:r>
            <a:r>
              <a:rPr lang="en-US" sz="1400" b="1" dirty="0" err="1">
                <a:solidFill>
                  <a:schemeClr val="bg1"/>
                </a:solidFill>
                <a:effectLst>
                  <a:outerShdw blurRad="38100" dist="38100" dir="2700000" algn="tl">
                    <a:srgbClr val="000000">
                      <a:alpha val="43137"/>
                    </a:srgbClr>
                  </a:outerShdw>
                </a:effectLst>
                <a:cs typeface="+mn-cs"/>
              </a:rPr>
              <a:t>PMR</a:t>
            </a:r>
            <a:endParaRPr lang="en-US" sz="1400" b="1" dirty="0">
              <a:solidFill>
                <a:schemeClr val="bg1"/>
              </a:solidFill>
              <a:effectLst>
                <a:outerShdw blurRad="38100" dist="38100" dir="2700000" algn="tl">
                  <a:srgbClr val="000000">
                    <a:alpha val="43137"/>
                  </a:srgbClr>
                </a:outerShdw>
              </a:effectLst>
              <a:cs typeface="+mn-cs"/>
            </a:endParaRPr>
          </a:p>
        </p:txBody>
      </p:sp>
      <p:sp>
        <p:nvSpPr>
          <p:cNvPr id="15" name="TextBox 54"/>
          <p:cNvSpPr txBox="1">
            <a:spLocks noChangeArrowheads="1"/>
          </p:cNvSpPr>
          <p:nvPr/>
        </p:nvSpPr>
        <p:spPr bwMode="auto">
          <a:xfrm>
            <a:off x="2667000" y="4687888"/>
            <a:ext cx="1295400" cy="954087"/>
          </a:xfrm>
          <a:prstGeom prst="rect">
            <a:avLst/>
          </a:prstGeom>
          <a:gradFill rotWithShape="1">
            <a:gsLst>
              <a:gs pos="0">
                <a:srgbClr val="006A96"/>
              </a:gs>
              <a:gs pos="50000">
                <a:srgbClr val="009AD9"/>
              </a:gs>
              <a:gs pos="100000">
                <a:srgbClr val="00B8FF"/>
              </a:gs>
            </a:gsLst>
            <a:lin ang="16200000" scaled="1"/>
          </a:gradFill>
          <a:ln w="9525">
            <a:solidFill>
              <a:schemeClr val="tx1"/>
            </a:solidFill>
            <a:miter lim="800000"/>
            <a:headEnd/>
            <a:tailEnd/>
          </a:ln>
        </p:spPr>
        <p:txBody>
          <a:bodyPr>
            <a:spAutoFit/>
          </a:bodyPr>
          <a:lstStyle/>
          <a:p>
            <a:pPr algn="ctr">
              <a:defRPr/>
            </a:pPr>
            <a:r>
              <a:rPr lang="en-US" sz="1400" b="1" dirty="0" err="1">
                <a:solidFill>
                  <a:schemeClr val="bg1"/>
                </a:solidFill>
                <a:effectLst>
                  <a:outerShdw blurRad="38100" dist="38100" dir="2700000" algn="tl">
                    <a:srgbClr val="000000">
                      <a:alpha val="43137"/>
                    </a:srgbClr>
                  </a:outerShdw>
                </a:effectLst>
                <a:cs typeface="+mn-cs"/>
              </a:rPr>
              <a:t>Tidak</a:t>
            </a:r>
            <a:r>
              <a:rPr lang="en-US" sz="1400" b="1" dirty="0">
                <a:solidFill>
                  <a:schemeClr val="bg1"/>
                </a:solidFill>
                <a:effectLst>
                  <a:outerShdw blurRad="38100" dist="38100" dir="2700000" algn="tl">
                    <a:srgbClr val="000000">
                      <a:alpha val="43137"/>
                    </a:srgbClr>
                  </a:outerShdw>
                </a:effectLst>
                <a:cs typeface="+mn-cs"/>
              </a:rPr>
              <a:t> </a:t>
            </a:r>
            <a:r>
              <a:rPr lang="en-US" sz="1400" b="1" dirty="0" err="1">
                <a:solidFill>
                  <a:schemeClr val="bg1"/>
                </a:solidFill>
                <a:effectLst>
                  <a:outerShdw blurRad="38100" dist="38100" dir="2700000" algn="tl">
                    <a:srgbClr val="000000">
                      <a:alpha val="43137"/>
                    </a:srgbClr>
                  </a:outerShdw>
                </a:effectLst>
                <a:cs typeface="+mn-cs"/>
              </a:rPr>
              <a:t>Cukup</a:t>
            </a:r>
            <a:r>
              <a:rPr lang="en-US" sz="1400" b="1" dirty="0">
                <a:solidFill>
                  <a:schemeClr val="bg1"/>
                </a:solidFill>
                <a:effectLst>
                  <a:outerShdw blurRad="38100" dist="38100" dir="2700000" algn="tl">
                    <a:srgbClr val="000000">
                      <a:alpha val="43137"/>
                    </a:srgbClr>
                  </a:outerShdw>
                </a:effectLst>
                <a:cs typeface="+mn-cs"/>
              </a:rPr>
              <a:t> </a:t>
            </a:r>
            <a:r>
              <a:rPr lang="en-US" sz="1400" b="1" dirty="0" err="1">
                <a:solidFill>
                  <a:schemeClr val="bg1"/>
                </a:solidFill>
                <a:effectLst>
                  <a:outerShdw blurRad="38100" dist="38100" dir="2700000" algn="tl">
                    <a:srgbClr val="000000">
                      <a:alpha val="43137"/>
                    </a:srgbClr>
                  </a:outerShdw>
                </a:effectLst>
                <a:cs typeface="+mn-cs"/>
              </a:rPr>
              <a:t>Syarat</a:t>
            </a:r>
            <a:endParaRPr lang="en-US" sz="1400" b="1" dirty="0">
              <a:solidFill>
                <a:schemeClr val="bg1"/>
              </a:solidFill>
              <a:effectLst>
                <a:outerShdw blurRad="38100" dist="38100" dir="2700000" algn="tl">
                  <a:srgbClr val="000000">
                    <a:alpha val="43137"/>
                  </a:srgbClr>
                </a:outerShdw>
              </a:effectLst>
              <a:cs typeface="+mn-cs"/>
            </a:endParaRPr>
          </a:p>
          <a:p>
            <a:pPr algn="ctr">
              <a:defRPr/>
            </a:pPr>
            <a:r>
              <a:rPr lang="en-US" sz="1400" b="1" dirty="0">
                <a:solidFill>
                  <a:schemeClr val="bg1"/>
                </a:solidFill>
                <a:effectLst>
                  <a:outerShdw blurRad="38100" dist="38100" dir="2700000" algn="tl">
                    <a:srgbClr val="000000">
                      <a:alpha val="43137"/>
                    </a:srgbClr>
                  </a:outerShdw>
                </a:effectLst>
                <a:cs typeface="+mn-cs"/>
              </a:rPr>
              <a:t>Tiada </a:t>
            </a:r>
            <a:r>
              <a:rPr lang="en-US" sz="1400" b="1" dirty="0" err="1">
                <a:solidFill>
                  <a:schemeClr val="bg1"/>
                </a:solidFill>
                <a:effectLst>
                  <a:outerShdw blurRad="38100" dist="38100" dir="2700000" algn="tl">
                    <a:srgbClr val="000000">
                      <a:alpha val="43137"/>
                    </a:srgbClr>
                  </a:outerShdw>
                </a:effectLst>
                <a:cs typeface="+mn-cs"/>
              </a:rPr>
              <a:t>PMR</a:t>
            </a:r>
            <a:r>
              <a:rPr lang="en-US" sz="1400" b="1" dirty="0">
                <a:solidFill>
                  <a:schemeClr val="bg1"/>
                </a:solidFill>
                <a:effectLst>
                  <a:outerShdw blurRad="38100" dist="38100" dir="2700000" algn="tl">
                    <a:srgbClr val="000000">
                      <a:alpha val="43137"/>
                    </a:srgbClr>
                  </a:outerShdw>
                </a:effectLst>
                <a:cs typeface="+mn-cs"/>
              </a:rPr>
              <a:t>/</a:t>
            </a:r>
            <a:r>
              <a:rPr lang="en-US" sz="1400" b="1" dirty="0" err="1">
                <a:solidFill>
                  <a:schemeClr val="bg1"/>
                </a:solidFill>
                <a:effectLst>
                  <a:outerShdw blurRad="38100" dist="38100" dir="2700000" algn="tl">
                    <a:srgbClr val="000000">
                      <a:alpha val="43137"/>
                    </a:srgbClr>
                  </a:outerShdw>
                </a:effectLst>
                <a:cs typeface="+mn-cs"/>
              </a:rPr>
              <a:t>PMR</a:t>
            </a:r>
            <a:endParaRPr lang="en-US" sz="1400" b="1" dirty="0">
              <a:solidFill>
                <a:schemeClr val="bg1"/>
              </a:solidFill>
              <a:effectLst>
                <a:outerShdw blurRad="38100" dist="38100" dir="2700000" algn="tl">
                  <a:srgbClr val="000000">
                    <a:alpha val="43137"/>
                  </a:srgbClr>
                </a:outerShdw>
              </a:effectLst>
              <a:cs typeface="+mn-cs"/>
            </a:endParaRPr>
          </a:p>
        </p:txBody>
      </p:sp>
      <p:cxnSp>
        <p:nvCxnSpPr>
          <p:cNvPr id="16" name="Elbow Connector 15"/>
          <p:cNvCxnSpPr>
            <a:stCxn id="14" idx="1"/>
            <a:endCxn id="15" idx="1"/>
          </p:cNvCxnSpPr>
          <p:nvPr/>
        </p:nvCxnSpPr>
        <p:spPr>
          <a:xfrm rot="10800000" flipV="1">
            <a:off x="2667000" y="2986088"/>
            <a:ext cx="1588" cy="2179637"/>
          </a:xfrm>
          <a:prstGeom prst="bentConnector3">
            <a:avLst>
              <a:gd name="adj1" fmla="val 14395466"/>
            </a:avLst>
          </a:prstGeom>
          <a:ln w="19050"/>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2133600" y="3559175"/>
            <a:ext cx="304800" cy="158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6484938" y="5265737"/>
            <a:ext cx="2514600" cy="60325"/>
          </a:xfrm>
          <a:prstGeom prst="line">
            <a:avLst/>
          </a:prstGeom>
          <a:ln>
            <a:solidFill>
              <a:schemeClr val="accent1">
                <a:lumMod val="75000"/>
              </a:schemeClr>
            </a:solidFill>
            <a:prstDash val="sysDash"/>
          </a:ln>
          <a:effectLst/>
        </p:spPr>
        <p:style>
          <a:lnRef idx="3">
            <a:schemeClr val="accent2"/>
          </a:lnRef>
          <a:fillRef idx="0">
            <a:schemeClr val="accent2"/>
          </a:fillRef>
          <a:effectRef idx="2">
            <a:schemeClr val="accent2"/>
          </a:effectRef>
          <a:fontRef idx="minor">
            <a:schemeClr val="tx1"/>
          </a:fontRef>
        </p:style>
      </p:cxnSp>
      <p:sp>
        <p:nvSpPr>
          <p:cNvPr id="20" name="Rectangle 19"/>
          <p:cNvSpPr/>
          <p:nvPr/>
        </p:nvSpPr>
        <p:spPr>
          <a:xfrm>
            <a:off x="8132763" y="4106863"/>
            <a:ext cx="762000" cy="381000"/>
          </a:xfrm>
          <a:prstGeom prst="rect">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100" dirty="0">
                <a:solidFill>
                  <a:schemeClr val="tx1"/>
                </a:solidFill>
                <a:latin typeface="Arial" pitchFamily="34" charset="0"/>
                <a:cs typeface="Arial" pitchFamily="34" charset="0"/>
              </a:rPr>
              <a:t>CUKUP SYARAT</a:t>
            </a:r>
          </a:p>
        </p:txBody>
      </p:sp>
      <p:sp>
        <p:nvSpPr>
          <p:cNvPr id="49170" name="TextBox 93"/>
          <p:cNvSpPr txBox="1">
            <a:spLocks noChangeArrowheads="1"/>
          </p:cNvSpPr>
          <p:nvPr/>
        </p:nvSpPr>
        <p:spPr bwMode="auto">
          <a:xfrm>
            <a:off x="7924800" y="4583113"/>
            <a:ext cx="1143000" cy="460375"/>
          </a:xfrm>
          <a:prstGeom prst="rect">
            <a:avLst/>
          </a:prstGeom>
          <a:gradFill rotWithShape="1">
            <a:gsLst>
              <a:gs pos="0">
                <a:srgbClr val="537E25"/>
              </a:gs>
              <a:gs pos="50000">
                <a:srgbClr val="7AB73A"/>
              </a:gs>
              <a:gs pos="100000">
                <a:srgbClr val="92DA46"/>
              </a:gs>
            </a:gsLst>
            <a:lin ang="16200000" scaled="1"/>
          </a:gradFill>
          <a:ln w="9525">
            <a:solidFill>
              <a:schemeClr val="tx1"/>
            </a:solidFill>
            <a:miter lim="800000"/>
            <a:headEnd/>
            <a:tailEnd/>
          </a:ln>
        </p:spPr>
        <p:txBody>
          <a:bodyPr>
            <a:spAutoFit/>
          </a:bodyPr>
          <a:lstStyle/>
          <a:p>
            <a:pPr marL="117475" indent="-117475" algn="just">
              <a:buFont typeface="Arial" pitchFamily="34" charset="0"/>
              <a:buChar char="•"/>
            </a:pPr>
            <a:r>
              <a:rPr lang="en-US" sz="1200" b="1"/>
              <a:t>Pembantu Awam H5-1</a:t>
            </a:r>
          </a:p>
        </p:txBody>
      </p:sp>
      <p:sp>
        <p:nvSpPr>
          <p:cNvPr id="49171" name="TextBox 108"/>
          <p:cNvSpPr txBox="1">
            <a:spLocks noChangeArrowheads="1"/>
          </p:cNvSpPr>
          <p:nvPr/>
        </p:nvSpPr>
        <p:spPr bwMode="auto">
          <a:xfrm>
            <a:off x="6413500" y="4114800"/>
            <a:ext cx="1219200" cy="2032000"/>
          </a:xfrm>
          <a:prstGeom prst="rect">
            <a:avLst/>
          </a:prstGeom>
          <a:gradFill rotWithShape="1">
            <a:gsLst>
              <a:gs pos="0">
                <a:srgbClr val="537E25"/>
              </a:gs>
              <a:gs pos="50000">
                <a:srgbClr val="7AB73A"/>
              </a:gs>
              <a:gs pos="100000">
                <a:srgbClr val="92DA46"/>
              </a:gs>
            </a:gsLst>
            <a:lin ang="16200000" scaled="1"/>
          </a:gradFill>
          <a:ln w="9525">
            <a:solidFill>
              <a:schemeClr val="tx1"/>
            </a:solidFill>
            <a:miter lim="800000"/>
            <a:headEnd/>
            <a:tailEnd/>
          </a:ln>
        </p:spPr>
        <p:txBody>
          <a:bodyPr>
            <a:spAutoFit/>
          </a:bodyPr>
          <a:lstStyle/>
          <a:p>
            <a:pPr marL="111125" indent="-111125">
              <a:buFont typeface="Arial" pitchFamily="34" charset="0"/>
              <a:buChar char="•"/>
            </a:pPr>
            <a:r>
              <a:rPr lang="en-US" sz="1400" b="1"/>
              <a:t>Pembantu Awam H5-1 (KUP jaga R1, R4)</a:t>
            </a:r>
          </a:p>
          <a:p>
            <a:pPr marL="111125" indent="-111125">
              <a:buFont typeface="Arial" pitchFamily="34" charset="0"/>
              <a:buChar char="•"/>
            </a:pPr>
            <a:r>
              <a:rPr lang="en-US" sz="1400" b="1"/>
              <a:t>Gaji bayangan jaga R1, R4 SBPA</a:t>
            </a:r>
          </a:p>
        </p:txBody>
      </p:sp>
      <p:sp>
        <p:nvSpPr>
          <p:cNvPr id="23" name="Right Arrow 22"/>
          <p:cNvSpPr/>
          <p:nvPr/>
        </p:nvSpPr>
        <p:spPr>
          <a:xfrm>
            <a:off x="7689850" y="4718050"/>
            <a:ext cx="228600" cy="152400"/>
          </a:xfrm>
          <a:prstGeom prst="rightArrow">
            <a:avLst/>
          </a:prstGeom>
          <a:solidFill>
            <a:srgbClr val="0070C0"/>
          </a:solidFill>
          <a:ln>
            <a:solidFill>
              <a:schemeClr val="tx1"/>
            </a:solid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endParaRPr lang="en-US"/>
          </a:p>
        </p:txBody>
      </p:sp>
      <p:sp>
        <p:nvSpPr>
          <p:cNvPr id="49173" name="TextBox 121"/>
          <p:cNvSpPr txBox="1">
            <a:spLocks noChangeArrowheads="1"/>
          </p:cNvSpPr>
          <p:nvPr/>
        </p:nvSpPr>
        <p:spPr bwMode="auto">
          <a:xfrm>
            <a:off x="6457950" y="2212975"/>
            <a:ext cx="1771650" cy="738188"/>
          </a:xfrm>
          <a:prstGeom prst="rect">
            <a:avLst/>
          </a:prstGeom>
          <a:gradFill rotWithShape="1">
            <a:gsLst>
              <a:gs pos="0">
                <a:srgbClr val="537E25"/>
              </a:gs>
              <a:gs pos="50000">
                <a:srgbClr val="7AB73A"/>
              </a:gs>
              <a:gs pos="100000">
                <a:srgbClr val="92DA46"/>
              </a:gs>
            </a:gsLst>
            <a:lin ang="16200000" scaled="1"/>
          </a:gradFill>
          <a:ln w="9525">
            <a:solidFill>
              <a:schemeClr val="tx1"/>
            </a:solidFill>
            <a:miter lim="800000"/>
            <a:headEnd/>
            <a:tailEnd/>
          </a:ln>
        </p:spPr>
        <p:txBody>
          <a:bodyPr>
            <a:spAutoFit/>
          </a:bodyPr>
          <a:lstStyle/>
          <a:p>
            <a:pPr marL="169863" indent="-169863" algn="just">
              <a:buFont typeface="Arial" pitchFamily="34" charset="0"/>
              <a:buChar char="•"/>
            </a:pPr>
            <a:r>
              <a:rPr lang="en-US" sz="1400" b="1"/>
              <a:t>Masuk SBPA</a:t>
            </a:r>
          </a:p>
          <a:p>
            <a:pPr marL="169863" indent="-169863" algn="just">
              <a:buFont typeface="Arial" pitchFamily="34" charset="0"/>
              <a:buChar char="•"/>
            </a:pPr>
            <a:r>
              <a:rPr lang="en-US" sz="1400" b="1"/>
              <a:t>Pembantu Awam H5-1</a:t>
            </a:r>
          </a:p>
        </p:txBody>
      </p:sp>
      <p:sp>
        <p:nvSpPr>
          <p:cNvPr id="25" name="Right Arrow 24"/>
          <p:cNvSpPr/>
          <p:nvPr/>
        </p:nvSpPr>
        <p:spPr>
          <a:xfrm>
            <a:off x="5867400" y="2540000"/>
            <a:ext cx="533400" cy="127000"/>
          </a:xfrm>
          <a:prstGeom prst="rightArrow">
            <a:avLst/>
          </a:prstGeom>
          <a:solidFill>
            <a:srgbClr val="0070C0"/>
          </a:solidFill>
          <a:ln>
            <a:solidFill>
              <a:schemeClr val="tx1"/>
            </a:solid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endParaRPr lang="en-US"/>
          </a:p>
        </p:txBody>
      </p:sp>
      <p:sp>
        <p:nvSpPr>
          <p:cNvPr id="27" name="TextBox 94"/>
          <p:cNvSpPr txBox="1">
            <a:spLocks noChangeArrowheads="1"/>
          </p:cNvSpPr>
          <p:nvPr/>
        </p:nvSpPr>
        <p:spPr bwMode="auto">
          <a:xfrm>
            <a:off x="6477000" y="3182938"/>
            <a:ext cx="2133600" cy="584200"/>
          </a:xfrm>
          <a:prstGeom prst="rect">
            <a:avLst/>
          </a:prstGeom>
          <a:gradFill rotWithShape="1">
            <a:gsLst>
              <a:gs pos="0">
                <a:srgbClr val="A00000"/>
              </a:gs>
              <a:gs pos="50000">
                <a:srgbClr val="E60000"/>
              </a:gs>
              <a:gs pos="100000">
                <a:srgbClr val="FF0000"/>
              </a:gs>
            </a:gsLst>
            <a:lin ang="16200000" scaled="1"/>
          </a:gradFill>
          <a:ln w="9525">
            <a:noFill/>
            <a:miter lim="800000"/>
            <a:headEnd/>
            <a:tailEnd/>
          </a:ln>
        </p:spPr>
        <p:txBody>
          <a:bodyPr>
            <a:spAutoFit/>
          </a:bodyPr>
          <a:lstStyle/>
          <a:p>
            <a:pPr algn="ctr">
              <a:defRPr/>
            </a:pPr>
            <a:r>
              <a:rPr lang="en-US" sz="1600" b="1" dirty="0" err="1">
                <a:solidFill>
                  <a:schemeClr val="bg1"/>
                </a:solidFill>
                <a:effectLst>
                  <a:outerShdw blurRad="38100" dist="38100" dir="2700000" algn="tl">
                    <a:srgbClr val="000000">
                      <a:alpha val="43137"/>
                    </a:srgbClr>
                  </a:outerShdw>
                </a:effectLst>
                <a:cs typeface="+mn-cs"/>
              </a:rPr>
              <a:t>Dibersarakan</a:t>
            </a:r>
            <a:r>
              <a:rPr lang="en-US" sz="1600" b="1" dirty="0">
                <a:solidFill>
                  <a:schemeClr val="bg1"/>
                </a:solidFill>
                <a:effectLst>
                  <a:outerShdw blurRad="38100" dist="38100" dir="2700000" algn="tl">
                    <a:srgbClr val="000000">
                      <a:alpha val="43137"/>
                    </a:srgbClr>
                  </a:outerShdw>
                </a:effectLst>
                <a:cs typeface="+mn-cs"/>
              </a:rPr>
              <a:t> </a:t>
            </a:r>
            <a:r>
              <a:rPr lang="en-US" sz="1600" b="1" dirty="0" err="1">
                <a:solidFill>
                  <a:schemeClr val="bg1"/>
                </a:solidFill>
                <a:effectLst>
                  <a:outerShdw blurRad="38100" dist="38100" dir="2700000" algn="tl">
                    <a:srgbClr val="000000">
                      <a:alpha val="43137"/>
                    </a:srgbClr>
                  </a:outerShdw>
                </a:effectLst>
                <a:cs typeface="+mn-cs"/>
              </a:rPr>
              <a:t>di</a:t>
            </a:r>
            <a:r>
              <a:rPr lang="en-US" sz="1600" b="1" dirty="0">
                <a:solidFill>
                  <a:schemeClr val="bg1"/>
                </a:solidFill>
                <a:effectLst>
                  <a:outerShdw blurRad="38100" dist="38100" dir="2700000" algn="tl">
                    <a:srgbClr val="000000">
                      <a:alpha val="43137"/>
                    </a:srgbClr>
                  </a:outerShdw>
                </a:effectLst>
                <a:cs typeface="+mn-cs"/>
              </a:rPr>
              <a:t> </a:t>
            </a:r>
            <a:r>
              <a:rPr lang="en-US" sz="1600" b="1" dirty="0" err="1">
                <a:solidFill>
                  <a:schemeClr val="bg1"/>
                </a:solidFill>
                <a:effectLst>
                  <a:outerShdw blurRad="38100" dist="38100" dir="2700000" algn="tl">
                    <a:srgbClr val="000000">
                      <a:alpha val="43137"/>
                    </a:srgbClr>
                  </a:outerShdw>
                </a:effectLst>
                <a:cs typeface="+mn-cs"/>
              </a:rPr>
              <a:t>bawah</a:t>
            </a:r>
            <a:r>
              <a:rPr lang="en-US" sz="1600" b="1" dirty="0">
                <a:solidFill>
                  <a:schemeClr val="bg1"/>
                </a:solidFill>
                <a:effectLst>
                  <a:outerShdw blurRad="38100" dist="38100" dir="2700000" algn="tl">
                    <a:srgbClr val="000000">
                      <a:alpha val="43137"/>
                    </a:srgbClr>
                  </a:outerShdw>
                </a:effectLst>
                <a:cs typeface="+mn-cs"/>
              </a:rPr>
              <a:t> 10(5)(b)</a:t>
            </a:r>
          </a:p>
        </p:txBody>
      </p:sp>
      <p:sp>
        <p:nvSpPr>
          <p:cNvPr id="49176" name="TextBox 96"/>
          <p:cNvSpPr txBox="1">
            <a:spLocks noChangeArrowheads="1"/>
          </p:cNvSpPr>
          <p:nvPr/>
        </p:nvSpPr>
        <p:spPr bwMode="auto">
          <a:xfrm>
            <a:off x="152400" y="4572000"/>
            <a:ext cx="1981200" cy="1354138"/>
          </a:xfrm>
          <a:prstGeom prst="rect">
            <a:avLst/>
          </a:prstGeom>
          <a:gradFill rotWithShape="1">
            <a:gsLst>
              <a:gs pos="0">
                <a:srgbClr val="3F1260"/>
              </a:gs>
              <a:gs pos="50000">
                <a:srgbClr val="5E1F8D"/>
              </a:gs>
              <a:gs pos="100000">
                <a:srgbClr val="7128A8"/>
              </a:gs>
            </a:gsLst>
            <a:lin ang="16200000" scaled="1"/>
          </a:gradFill>
          <a:ln w="9525">
            <a:solidFill>
              <a:schemeClr val="tx1"/>
            </a:solidFill>
            <a:miter lim="800000"/>
            <a:headEnd/>
            <a:tailEnd/>
          </a:ln>
        </p:spPr>
        <p:txBody>
          <a:bodyPr>
            <a:spAutoFit/>
          </a:bodyPr>
          <a:lstStyle/>
          <a:p>
            <a:pPr algn="ctr"/>
            <a:endParaRPr lang="en-US" sz="1200" b="1">
              <a:solidFill>
                <a:schemeClr val="bg1"/>
              </a:solidFill>
            </a:endParaRPr>
          </a:p>
          <a:p>
            <a:pPr algn="ctr"/>
            <a:r>
              <a:rPr lang="en-US" sz="1400" b="1">
                <a:solidFill>
                  <a:schemeClr val="bg1"/>
                </a:solidFill>
              </a:rPr>
              <a:t>Menolak opsyen</a:t>
            </a:r>
          </a:p>
          <a:p>
            <a:pPr algn="ctr"/>
            <a:r>
              <a:rPr lang="en-US" sz="1400" b="1">
                <a:solidFill>
                  <a:schemeClr val="bg1"/>
                </a:solidFill>
              </a:rPr>
              <a:t>tukar lantik ke Pengawal Keselamatan Gred KP11 pada 2009</a:t>
            </a:r>
          </a:p>
        </p:txBody>
      </p:sp>
      <p:sp>
        <p:nvSpPr>
          <p:cNvPr id="49177" name="TextBox 102"/>
          <p:cNvSpPr txBox="1">
            <a:spLocks noChangeArrowheads="1"/>
          </p:cNvSpPr>
          <p:nvPr/>
        </p:nvSpPr>
        <p:spPr bwMode="auto">
          <a:xfrm>
            <a:off x="4246563" y="1828800"/>
            <a:ext cx="1981200" cy="523875"/>
          </a:xfrm>
          <a:prstGeom prst="rect">
            <a:avLst/>
          </a:prstGeom>
          <a:noFill/>
          <a:ln w="9525">
            <a:noFill/>
            <a:miter lim="800000"/>
            <a:headEnd/>
            <a:tailEnd/>
          </a:ln>
        </p:spPr>
        <p:txBody>
          <a:bodyPr>
            <a:spAutoFit/>
          </a:bodyPr>
          <a:lstStyle/>
          <a:p>
            <a:pPr algn="ctr"/>
            <a:r>
              <a:rPr lang="en-US" sz="1400">
                <a:latin typeface="Arial Black" pitchFamily="34" charset="0"/>
              </a:rPr>
              <a:t>Pembantu Awam</a:t>
            </a:r>
          </a:p>
          <a:p>
            <a:pPr algn="ctr"/>
            <a:r>
              <a:rPr lang="en-US" sz="1400">
                <a:latin typeface="Arial Black" pitchFamily="34" charset="0"/>
              </a:rPr>
              <a:t>H5-1 (R4,r1)</a:t>
            </a:r>
          </a:p>
        </p:txBody>
      </p:sp>
      <p:sp>
        <p:nvSpPr>
          <p:cNvPr id="30" name="Right Arrow 29"/>
          <p:cNvSpPr/>
          <p:nvPr/>
        </p:nvSpPr>
        <p:spPr>
          <a:xfrm>
            <a:off x="5867400" y="3276600"/>
            <a:ext cx="533400" cy="152400"/>
          </a:xfrm>
          <a:prstGeom prst="rightArrow">
            <a:avLst/>
          </a:prstGeom>
          <a:solidFill>
            <a:srgbClr val="0070C0"/>
          </a:solidFill>
          <a:ln>
            <a:solidFill>
              <a:schemeClr val="tx1"/>
            </a:solid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endParaRPr lang="en-US"/>
          </a:p>
        </p:txBody>
      </p:sp>
      <p:sp>
        <p:nvSpPr>
          <p:cNvPr id="31" name="Right Arrow 30"/>
          <p:cNvSpPr/>
          <p:nvPr/>
        </p:nvSpPr>
        <p:spPr>
          <a:xfrm>
            <a:off x="5867400" y="4719638"/>
            <a:ext cx="533400" cy="157162"/>
          </a:xfrm>
          <a:prstGeom prst="rightArrow">
            <a:avLst/>
          </a:prstGeom>
          <a:solidFill>
            <a:srgbClr val="0070C0"/>
          </a:solidFill>
          <a:ln>
            <a:solidFill>
              <a:schemeClr val="tx1"/>
            </a:solid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endParaRPr lang="en-US"/>
          </a:p>
        </p:txBody>
      </p:sp>
      <p:sp>
        <p:nvSpPr>
          <p:cNvPr id="32" name="Right Arrow 31"/>
          <p:cNvSpPr/>
          <p:nvPr/>
        </p:nvSpPr>
        <p:spPr>
          <a:xfrm>
            <a:off x="5867400" y="6318250"/>
            <a:ext cx="533400" cy="158750"/>
          </a:xfrm>
          <a:prstGeom prst="rightArrow">
            <a:avLst/>
          </a:prstGeom>
          <a:solidFill>
            <a:srgbClr val="0070C0"/>
          </a:solidFill>
          <a:ln>
            <a:solidFill>
              <a:schemeClr val="tx1"/>
            </a:solid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endParaRPr lang="en-US"/>
          </a:p>
        </p:txBody>
      </p:sp>
      <p:sp>
        <p:nvSpPr>
          <p:cNvPr id="35" name="TextBox 94"/>
          <p:cNvSpPr txBox="1">
            <a:spLocks noChangeArrowheads="1"/>
          </p:cNvSpPr>
          <p:nvPr/>
        </p:nvSpPr>
        <p:spPr bwMode="auto">
          <a:xfrm>
            <a:off x="6477000" y="6172200"/>
            <a:ext cx="2057400" cy="584200"/>
          </a:xfrm>
          <a:prstGeom prst="rect">
            <a:avLst/>
          </a:prstGeom>
          <a:gradFill rotWithShape="1">
            <a:gsLst>
              <a:gs pos="0">
                <a:srgbClr val="A00000"/>
              </a:gs>
              <a:gs pos="50000">
                <a:srgbClr val="E60000"/>
              </a:gs>
              <a:gs pos="100000">
                <a:srgbClr val="FF0000"/>
              </a:gs>
            </a:gsLst>
            <a:lin ang="16200000" scaled="1"/>
          </a:gradFill>
          <a:ln w="9525">
            <a:noFill/>
            <a:miter lim="800000"/>
            <a:headEnd/>
            <a:tailEnd/>
          </a:ln>
        </p:spPr>
        <p:txBody>
          <a:bodyPr>
            <a:spAutoFit/>
          </a:bodyPr>
          <a:lstStyle/>
          <a:p>
            <a:pPr algn="ctr">
              <a:defRPr/>
            </a:pPr>
            <a:r>
              <a:rPr lang="en-US" sz="1600" b="1" dirty="0" err="1">
                <a:solidFill>
                  <a:schemeClr val="bg1"/>
                </a:solidFill>
                <a:effectLst>
                  <a:outerShdw blurRad="38100" dist="38100" dir="2700000" algn="tl">
                    <a:srgbClr val="000000">
                      <a:alpha val="43137"/>
                    </a:srgbClr>
                  </a:outerShdw>
                </a:effectLst>
                <a:cs typeface="+mn-cs"/>
              </a:rPr>
              <a:t>Dibersarakan</a:t>
            </a:r>
            <a:r>
              <a:rPr lang="en-US" sz="1600" b="1" dirty="0">
                <a:solidFill>
                  <a:schemeClr val="bg1"/>
                </a:solidFill>
                <a:effectLst>
                  <a:outerShdw blurRad="38100" dist="38100" dir="2700000" algn="tl">
                    <a:srgbClr val="000000">
                      <a:alpha val="43137"/>
                    </a:srgbClr>
                  </a:outerShdw>
                </a:effectLst>
                <a:cs typeface="+mn-cs"/>
              </a:rPr>
              <a:t> </a:t>
            </a:r>
            <a:r>
              <a:rPr lang="en-US" sz="1600" b="1" dirty="0" err="1">
                <a:solidFill>
                  <a:schemeClr val="bg1"/>
                </a:solidFill>
                <a:effectLst>
                  <a:outerShdw blurRad="38100" dist="38100" dir="2700000" algn="tl">
                    <a:srgbClr val="000000">
                      <a:alpha val="43137"/>
                    </a:srgbClr>
                  </a:outerShdw>
                </a:effectLst>
                <a:cs typeface="+mn-cs"/>
              </a:rPr>
              <a:t>di</a:t>
            </a:r>
            <a:r>
              <a:rPr lang="en-US" sz="1600" b="1" dirty="0">
                <a:solidFill>
                  <a:schemeClr val="bg1"/>
                </a:solidFill>
                <a:effectLst>
                  <a:outerShdw blurRad="38100" dist="38100" dir="2700000" algn="tl">
                    <a:srgbClr val="000000">
                      <a:alpha val="43137"/>
                    </a:srgbClr>
                  </a:outerShdw>
                </a:effectLst>
                <a:cs typeface="+mn-cs"/>
              </a:rPr>
              <a:t> </a:t>
            </a:r>
            <a:r>
              <a:rPr lang="en-US" sz="1600" b="1" dirty="0" err="1">
                <a:solidFill>
                  <a:schemeClr val="bg1"/>
                </a:solidFill>
                <a:effectLst>
                  <a:outerShdw blurRad="38100" dist="38100" dir="2700000" algn="tl">
                    <a:srgbClr val="000000">
                      <a:alpha val="43137"/>
                    </a:srgbClr>
                  </a:outerShdw>
                </a:effectLst>
                <a:cs typeface="+mn-cs"/>
              </a:rPr>
              <a:t>bawah</a:t>
            </a:r>
            <a:r>
              <a:rPr lang="en-US" sz="1600" b="1" dirty="0">
                <a:solidFill>
                  <a:schemeClr val="bg1"/>
                </a:solidFill>
                <a:effectLst>
                  <a:outerShdw blurRad="38100" dist="38100" dir="2700000" algn="tl">
                    <a:srgbClr val="000000">
                      <a:alpha val="43137"/>
                    </a:srgbClr>
                  </a:outerShdw>
                </a:effectLst>
                <a:cs typeface="+mn-cs"/>
              </a:rPr>
              <a:t> 10(5)(b)</a:t>
            </a:r>
          </a:p>
        </p:txBody>
      </p:sp>
      <p:cxnSp>
        <p:nvCxnSpPr>
          <p:cNvPr id="36" name="Straight Connector 35"/>
          <p:cNvCxnSpPr/>
          <p:nvPr/>
        </p:nvCxnSpPr>
        <p:spPr>
          <a:xfrm>
            <a:off x="2451100" y="3962400"/>
            <a:ext cx="6858000" cy="17463"/>
          </a:xfrm>
          <a:prstGeom prst="line">
            <a:avLst/>
          </a:prstGeom>
          <a:ln w="38100">
            <a:solidFill>
              <a:schemeClr val="accent1">
                <a:lumMod val="75000"/>
              </a:schemeClr>
            </a:solidFill>
            <a:prstDash val="dash"/>
          </a:ln>
        </p:spPr>
        <p:style>
          <a:lnRef idx="1">
            <a:schemeClr val="accent3"/>
          </a:lnRef>
          <a:fillRef idx="0">
            <a:schemeClr val="accent3"/>
          </a:fillRef>
          <a:effectRef idx="0">
            <a:schemeClr val="accent3"/>
          </a:effectRef>
          <a:fontRef idx="minor">
            <a:schemeClr val="tx1"/>
          </a:fontRef>
        </p:style>
      </p:cxnSp>
      <p:sp>
        <p:nvSpPr>
          <p:cNvPr id="49183" name="TextBox 69"/>
          <p:cNvSpPr txBox="1">
            <a:spLocks noChangeArrowheads="1"/>
          </p:cNvSpPr>
          <p:nvPr/>
        </p:nvSpPr>
        <p:spPr bwMode="auto">
          <a:xfrm>
            <a:off x="2433638" y="2108200"/>
            <a:ext cx="1617662" cy="523875"/>
          </a:xfrm>
          <a:prstGeom prst="rect">
            <a:avLst/>
          </a:prstGeom>
          <a:noFill/>
          <a:ln w="9525">
            <a:noFill/>
            <a:miter lim="800000"/>
            <a:headEnd/>
            <a:tailEnd/>
          </a:ln>
        </p:spPr>
        <p:txBody>
          <a:bodyPr>
            <a:spAutoFit/>
          </a:bodyPr>
          <a:lstStyle/>
          <a:p>
            <a:pPr algn="ctr"/>
            <a:r>
              <a:rPr lang="en-US" sz="1400">
                <a:latin typeface="Arial Black" pitchFamily="34" charset="0"/>
              </a:rPr>
              <a:t>KUP Jaga R1, R4</a:t>
            </a:r>
          </a:p>
        </p:txBody>
      </p:sp>
      <p:sp>
        <p:nvSpPr>
          <p:cNvPr id="38" name="Oval 37">
            <a:hlinkClick r:id="rId3" action="ppaction://hlinkfile"/>
          </p:cNvPr>
          <p:cNvSpPr/>
          <p:nvPr/>
        </p:nvSpPr>
        <p:spPr>
          <a:xfrm>
            <a:off x="3738563" y="2927350"/>
            <a:ext cx="376237" cy="349250"/>
          </a:xfrm>
          <a:prstGeom prst="ellipse">
            <a:avLst/>
          </a:prstGeom>
        </p:spPr>
        <p:style>
          <a:lnRef idx="1">
            <a:schemeClr val="accent2"/>
          </a:lnRef>
          <a:fillRef idx="2">
            <a:schemeClr val="accent2"/>
          </a:fillRef>
          <a:effectRef idx="1">
            <a:schemeClr val="accent2"/>
          </a:effectRef>
          <a:fontRef idx="minor">
            <a:schemeClr val="dk1"/>
          </a:fontRef>
        </p:style>
        <p:txBody>
          <a:bodyPr anchor="ctr"/>
          <a:lstStyle/>
          <a:p>
            <a:pPr algn="ctr">
              <a:defRPr/>
            </a:pPr>
            <a:r>
              <a:rPr lang="en-US" b="1" dirty="0">
                <a:latin typeface="Arial Black" pitchFamily="34" charset="0"/>
              </a:rPr>
              <a:t>L</a:t>
            </a:r>
          </a:p>
        </p:txBody>
      </p:sp>
      <p:sp>
        <p:nvSpPr>
          <p:cNvPr id="40" name="Oval 39">
            <a:hlinkClick r:id="rId4" action="ppaction://hlinkfile"/>
          </p:cNvPr>
          <p:cNvSpPr/>
          <p:nvPr/>
        </p:nvSpPr>
        <p:spPr>
          <a:xfrm>
            <a:off x="3738563" y="5105400"/>
            <a:ext cx="376237" cy="349250"/>
          </a:xfrm>
          <a:prstGeom prst="ellipse">
            <a:avLst/>
          </a:prstGeom>
        </p:spPr>
        <p:style>
          <a:lnRef idx="1">
            <a:schemeClr val="accent2"/>
          </a:lnRef>
          <a:fillRef idx="2">
            <a:schemeClr val="accent2"/>
          </a:fillRef>
          <a:effectRef idx="1">
            <a:schemeClr val="accent2"/>
          </a:effectRef>
          <a:fontRef idx="minor">
            <a:schemeClr val="dk1"/>
          </a:fontRef>
        </p:style>
        <p:txBody>
          <a:bodyPr anchor="ctr"/>
          <a:lstStyle/>
          <a:p>
            <a:pPr algn="ctr">
              <a:defRPr/>
            </a:pPr>
            <a:r>
              <a:rPr lang="en-US" b="1" dirty="0">
                <a:latin typeface="Arial Black" pitchFamily="34" charset="0"/>
              </a:rPr>
              <a:t>M</a:t>
            </a:r>
          </a:p>
        </p:txBody>
      </p:sp>
      <p:pic>
        <p:nvPicPr>
          <p:cNvPr id="49186" name="Picture 32" descr="http://executiveanswers.files.wordpress.com/2011/04/people-icon.png"/>
          <p:cNvPicPr>
            <a:picLocks noChangeAspect="1" noChangeArrowheads="1"/>
          </p:cNvPicPr>
          <p:nvPr/>
        </p:nvPicPr>
        <p:blipFill>
          <a:blip r:embed="rId5" cstate="print"/>
          <a:srcRect/>
          <a:stretch>
            <a:fillRect/>
          </a:stretch>
        </p:blipFill>
        <p:spPr bwMode="auto">
          <a:xfrm>
            <a:off x="533400" y="1952625"/>
            <a:ext cx="1027113" cy="928688"/>
          </a:xfrm>
          <a:prstGeom prst="rect">
            <a:avLst/>
          </a:prstGeom>
          <a:noFill/>
          <a:ln w="9525">
            <a:noFill/>
            <a:miter lim="800000"/>
            <a:headEnd/>
            <a:tailEnd/>
          </a:ln>
        </p:spPr>
      </p:pic>
      <p:sp>
        <p:nvSpPr>
          <p:cNvPr id="44" name="TextBox 43"/>
          <p:cNvSpPr txBox="1"/>
          <p:nvPr/>
        </p:nvSpPr>
        <p:spPr>
          <a:xfrm>
            <a:off x="152400" y="3033713"/>
            <a:ext cx="1981200" cy="1477962"/>
          </a:xfrm>
          <a:prstGeom prst="rect">
            <a:avLst/>
          </a:prstGeom>
          <a:gradFill flip="none" rotWithShape="1">
            <a:gsLst>
              <a:gs pos="0">
                <a:srgbClr val="CC3300">
                  <a:shade val="30000"/>
                  <a:satMod val="115000"/>
                </a:srgbClr>
              </a:gs>
              <a:gs pos="50000">
                <a:srgbClr val="CC3300">
                  <a:shade val="67500"/>
                  <a:satMod val="115000"/>
                </a:srgbClr>
              </a:gs>
              <a:gs pos="100000">
                <a:srgbClr val="CC3300">
                  <a:shade val="100000"/>
                  <a:satMod val="115000"/>
                </a:srgbClr>
              </a:gs>
            </a:gsLst>
            <a:lin ang="2700000" scaled="1"/>
            <a:tileRect/>
          </a:gradFill>
        </p:spPr>
        <p:style>
          <a:lnRef idx="1">
            <a:schemeClr val="accent2"/>
          </a:lnRef>
          <a:fillRef idx="3">
            <a:schemeClr val="accent2"/>
          </a:fillRef>
          <a:effectRef idx="2">
            <a:schemeClr val="accent2"/>
          </a:effectRef>
          <a:fontRef idx="minor">
            <a:schemeClr val="lt1"/>
          </a:fontRef>
        </p:style>
        <p:txBody>
          <a:bodyPr>
            <a:spAutoFit/>
          </a:bodyPr>
          <a:lstStyle/>
          <a:p>
            <a:pPr algn="ctr">
              <a:defRPr/>
            </a:pPr>
            <a:r>
              <a:rPr lang="en-US" dirty="0">
                <a:latin typeface="Arial" pitchFamily="34" charset="0"/>
                <a:cs typeface="Arial" pitchFamily="34" charset="0"/>
              </a:rPr>
              <a:t>SKIM PERKHIDMATAN JUMUD SEBELUM SBPA</a:t>
            </a:r>
          </a:p>
          <a:p>
            <a:pPr algn="ctr">
              <a:defRPr/>
            </a:pPr>
            <a:endParaRPr lang="en-US" dirty="0">
              <a:latin typeface="Arial" pitchFamily="34" charset="0"/>
              <a:cs typeface="Arial" pitchFamily="34" charset="0"/>
            </a:endParaRPr>
          </a:p>
        </p:txBody>
      </p:sp>
      <p:sp>
        <p:nvSpPr>
          <p:cNvPr id="45" name="TextBox 39"/>
          <p:cNvSpPr txBox="1">
            <a:spLocks noChangeArrowheads="1"/>
          </p:cNvSpPr>
          <p:nvPr/>
        </p:nvSpPr>
        <p:spPr bwMode="auto">
          <a:xfrm>
            <a:off x="4486275" y="1382713"/>
            <a:ext cx="1524000" cy="369887"/>
          </a:xfrm>
          <a:prstGeom prst="rect">
            <a:avLst/>
          </a:prstGeom>
          <a:ln>
            <a:headEnd/>
            <a:tailEnd/>
          </a:ln>
        </p:spPr>
        <p:style>
          <a:lnRef idx="1">
            <a:schemeClr val="dk1"/>
          </a:lnRef>
          <a:fillRef idx="3">
            <a:schemeClr val="dk1"/>
          </a:fillRef>
          <a:effectRef idx="2">
            <a:schemeClr val="dk1"/>
          </a:effectRef>
          <a:fontRef idx="minor">
            <a:schemeClr val="lt1"/>
          </a:fontRef>
        </p:style>
        <p:txBody>
          <a:bodyPr>
            <a:spAutoFit/>
          </a:bodyPr>
          <a:lstStyle/>
          <a:p>
            <a:pPr algn="ctr">
              <a:defRPr/>
            </a:pPr>
            <a:r>
              <a:rPr lang="en-US" b="1" dirty="0">
                <a:solidFill>
                  <a:schemeClr val="bg1"/>
                </a:solidFill>
                <a:latin typeface="Arial Black" pitchFamily="34" charset="0"/>
              </a:rPr>
              <a:t>SBPA</a:t>
            </a:r>
          </a:p>
        </p:txBody>
      </p:sp>
      <p:sp>
        <p:nvSpPr>
          <p:cNvPr id="49189" name="TextBox 69"/>
          <p:cNvSpPr txBox="1">
            <a:spLocks noChangeArrowheads="1"/>
          </p:cNvSpPr>
          <p:nvPr/>
        </p:nvSpPr>
        <p:spPr bwMode="auto">
          <a:xfrm>
            <a:off x="228600" y="4568825"/>
            <a:ext cx="1781175" cy="307975"/>
          </a:xfrm>
          <a:prstGeom prst="rect">
            <a:avLst/>
          </a:prstGeom>
          <a:noFill/>
          <a:ln w="9525">
            <a:noFill/>
            <a:miter lim="800000"/>
            <a:headEnd/>
            <a:tailEnd/>
          </a:ln>
        </p:spPr>
        <p:txBody>
          <a:bodyPr>
            <a:spAutoFit/>
          </a:bodyPr>
          <a:lstStyle/>
          <a:p>
            <a:pPr algn="ctr"/>
            <a:r>
              <a:rPr lang="en-US" sz="1400">
                <a:solidFill>
                  <a:srgbClr val="FFFF00"/>
                </a:solidFill>
                <a:latin typeface="Arial Black" pitchFamily="34" charset="0"/>
              </a:rPr>
              <a:t>Jaga R1, r4</a:t>
            </a:r>
          </a:p>
        </p:txBody>
      </p:sp>
      <p:sp>
        <p:nvSpPr>
          <p:cNvPr id="39" name="Action Button: Back or Previous 38">
            <a:hlinkClick r:id="rId6" action="ppaction://hlinksldjump" highlightClick="1"/>
          </p:cNvPr>
          <p:cNvSpPr/>
          <p:nvPr/>
        </p:nvSpPr>
        <p:spPr>
          <a:xfrm>
            <a:off x="8575675" y="6329363"/>
            <a:ext cx="228600" cy="2286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ransition>
    <p:dissolv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nvGraphicFramePr>
        <p:xfrm>
          <a:off x="536575" y="1279525"/>
          <a:ext cx="7921342" cy="4937760"/>
        </p:xfrm>
        <a:graphic>
          <a:graphicData uri="http://schemas.openxmlformats.org/drawingml/2006/table">
            <a:tbl>
              <a:tblPr firstRow="1" bandRow="1">
                <a:tableStyleId>{5C22544A-7EE6-4342-B048-85BDC9FD1C3A}</a:tableStyleId>
              </a:tblPr>
              <a:tblGrid>
                <a:gridCol w="1139542"/>
                <a:gridCol w="457200"/>
                <a:gridCol w="3581400"/>
                <a:gridCol w="1066800"/>
                <a:gridCol w="1676400"/>
              </a:tblGrid>
              <a:tr h="516486">
                <a:tc>
                  <a:txBody>
                    <a:bodyPr/>
                    <a:lstStyle/>
                    <a:p>
                      <a:pPr algn="ctr"/>
                      <a:r>
                        <a:rPr lang="ms-MY" sz="1600" b="1" noProof="0" dirty="0" smtClean="0">
                          <a:solidFill>
                            <a:schemeClr val="bg1"/>
                          </a:solidFill>
                          <a:latin typeface="Arial" pitchFamily="34" charset="0"/>
                          <a:cs typeface="Arial" pitchFamily="34" charset="0"/>
                        </a:rPr>
                        <a:t>Kategori </a:t>
                      </a:r>
                      <a:endParaRPr lang="ms-MY" sz="1600" b="1" noProof="0" dirty="0">
                        <a:solidFill>
                          <a:schemeClr val="bg1"/>
                        </a:solidFill>
                        <a:latin typeface="Arial" pitchFamily="34" charset="0"/>
                        <a:cs typeface="Arial" pitchFamily="34" charset="0"/>
                      </a:endParaRPr>
                    </a:p>
                  </a:txBody>
                  <a:tcPr marL="84406" marR="8440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gridSpan="2">
                  <a:txBody>
                    <a:bodyPr/>
                    <a:lstStyle/>
                    <a:p>
                      <a:pPr algn="ctr"/>
                      <a:r>
                        <a:rPr lang="ms-MY" sz="1600" b="1" noProof="0" dirty="0" smtClean="0">
                          <a:solidFill>
                            <a:schemeClr val="bg1"/>
                          </a:solidFill>
                          <a:latin typeface="Arial" pitchFamily="34" charset="0"/>
                          <a:cs typeface="Arial" pitchFamily="34" charset="0"/>
                        </a:rPr>
                        <a:t>Skim Perkhidmatan</a:t>
                      </a:r>
                      <a:endParaRPr lang="ms-MY" sz="1600" b="1" noProof="0" dirty="0">
                        <a:solidFill>
                          <a:schemeClr val="bg1"/>
                        </a:solidFill>
                        <a:latin typeface="Arial" pitchFamily="34" charset="0"/>
                        <a:cs typeface="Arial" pitchFamily="34" charset="0"/>
                      </a:endParaRPr>
                    </a:p>
                  </a:txBody>
                  <a:tcPr marL="84406" marR="8440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hMerge="1">
                  <a:txBody>
                    <a:bodyPr/>
                    <a:lstStyle/>
                    <a:p>
                      <a:pPr algn="ctr"/>
                      <a:endParaRPr lang="ms-MY" sz="1600" b="1" noProof="0" dirty="0">
                        <a:solidFill>
                          <a:schemeClr val="bg2"/>
                        </a:solidFill>
                      </a:endParaRPr>
                    </a:p>
                  </a:txBody>
                  <a:tcPr marL="84406" marR="84406" anchor="ct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chemeClr val="bg1">
                        <a:lumMod val="75000"/>
                      </a:schemeClr>
                    </a:solidFill>
                  </a:tcPr>
                </a:tc>
                <a:tc>
                  <a:txBody>
                    <a:bodyPr/>
                    <a:lstStyle/>
                    <a:p>
                      <a:pPr algn="ctr"/>
                      <a:r>
                        <a:rPr lang="ms-MY" sz="1600" b="1" noProof="0" dirty="0" smtClean="0">
                          <a:solidFill>
                            <a:schemeClr val="bg1"/>
                          </a:solidFill>
                          <a:latin typeface="Arial" pitchFamily="34" charset="0"/>
                          <a:cs typeface="Arial" pitchFamily="34" charset="0"/>
                        </a:rPr>
                        <a:t>Gred </a:t>
                      </a:r>
                      <a:endParaRPr lang="ms-MY" sz="1600" b="1" noProof="0" dirty="0">
                        <a:solidFill>
                          <a:schemeClr val="bg1"/>
                        </a:solidFill>
                        <a:latin typeface="Arial" pitchFamily="34" charset="0"/>
                        <a:cs typeface="Arial" pitchFamily="34" charset="0"/>
                      </a:endParaRPr>
                    </a:p>
                  </a:txBody>
                  <a:tcPr marL="84406" marR="8440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r>
                        <a:rPr lang="ms-MY" sz="1600" b="1" noProof="0" dirty="0" smtClean="0">
                          <a:solidFill>
                            <a:schemeClr val="bg1"/>
                          </a:solidFill>
                          <a:latin typeface="Arial" pitchFamily="34" charset="0"/>
                          <a:cs typeface="Arial" pitchFamily="34" charset="0"/>
                        </a:rPr>
                        <a:t>Bilangan Penyandang</a:t>
                      </a:r>
                      <a:endParaRPr lang="ms-MY" sz="1600" b="1" noProof="0" dirty="0">
                        <a:solidFill>
                          <a:schemeClr val="bg1"/>
                        </a:solidFill>
                        <a:latin typeface="Arial" pitchFamily="34" charset="0"/>
                        <a:cs typeface="Arial" pitchFamily="34" charset="0"/>
                      </a:endParaRPr>
                    </a:p>
                  </a:txBody>
                  <a:tcPr marL="84406" marR="8440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r>
              <a:tr h="297866">
                <a:tc rowSpan="13">
                  <a:txBody>
                    <a:bodyPr/>
                    <a:lstStyle/>
                    <a:p>
                      <a:pPr algn="ctr"/>
                      <a:r>
                        <a:rPr lang="ms-MY" sz="1600" b="1" noProof="0" dirty="0" smtClean="0">
                          <a:solidFill>
                            <a:schemeClr val="tx1"/>
                          </a:solidFill>
                          <a:latin typeface="Arial" pitchFamily="34" charset="0"/>
                          <a:cs typeface="Arial" pitchFamily="34" charset="0"/>
                        </a:rPr>
                        <a:t>JKK 1976</a:t>
                      </a:r>
                      <a:endParaRPr lang="ms-MY" sz="1600" b="1" noProof="0" dirty="0">
                        <a:solidFill>
                          <a:schemeClr val="tx1"/>
                        </a:solidFill>
                        <a:latin typeface="Arial" pitchFamily="34" charset="0"/>
                        <a:cs typeface="Arial" pitchFamily="34" charset="0"/>
                      </a:endParaRPr>
                    </a:p>
                  </a:txBody>
                  <a:tcPr marL="84406" marR="8440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indent="-342900" algn="just">
                        <a:buFont typeface="+mj-lt"/>
                        <a:buNone/>
                      </a:pPr>
                      <a:r>
                        <a:rPr lang="ms-MY" sz="1600" b="1" noProof="0" dirty="0" smtClean="0">
                          <a:solidFill>
                            <a:schemeClr val="tx1"/>
                          </a:solidFill>
                          <a:latin typeface="Arial" pitchFamily="34" charset="0"/>
                          <a:cs typeface="Arial" pitchFamily="34" charset="0"/>
                        </a:rPr>
                        <a:t>1.</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indent="-342900" algn="just">
                        <a:buFont typeface="+mj-lt"/>
                        <a:buNone/>
                      </a:pPr>
                      <a:r>
                        <a:rPr lang="ms-MY" sz="1600" b="1" noProof="0" dirty="0" smtClean="0">
                          <a:solidFill>
                            <a:schemeClr val="tx1"/>
                          </a:solidFill>
                          <a:latin typeface="Arial" pitchFamily="34" charset="0"/>
                          <a:cs typeface="Arial" pitchFamily="34" charset="0"/>
                        </a:rPr>
                        <a:t>Atendan</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ms-MY" sz="1600" b="1" noProof="0" dirty="0" smtClean="0">
                          <a:solidFill>
                            <a:schemeClr val="tx1"/>
                          </a:solidFill>
                          <a:latin typeface="Arial" pitchFamily="34" charset="0"/>
                          <a:cs typeface="Arial" pitchFamily="34" charset="0"/>
                        </a:rPr>
                        <a:t>N1</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ms-MY" sz="1600" b="1" noProof="0" smtClean="0">
                          <a:solidFill>
                            <a:schemeClr val="tx1"/>
                          </a:solidFill>
                          <a:latin typeface="Arial" pitchFamily="34" charset="0"/>
                          <a:cs typeface="Arial" pitchFamily="34" charset="0"/>
                        </a:rPr>
                        <a:t>1</a:t>
                      </a:r>
                      <a:endParaRPr lang="ms-MY" sz="1600" b="1" noProof="0" dirty="0" smtClean="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7866">
                <a:tc vMerge="1">
                  <a:txBody>
                    <a:bodyPr/>
                    <a:lstStyle/>
                    <a:p>
                      <a:pPr algn="ctr"/>
                      <a:endParaRPr lang="ms-MY" sz="1800" b="1" noProof="0" dirty="0">
                        <a:solidFill>
                          <a:schemeClr val="bg2"/>
                        </a:solidFill>
                      </a:endParaRPr>
                    </a:p>
                  </a:txBody>
                  <a:tcPr marL="84406" marR="84406" anchor="ct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chemeClr val="bg1"/>
                    </a:solidFill>
                  </a:tcPr>
                </a:tc>
                <a:tc>
                  <a:txBody>
                    <a:bodyPr/>
                    <a:lstStyle/>
                    <a:p>
                      <a:pPr marL="342900" indent="-342900" algn="just">
                        <a:buFont typeface="+mj-lt"/>
                        <a:buNone/>
                      </a:pPr>
                      <a:r>
                        <a:rPr lang="ms-MY" sz="1600" b="1" noProof="0" dirty="0" smtClean="0">
                          <a:solidFill>
                            <a:schemeClr val="tx1"/>
                          </a:solidFill>
                          <a:latin typeface="Arial" pitchFamily="34" charset="0"/>
                          <a:cs typeface="Arial" pitchFamily="34" charset="0"/>
                        </a:rPr>
                        <a:t>2.</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indent="-342900" algn="just">
                        <a:buFont typeface="+mj-lt"/>
                        <a:buNone/>
                      </a:pPr>
                      <a:r>
                        <a:rPr lang="ms-MY" sz="1600" b="1" noProof="0" dirty="0" smtClean="0">
                          <a:solidFill>
                            <a:schemeClr val="tx1"/>
                          </a:solidFill>
                          <a:latin typeface="Arial" pitchFamily="34" charset="0"/>
                          <a:cs typeface="Arial" pitchFamily="34" charset="0"/>
                        </a:rPr>
                        <a:t>Atendan Luar Dalam</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ms-MY" sz="1600" b="1" noProof="0" dirty="0" smtClean="0">
                          <a:solidFill>
                            <a:schemeClr val="tx1"/>
                          </a:solidFill>
                          <a:latin typeface="Arial" pitchFamily="34" charset="0"/>
                          <a:cs typeface="Arial" pitchFamily="34" charset="0"/>
                        </a:rPr>
                        <a:t>N3</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ms-MY" sz="1600" b="1" noProof="0" smtClean="0">
                          <a:solidFill>
                            <a:schemeClr val="tx1"/>
                          </a:solidFill>
                          <a:latin typeface="Arial" pitchFamily="34" charset="0"/>
                          <a:cs typeface="Arial" pitchFamily="34" charset="0"/>
                        </a:rPr>
                        <a:t>4</a:t>
                      </a:r>
                      <a:endParaRPr lang="ms-MY" sz="1600" b="1" noProof="0" dirty="0" smtClean="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2199">
                <a:tc vMerge="1">
                  <a:txBody>
                    <a:bodyPr/>
                    <a:lstStyle/>
                    <a:p>
                      <a:pPr algn="ctr"/>
                      <a:endParaRPr lang="ms-MY" sz="1800" b="1" noProof="0" dirty="0">
                        <a:solidFill>
                          <a:schemeClr val="bg2"/>
                        </a:solidFill>
                      </a:endParaRPr>
                    </a:p>
                  </a:txBody>
                  <a:tcP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chemeClr val="bg1"/>
                    </a:solidFill>
                  </a:tcPr>
                </a:tc>
                <a:tc>
                  <a:txBody>
                    <a:bodyPr/>
                    <a:lstStyle/>
                    <a:p>
                      <a:pPr algn="just"/>
                      <a:r>
                        <a:rPr lang="ms-MY" sz="1600" b="1" noProof="0" dirty="0" smtClean="0">
                          <a:solidFill>
                            <a:schemeClr val="tx1"/>
                          </a:solidFill>
                          <a:latin typeface="Arial" pitchFamily="34" charset="0"/>
                          <a:cs typeface="Arial" pitchFamily="34" charset="0"/>
                        </a:rPr>
                        <a:t>3.</a:t>
                      </a:r>
                      <a:endParaRPr lang="ms-MY" sz="1600" b="1" noProof="0" dirty="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ms-MY" sz="1600" b="1" noProof="0" dirty="0" smtClean="0">
                          <a:solidFill>
                            <a:schemeClr val="tx1"/>
                          </a:solidFill>
                          <a:latin typeface="Arial" pitchFamily="34" charset="0"/>
                          <a:cs typeface="Arial" pitchFamily="34" charset="0"/>
                        </a:rPr>
                        <a:t>Atendan Makmal</a:t>
                      </a:r>
                      <a:endParaRPr lang="ms-MY" sz="1600" b="1" noProof="0" dirty="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dirty="0" smtClean="0">
                          <a:solidFill>
                            <a:schemeClr val="tx1"/>
                          </a:solidFill>
                          <a:latin typeface="Arial" pitchFamily="34" charset="0"/>
                          <a:cs typeface="Arial" pitchFamily="34" charset="0"/>
                        </a:rPr>
                        <a:t>N1</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dirty="0" smtClean="0">
                          <a:solidFill>
                            <a:schemeClr val="tx1"/>
                          </a:solidFill>
                          <a:latin typeface="Arial" pitchFamily="34" charset="0"/>
                          <a:cs typeface="Arial" pitchFamily="34" charset="0"/>
                        </a:rPr>
                        <a:t>1</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2199">
                <a:tc vMerge="1">
                  <a:txBody>
                    <a:bodyPr/>
                    <a:lstStyle/>
                    <a:p>
                      <a:pPr algn="ctr"/>
                      <a:endParaRPr lang="ms-MY" sz="1800" b="1" noProof="0" dirty="0">
                        <a:solidFill>
                          <a:schemeClr val="bg2"/>
                        </a:solidFill>
                      </a:endParaRPr>
                    </a:p>
                  </a:txBody>
                  <a:tcP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chemeClr val="bg1"/>
                    </a:solidFill>
                  </a:tcPr>
                </a:tc>
                <a:tc>
                  <a:txBody>
                    <a:bodyPr/>
                    <a:lstStyle/>
                    <a:p>
                      <a:pPr algn="just"/>
                      <a:r>
                        <a:rPr lang="ms-MY" sz="1600" b="1" noProof="0" dirty="0" smtClean="0">
                          <a:solidFill>
                            <a:schemeClr val="tx1"/>
                          </a:solidFill>
                          <a:latin typeface="Arial" pitchFamily="34" charset="0"/>
                          <a:cs typeface="Arial" pitchFamily="34" charset="0"/>
                        </a:rPr>
                        <a:t>4.</a:t>
                      </a:r>
                      <a:endParaRPr lang="ms-MY" sz="1600" b="1" noProof="0" dirty="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ms-MY" sz="1600" b="1" noProof="0" dirty="0" smtClean="0">
                          <a:solidFill>
                            <a:schemeClr val="tx1"/>
                          </a:solidFill>
                          <a:latin typeface="Arial" pitchFamily="34" charset="0"/>
                          <a:cs typeface="Arial" pitchFamily="34" charset="0"/>
                        </a:rPr>
                        <a:t>Atendan Worksyop</a:t>
                      </a:r>
                      <a:endParaRPr lang="ms-MY" sz="1600" b="1" noProof="0" dirty="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dirty="0" smtClean="0">
                          <a:solidFill>
                            <a:schemeClr val="tx1"/>
                          </a:solidFill>
                          <a:latin typeface="Arial" pitchFamily="34" charset="0"/>
                          <a:cs typeface="Arial" pitchFamily="34" charset="0"/>
                        </a:rPr>
                        <a:t>N1</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smtClean="0">
                          <a:solidFill>
                            <a:schemeClr val="tx1"/>
                          </a:solidFill>
                          <a:latin typeface="Arial" pitchFamily="34" charset="0"/>
                          <a:cs typeface="Arial" pitchFamily="34" charset="0"/>
                        </a:rPr>
                        <a:t>1</a:t>
                      </a:r>
                      <a:endParaRPr lang="ms-MY" sz="1600" b="1" noProof="0" dirty="0" smtClean="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2199">
                <a:tc vMerge="1">
                  <a:txBody>
                    <a:bodyPr/>
                    <a:lstStyle/>
                    <a:p>
                      <a:pPr algn="ctr"/>
                      <a:endParaRPr lang="ms-MY" sz="1800" b="1" noProof="0" dirty="0">
                        <a:solidFill>
                          <a:schemeClr val="bg2"/>
                        </a:solidFill>
                      </a:endParaRPr>
                    </a:p>
                  </a:txBody>
                  <a:tcP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chemeClr val="bg1"/>
                    </a:solidFill>
                  </a:tcPr>
                </a:tc>
                <a:tc>
                  <a:txBody>
                    <a:bodyPr/>
                    <a:lstStyle/>
                    <a:p>
                      <a:pPr algn="just"/>
                      <a:r>
                        <a:rPr lang="ms-MY" sz="1600" b="1" noProof="0" dirty="0" smtClean="0">
                          <a:solidFill>
                            <a:schemeClr val="tx1"/>
                          </a:solidFill>
                          <a:latin typeface="Arial" pitchFamily="34" charset="0"/>
                          <a:cs typeface="Arial" pitchFamily="34" charset="0"/>
                        </a:rPr>
                        <a:t>5.</a:t>
                      </a:r>
                      <a:endParaRPr lang="ms-MY" sz="1600" b="1" noProof="0" dirty="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ms-MY" sz="1600" b="1" noProof="0" dirty="0" smtClean="0">
                          <a:solidFill>
                            <a:schemeClr val="tx1"/>
                          </a:solidFill>
                          <a:latin typeface="Arial" pitchFamily="34" charset="0"/>
                          <a:cs typeface="Arial" pitchFamily="34" charset="0"/>
                        </a:rPr>
                        <a:t>Apprentis Pelukis Pelan</a:t>
                      </a:r>
                      <a:endParaRPr lang="ms-MY" sz="1600" b="1" noProof="0" dirty="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dirty="0" smtClean="0">
                          <a:solidFill>
                            <a:schemeClr val="tx1"/>
                          </a:solidFill>
                          <a:latin typeface="Arial" pitchFamily="34" charset="0"/>
                          <a:cs typeface="Arial" pitchFamily="34" charset="0"/>
                        </a:rPr>
                        <a:t>R1</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smtClean="0">
                          <a:solidFill>
                            <a:schemeClr val="tx1"/>
                          </a:solidFill>
                          <a:latin typeface="Arial" pitchFamily="34" charset="0"/>
                          <a:cs typeface="Arial" pitchFamily="34" charset="0"/>
                        </a:rPr>
                        <a:t>1</a:t>
                      </a:r>
                      <a:endParaRPr lang="ms-MY" sz="1600" b="1" noProof="0" dirty="0" smtClean="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2199">
                <a:tc vMerge="1">
                  <a:txBody>
                    <a:bodyPr/>
                    <a:lstStyle/>
                    <a:p>
                      <a:pPr algn="ctr"/>
                      <a:endParaRPr lang="ms-MY" sz="1800" b="1" noProof="0" dirty="0">
                        <a:solidFill>
                          <a:schemeClr val="bg2"/>
                        </a:solidFill>
                      </a:endParaRPr>
                    </a:p>
                  </a:txBody>
                  <a:tcP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chemeClr val="bg1"/>
                    </a:solidFill>
                  </a:tcPr>
                </a:tc>
                <a:tc>
                  <a:txBody>
                    <a:bodyPr/>
                    <a:lstStyle/>
                    <a:p>
                      <a:pPr algn="just"/>
                      <a:r>
                        <a:rPr lang="ms-MY" sz="1600" b="1" noProof="0" dirty="0" smtClean="0">
                          <a:solidFill>
                            <a:schemeClr val="tx1"/>
                          </a:solidFill>
                          <a:latin typeface="Arial" pitchFamily="34" charset="0"/>
                          <a:cs typeface="Arial" pitchFamily="34" charset="0"/>
                        </a:rPr>
                        <a:t>6.</a:t>
                      </a:r>
                      <a:endParaRPr lang="ms-MY" sz="1600" b="1" noProof="0" dirty="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ms-MY" sz="1600" b="1" noProof="0" dirty="0" smtClean="0">
                          <a:solidFill>
                            <a:schemeClr val="tx1"/>
                          </a:solidFill>
                          <a:latin typeface="Arial" pitchFamily="34" charset="0"/>
                          <a:cs typeface="Arial" pitchFamily="34" charset="0"/>
                        </a:rPr>
                        <a:t>Anak Perahu</a:t>
                      </a:r>
                      <a:endParaRPr lang="ms-MY" sz="1600" b="1" noProof="0" dirty="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dirty="0" smtClean="0">
                          <a:solidFill>
                            <a:schemeClr val="tx1"/>
                          </a:solidFill>
                          <a:latin typeface="Arial" pitchFamily="34" charset="0"/>
                          <a:cs typeface="Arial" pitchFamily="34" charset="0"/>
                        </a:rPr>
                        <a:t>R1</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smtClean="0">
                          <a:solidFill>
                            <a:schemeClr val="tx1"/>
                          </a:solidFill>
                          <a:latin typeface="Arial" pitchFamily="34" charset="0"/>
                          <a:cs typeface="Arial" pitchFamily="34" charset="0"/>
                        </a:rPr>
                        <a:t>6</a:t>
                      </a:r>
                      <a:endParaRPr lang="ms-MY" sz="1600" b="1" noProof="0" dirty="0" smtClean="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2199">
                <a:tc vMerge="1">
                  <a:txBody>
                    <a:bodyPr/>
                    <a:lstStyle/>
                    <a:p>
                      <a:pPr algn="ctr"/>
                      <a:endParaRPr lang="ms-MY" sz="1800" b="1" noProof="0" dirty="0">
                        <a:solidFill>
                          <a:schemeClr val="bg2"/>
                        </a:solidFill>
                      </a:endParaRPr>
                    </a:p>
                  </a:txBody>
                  <a:tcP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chemeClr val="bg1"/>
                    </a:solidFill>
                  </a:tcPr>
                </a:tc>
                <a:tc>
                  <a:txBody>
                    <a:bodyPr/>
                    <a:lstStyle/>
                    <a:p>
                      <a:pPr algn="just"/>
                      <a:r>
                        <a:rPr lang="ms-MY" sz="1600" b="1" noProof="0" dirty="0" smtClean="0">
                          <a:solidFill>
                            <a:schemeClr val="tx1"/>
                          </a:solidFill>
                          <a:latin typeface="Arial" pitchFamily="34" charset="0"/>
                          <a:cs typeface="Arial" pitchFamily="34" charset="0"/>
                        </a:rPr>
                        <a:t>7.</a:t>
                      </a:r>
                      <a:endParaRPr lang="ms-MY" sz="1600" b="1" noProof="0" dirty="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ms-MY" sz="1600" b="1" noProof="0" dirty="0" smtClean="0">
                          <a:solidFill>
                            <a:schemeClr val="tx1"/>
                          </a:solidFill>
                          <a:latin typeface="Arial" pitchFamily="34" charset="0"/>
                          <a:cs typeface="Arial" pitchFamily="34" charset="0"/>
                        </a:rPr>
                        <a:t>Drebar</a:t>
                      </a:r>
                      <a:r>
                        <a:rPr lang="ms-MY" sz="1600" b="1" baseline="0" noProof="0" dirty="0" smtClean="0">
                          <a:solidFill>
                            <a:schemeClr val="tx1"/>
                          </a:solidFill>
                          <a:latin typeface="Arial" pitchFamily="34" charset="0"/>
                          <a:cs typeface="Arial" pitchFamily="34" charset="0"/>
                        </a:rPr>
                        <a:t> Enjin Kelas 2 </a:t>
                      </a:r>
                      <a:endParaRPr lang="ms-MY" sz="1600" b="1" noProof="0" dirty="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dirty="0" smtClean="0">
                          <a:solidFill>
                            <a:schemeClr val="tx1"/>
                          </a:solidFill>
                          <a:latin typeface="Arial" pitchFamily="34" charset="0"/>
                          <a:cs typeface="Arial" pitchFamily="34" charset="0"/>
                        </a:rPr>
                        <a:t>A17</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smtClean="0">
                          <a:solidFill>
                            <a:schemeClr val="tx1"/>
                          </a:solidFill>
                          <a:latin typeface="Arial" pitchFamily="34" charset="0"/>
                          <a:cs typeface="Arial" pitchFamily="34" charset="0"/>
                        </a:rPr>
                        <a:t>1</a:t>
                      </a:r>
                      <a:endParaRPr lang="ms-MY" sz="1600" b="1" noProof="0" dirty="0" smtClean="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2199">
                <a:tc vMerge="1">
                  <a:txBody>
                    <a:bodyPr/>
                    <a:lstStyle/>
                    <a:p>
                      <a:pPr algn="ctr"/>
                      <a:endParaRPr lang="ms-MY" sz="1800" b="1" noProof="0" dirty="0">
                        <a:solidFill>
                          <a:schemeClr val="bg2"/>
                        </a:solidFill>
                      </a:endParaRPr>
                    </a:p>
                  </a:txBody>
                  <a:tcP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chemeClr val="bg1"/>
                    </a:solidFill>
                  </a:tcPr>
                </a:tc>
                <a:tc>
                  <a:txBody>
                    <a:bodyPr/>
                    <a:lstStyle/>
                    <a:p>
                      <a:pPr algn="l"/>
                      <a:r>
                        <a:rPr lang="ms-MY" sz="1600" b="1" noProof="0" dirty="0" smtClean="0">
                          <a:solidFill>
                            <a:schemeClr val="tx1"/>
                          </a:solidFill>
                          <a:latin typeface="Arial" pitchFamily="34" charset="0"/>
                          <a:cs typeface="Arial" pitchFamily="34" charset="0"/>
                        </a:rPr>
                        <a:t>8.</a:t>
                      </a:r>
                      <a:endParaRPr lang="ms-MY" sz="1600" b="1" noProof="0" dirty="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ms-MY" sz="1600" b="1" noProof="0" dirty="0" smtClean="0">
                          <a:solidFill>
                            <a:schemeClr val="tx1"/>
                          </a:solidFill>
                          <a:latin typeface="Arial" pitchFamily="34" charset="0"/>
                          <a:cs typeface="Arial" pitchFamily="34" charset="0"/>
                        </a:rPr>
                        <a:t>Drebar/Operator Wayang Gambar</a:t>
                      </a:r>
                      <a:endParaRPr lang="ms-MY" sz="1600" b="1" noProof="0" dirty="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dirty="0" smtClean="0">
                          <a:solidFill>
                            <a:schemeClr val="tx1"/>
                          </a:solidFill>
                          <a:latin typeface="Arial" pitchFamily="34" charset="0"/>
                          <a:cs typeface="Arial" pitchFamily="34" charset="0"/>
                        </a:rPr>
                        <a:t>N14</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smtClean="0">
                          <a:solidFill>
                            <a:schemeClr val="tx1"/>
                          </a:solidFill>
                          <a:latin typeface="Arial" pitchFamily="34" charset="0"/>
                          <a:cs typeface="Arial" pitchFamily="34" charset="0"/>
                        </a:rPr>
                        <a:t>1</a:t>
                      </a:r>
                      <a:endParaRPr lang="ms-MY" sz="1600" b="1" noProof="0" dirty="0" smtClean="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2199">
                <a:tc vMerge="1">
                  <a:txBody>
                    <a:bodyPr/>
                    <a:lstStyle/>
                    <a:p>
                      <a:pPr algn="ctr"/>
                      <a:endParaRPr lang="ms-MY" sz="1800" b="1" noProof="0" dirty="0">
                        <a:solidFill>
                          <a:schemeClr val="bg2"/>
                        </a:solidFill>
                      </a:endParaRPr>
                    </a:p>
                  </a:txBody>
                  <a:tcP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chemeClr val="bg1"/>
                    </a:solidFill>
                  </a:tcPr>
                </a:tc>
                <a:tc>
                  <a:txBody>
                    <a:bodyPr/>
                    <a:lstStyle/>
                    <a:p>
                      <a:pPr algn="l"/>
                      <a:r>
                        <a:rPr lang="ms-MY" sz="1600" b="1" noProof="0" dirty="0" smtClean="0">
                          <a:solidFill>
                            <a:schemeClr val="tx1"/>
                          </a:solidFill>
                          <a:latin typeface="Arial" pitchFamily="34" charset="0"/>
                          <a:cs typeface="Arial" pitchFamily="34" charset="0"/>
                        </a:rPr>
                        <a:t>9.</a:t>
                      </a:r>
                      <a:endParaRPr lang="ms-MY" sz="1600" b="1" noProof="0" dirty="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ms-MY" sz="1600" b="1" noProof="0" dirty="0" smtClean="0">
                          <a:solidFill>
                            <a:schemeClr val="tx1"/>
                          </a:solidFill>
                          <a:latin typeface="Arial" pitchFamily="34" charset="0"/>
                          <a:cs typeface="Arial" pitchFamily="34" charset="0"/>
                        </a:rPr>
                        <a:t>Juruinjin Laut</a:t>
                      </a:r>
                      <a:endParaRPr lang="ms-MY" sz="1600" b="1" noProof="0" dirty="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dirty="0" smtClean="0">
                          <a:solidFill>
                            <a:schemeClr val="tx1"/>
                          </a:solidFill>
                          <a:latin typeface="Arial" pitchFamily="34" charset="0"/>
                          <a:cs typeface="Arial" pitchFamily="34" charset="0"/>
                        </a:rPr>
                        <a:t>A11</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dirty="0" smtClean="0">
                          <a:solidFill>
                            <a:schemeClr val="tx1"/>
                          </a:solidFill>
                          <a:latin typeface="Arial" pitchFamily="34" charset="0"/>
                          <a:cs typeface="Arial" pitchFamily="34" charset="0"/>
                        </a:rPr>
                        <a:t>1</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2199">
                <a:tc vMerge="1">
                  <a:txBody>
                    <a:bodyPr/>
                    <a:lstStyle/>
                    <a:p>
                      <a:pPr algn="ctr"/>
                      <a:endParaRPr lang="ms-MY" sz="1800" b="1" noProof="0" dirty="0">
                        <a:solidFill>
                          <a:schemeClr val="bg2"/>
                        </a:solidFill>
                      </a:endParaRPr>
                    </a:p>
                  </a:txBody>
                  <a:tcP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chemeClr val="bg1"/>
                    </a:solidFill>
                  </a:tcPr>
                </a:tc>
                <a:tc>
                  <a:txBody>
                    <a:bodyPr/>
                    <a:lstStyle/>
                    <a:p>
                      <a:pPr algn="l"/>
                      <a:r>
                        <a:rPr lang="ms-MY" sz="1600" b="1" noProof="0" dirty="0" smtClean="0">
                          <a:solidFill>
                            <a:schemeClr val="tx1"/>
                          </a:solidFill>
                          <a:latin typeface="Arial" pitchFamily="34" charset="0"/>
                          <a:cs typeface="Arial" pitchFamily="34" charset="0"/>
                        </a:rPr>
                        <a:t>10.</a:t>
                      </a:r>
                      <a:endParaRPr lang="ms-MY" sz="1600" b="1" noProof="0" dirty="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ms-MY" sz="1600" b="1" noProof="0" dirty="0" smtClean="0">
                          <a:solidFill>
                            <a:schemeClr val="tx1"/>
                          </a:solidFill>
                          <a:latin typeface="Arial" pitchFamily="34" charset="0"/>
                          <a:cs typeface="Arial" pitchFamily="34" charset="0"/>
                        </a:rPr>
                        <a:t>Juruteknik Perancang Bandar</a:t>
                      </a:r>
                      <a:endParaRPr lang="ms-MY" sz="1600" b="1" noProof="0" dirty="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dirty="0" smtClean="0">
                          <a:solidFill>
                            <a:schemeClr val="tx1"/>
                          </a:solidFill>
                          <a:latin typeface="Arial" pitchFamily="34" charset="0"/>
                          <a:cs typeface="Arial" pitchFamily="34" charset="0"/>
                        </a:rPr>
                        <a:t>J11</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dirty="0" smtClean="0">
                          <a:solidFill>
                            <a:schemeClr val="tx1"/>
                          </a:solidFill>
                          <a:latin typeface="Arial" pitchFamily="34" charset="0"/>
                          <a:cs typeface="Arial" pitchFamily="34" charset="0"/>
                        </a:rPr>
                        <a:t>2</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2199">
                <a:tc vMerge="1">
                  <a:txBody>
                    <a:bodyPr/>
                    <a:lstStyle/>
                    <a:p>
                      <a:pPr algn="ctr"/>
                      <a:endParaRPr lang="ms-MY" sz="1800" b="1" noProof="0" dirty="0">
                        <a:solidFill>
                          <a:schemeClr val="bg2"/>
                        </a:solidFill>
                      </a:endParaRPr>
                    </a:p>
                  </a:txBody>
                  <a:tcP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chemeClr val="bg1"/>
                    </a:solidFill>
                  </a:tcPr>
                </a:tc>
                <a:tc>
                  <a:txBody>
                    <a:bodyPr/>
                    <a:lstStyle/>
                    <a:p>
                      <a:pPr algn="l"/>
                      <a:r>
                        <a:rPr lang="ms-MY" sz="1600" b="1" noProof="0" dirty="0" smtClean="0">
                          <a:solidFill>
                            <a:schemeClr val="tx1"/>
                          </a:solidFill>
                          <a:latin typeface="Arial" pitchFamily="34" charset="0"/>
                          <a:cs typeface="Arial" pitchFamily="34" charset="0"/>
                        </a:rPr>
                        <a:t>11.</a:t>
                      </a:r>
                      <a:endParaRPr lang="ms-MY" sz="1600" b="1" noProof="0" dirty="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ms-MY" sz="1600" b="1" noProof="0" dirty="0" smtClean="0">
                          <a:solidFill>
                            <a:schemeClr val="tx1"/>
                          </a:solidFill>
                          <a:latin typeface="Arial" pitchFamily="34" charset="0"/>
                          <a:cs typeface="Arial" pitchFamily="34" charset="0"/>
                        </a:rPr>
                        <a:t>Jurumudi</a:t>
                      </a:r>
                      <a:endParaRPr lang="ms-MY" sz="1600" b="1" noProof="0" dirty="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dirty="0" smtClean="0">
                          <a:solidFill>
                            <a:schemeClr val="tx1"/>
                          </a:solidFill>
                          <a:latin typeface="Arial" pitchFamily="34" charset="0"/>
                          <a:cs typeface="Arial" pitchFamily="34" charset="0"/>
                        </a:rPr>
                        <a:t>A1, A3</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dirty="0" smtClean="0">
                          <a:solidFill>
                            <a:schemeClr val="tx1"/>
                          </a:solidFill>
                          <a:latin typeface="Arial" pitchFamily="34" charset="0"/>
                          <a:cs typeface="Arial" pitchFamily="34" charset="0"/>
                        </a:rPr>
                        <a:t>3</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2199">
                <a:tc vMerge="1">
                  <a:txBody>
                    <a:bodyPr/>
                    <a:lstStyle/>
                    <a:p>
                      <a:pPr algn="ctr"/>
                      <a:endParaRPr lang="ms-MY" sz="1800" b="1" noProof="0" dirty="0">
                        <a:solidFill>
                          <a:schemeClr val="bg2"/>
                        </a:solidFill>
                      </a:endParaRPr>
                    </a:p>
                  </a:txBody>
                  <a:tcP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chemeClr val="bg1"/>
                    </a:solidFill>
                  </a:tcPr>
                </a:tc>
                <a:tc>
                  <a:txBody>
                    <a:bodyPr/>
                    <a:lstStyle/>
                    <a:p>
                      <a:pPr algn="l"/>
                      <a:r>
                        <a:rPr lang="ms-MY" sz="1600" b="1" noProof="0" dirty="0" smtClean="0">
                          <a:solidFill>
                            <a:schemeClr val="tx1"/>
                          </a:solidFill>
                          <a:latin typeface="Arial" pitchFamily="34" charset="0"/>
                          <a:cs typeface="Arial" pitchFamily="34" charset="0"/>
                        </a:rPr>
                        <a:t>12.</a:t>
                      </a:r>
                      <a:endParaRPr lang="ms-MY" sz="1600" b="1" noProof="0" dirty="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ms-MY" sz="1600" b="1" noProof="0" dirty="0" smtClean="0">
                          <a:solidFill>
                            <a:schemeClr val="tx1"/>
                          </a:solidFill>
                          <a:latin typeface="Arial" pitchFamily="34" charset="0"/>
                          <a:cs typeface="Arial" pitchFamily="34" charset="0"/>
                        </a:rPr>
                        <a:t>Jurutayang Studio</a:t>
                      </a:r>
                      <a:endParaRPr lang="ms-MY" sz="1600" b="1" noProof="0" dirty="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dirty="0" smtClean="0">
                          <a:solidFill>
                            <a:schemeClr val="tx1"/>
                          </a:solidFill>
                          <a:latin typeface="Arial" pitchFamily="34" charset="0"/>
                          <a:cs typeface="Arial" pitchFamily="34" charset="0"/>
                        </a:rPr>
                        <a:t>N1</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dirty="0" smtClean="0">
                          <a:solidFill>
                            <a:schemeClr val="tx1"/>
                          </a:solidFill>
                          <a:latin typeface="Arial" pitchFamily="34" charset="0"/>
                          <a:cs typeface="Arial" pitchFamily="34" charset="0"/>
                        </a:rPr>
                        <a:t>3</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2199">
                <a:tc vMerge="1">
                  <a:txBody>
                    <a:bodyPr/>
                    <a:lstStyle/>
                    <a:p>
                      <a:pPr algn="ctr"/>
                      <a:endParaRPr lang="ms-MY" sz="1800" b="1" noProof="0" dirty="0">
                        <a:solidFill>
                          <a:schemeClr val="bg2"/>
                        </a:solidFill>
                      </a:endParaRPr>
                    </a:p>
                  </a:txBody>
                  <a:tcP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chemeClr val="bg1"/>
                    </a:solidFill>
                  </a:tcPr>
                </a:tc>
                <a:tc>
                  <a:txBody>
                    <a:bodyPr/>
                    <a:lstStyle/>
                    <a:p>
                      <a:pPr algn="just"/>
                      <a:r>
                        <a:rPr lang="ms-MY" sz="1600" b="1" noProof="0" dirty="0" smtClean="0">
                          <a:solidFill>
                            <a:schemeClr val="tx1"/>
                          </a:solidFill>
                          <a:latin typeface="Arial" pitchFamily="34" charset="0"/>
                          <a:cs typeface="Arial" pitchFamily="34" charset="0"/>
                        </a:rPr>
                        <a:t>13.</a:t>
                      </a:r>
                      <a:endParaRPr lang="ms-MY" sz="1600" b="1" noProof="0" dirty="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ms-MY" sz="1600" b="1" noProof="0" dirty="0" smtClean="0">
                          <a:solidFill>
                            <a:schemeClr val="tx1"/>
                          </a:solidFill>
                          <a:latin typeface="Arial" pitchFamily="34" charset="0"/>
                          <a:cs typeface="Arial" pitchFamily="34" charset="0"/>
                        </a:rPr>
                        <a:t>Juruteknik Rendah</a:t>
                      </a:r>
                      <a:endParaRPr lang="ms-MY" sz="1600" b="1" noProof="0" dirty="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dirty="0" smtClean="0">
                          <a:solidFill>
                            <a:schemeClr val="tx1"/>
                          </a:solidFill>
                          <a:latin typeface="Arial" pitchFamily="34" charset="0"/>
                          <a:cs typeface="Arial" pitchFamily="34" charset="0"/>
                        </a:rPr>
                        <a:t>J14</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dirty="0" smtClean="0">
                          <a:solidFill>
                            <a:schemeClr val="tx1"/>
                          </a:solidFill>
                          <a:latin typeface="Arial" pitchFamily="34" charset="0"/>
                          <a:cs typeface="Arial" pitchFamily="34" charset="0"/>
                        </a:rPr>
                        <a:t>1</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57425" name="Rectangle 2"/>
          <p:cNvSpPr>
            <a:spLocks noChangeArrowheads="1"/>
          </p:cNvSpPr>
          <p:nvPr/>
        </p:nvSpPr>
        <p:spPr bwMode="auto">
          <a:xfrm>
            <a:off x="8534400" y="6172200"/>
            <a:ext cx="457200" cy="369888"/>
          </a:xfrm>
          <a:prstGeom prst="rect">
            <a:avLst/>
          </a:prstGeom>
          <a:noFill/>
          <a:ln w="9525">
            <a:noFill/>
            <a:miter lim="800000"/>
            <a:headEnd/>
            <a:tailEnd/>
          </a:ln>
        </p:spPr>
        <p:txBody>
          <a:bodyPr>
            <a:spAutoFit/>
          </a:bodyPr>
          <a:lstStyle/>
          <a:p>
            <a:fld id="{74D15D7B-97D0-4ACE-9232-E464868B6B94}" type="slidenum">
              <a:rPr lang="en-US">
                <a:solidFill>
                  <a:srgbClr val="FFFF00"/>
                </a:solidFill>
              </a:rPr>
              <a:pPr/>
              <a:t>34</a:t>
            </a:fld>
            <a:endParaRPr lang="en-US">
              <a:solidFill>
                <a:srgbClr val="FFFF00"/>
              </a:solidFill>
            </a:endParaRPr>
          </a:p>
        </p:txBody>
      </p:sp>
      <p:sp>
        <p:nvSpPr>
          <p:cNvPr id="4" name="Rectangle 3"/>
          <p:cNvSpPr/>
          <p:nvPr/>
        </p:nvSpPr>
        <p:spPr>
          <a:xfrm>
            <a:off x="533400" y="152400"/>
            <a:ext cx="7924800" cy="954088"/>
          </a:xfrm>
          <a:prstGeom prst="rect">
            <a:avLst/>
          </a:prstGeom>
          <a:solidFill>
            <a:srgbClr val="C00000"/>
          </a:solidFill>
        </p:spPr>
        <p:txBody>
          <a:bodyPr>
            <a:spAutoFit/>
          </a:bodyPr>
          <a:lstStyle/>
          <a:p>
            <a:pPr algn="ctr">
              <a:defRPr/>
            </a:pPr>
            <a:r>
              <a:rPr lang="en-US" sz="2800" b="1" dirty="0">
                <a:solidFill>
                  <a:schemeClr val="bg1"/>
                </a:solidFill>
                <a:effectLst>
                  <a:outerShdw blurRad="38100" dist="38100" dir="2700000" algn="tl">
                    <a:srgbClr val="000000">
                      <a:alpha val="43137"/>
                    </a:srgbClr>
                  </a:outerShdw>
                </a:effectLst>
                <a:latin typeface="Arial" charset="0"/>
                <a:cs typeface="Arial" charset="0"/>
              </a:rPr>
              <a:t>Skim </a:t>
            </a:r>
            <a:r>
              <a:rPr lang="en-US" sz="2800" b="1" dirty="0" err="1">
                <a:solidFill>
                  <a:schemeClr val="bg1"/>
                </a:solidFill>
                <a:effectLst>
                  <a:outerShdw blurRad="38100" dist="38100" dir="2700000" algn="tl">
                    <a:srgbClr val="000000">
                      <a:alpha val="43137"/>
                    </a:srgbClr>
                  </a:outerShdw>
                </a:effectLst>
                <a:latin typeface="Arial" charset="0"/>
                <a:cs typeface="Arial" charset="0"/>
              </a:rPr>
              <a:t>Perkhidmatan</a:t>
            </a:r>
            <a:r>
              <a:rPr lang="en-US" sz="2800" b="1" dirty="0">
                <a:solidFill>
                  <a:schemeClr val="bg1"/>
                </a:solidFill>
                <a:effectLst>
                  <a:outerShdw blurRad="38100" dist="38100" dir="2700000" algn="tl">
                    <a:srgbClr val="000000">
                      <a:alpha val="43137"/>
                    </a:srgbClr>
                  </a:outerShdw>
                </a:effectLst>
                <a:latin typeface="Arial" charset="0"/>
                <a:cs typeface="Arial" charset="0"/>
              </a:rPr>
              <a:t> </a:t>
            </a:r>
            <a:r>
              <a:rPr lang="en-US" sz="2800" b="1" dirty="0" err="1">
                <a:solidFill>
                  <a:schemeClr val="bg1"/>
                </a:solidFill>
                <a:effectLst>
                  <a:outerShdw blurRad="38100" dist="38100" dir="2700000" algn="tl">
                    <a:srgbClr val="000000">
                      <a:alpha val="43137"/>
                    </a:srgbClr>
                  </a:outerShdw>
                </a:effectLst>
                <a:latin typeface="Arial" charset="0"/>
                <a:cs typeface="Arial" charset="0"/>
              </a:rPr>
              <a:t>Jumud</a:t>
            </a:r>
            <a:r>
              <a:rPr lang="en-US" sz="2800" b="1" dirty="0">
                <a:solidFill>
                  <a:schemeClr val="bg1"/>
                </a:solidFill>
                <a:effectLst>
                  <a:outerShdw blurRad="38100" dist="38100" dir="2700000" algn="tl">
                    <a:srgbClr val="000000">
                      <a:alpha val="43137"/>
                    </a:srgbClr>
                  </a:outerShdw>
                </a:effectLst>
                <a:latin typeface="Arial" charset="0"/>
                <a:cs typeface="Arial" charset="0"/>
              </a:rPr>
              <a:t> </a:t>
            </a:r>
            <a:r>
              <a:rPr lang="en-US" sz="2800" b="1" dirty="0" err="1">
                <a:solidFill>
                  <a:schemeClr val="bg1"/>
                </a:solidFill>
                <a:effectLst>
                  <a:outerShdw blurRad="38100" dist="38100" dir="2700000" algn="tl">
                    <a:srgbClr val="000000">
                      <a:alpha val="43137"/>
                    </a:srgbClr>
                  </a:outerShdw>
                </a:effectLst>
                <a:latin typeface="Arial" charset="0"/>
                <a:cs typeface="Arial" charset="0"/>
              </a:rPr>
              <a:t>Sebelum</a:t>
            </a:r>
            <a:r>
              <a:rPr lang="en-US" sz="2800" b="1" dirty="0">
                <a:solidFill>
                  <a:schemeClr val="bg1"/>
                </a:solidFill>
                <a:effectLst>
                  <a:outerShdw blurRad="38100" dist="38100" dir="2700000" algn="tl">
                    <a:srgbClr val="000000">
                      <a:alpha val="43137"/>
                    </a:srgbClr>
                  </a:outerShdw>
                </a:effectLst>
                <a:latin typeface="Arial" charset="0"/>
                <a:cs typeface="Arial" charset="0"/>
              </a:rPr>
              <a:t> SBPA  (JKK 1976)</a:t>
            </a:r>
          </a:p>
        </p:txBody>
      </p:sp>
      <p:sp>
        <p:nvSpPr>
          <p:cNvPr id="5" name="Slide Number Placeholder 4"/>
          <p:cNvSpPr>
            <a:spLocks noGrp="1"/>
          </p:cNvSpPr>
          <p:nvPr>
            <p:ph type="sldNum" sz="quarter" idx="12"/>
          </p:nvPr>
        </p:nvSpPr>
        <p:spPr/>
        <p:txBody>
          <a:bodyPr/>
          <a:lstStyle/>
          <a:p>
            <a:pPr>
              <a:defRPr/>
            </a:pPr>
            <a:fld id="{F2217EF0-3652-4B8D-990A-42FE34091534}" type="slidenum">
              <a:rPr lang="en-US" smtClean="0"/>
              <a:pPr>
                <a:defRPr/>
              </a:pPr>
              <a:t>34</a:t>
            </a:fld>
            <a:endParaRPr lang="en-US"/>
          </a:p>
        </p:txBody>
      </p:sp>
    </p:spTree>
  </p:cSld>
  <p:clrMapOvr>
    <a:masterClrMapping/>
  </p:clrMapOvr>
  <p:transition spd="med">
    <p:wipe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nvGraphicFramePr>
        <p:xfrm>
          <a:off x="381000" y="381000"/>
          <a:ext cx="8378826" cy="5916483"/>
        </p:xfrm>
        <a:graphic>
          <a:graphicData uri="http://schemas.openxmlformats.org/drawingml/2006/table">
            <a:tbl>
              <a:tblPr firstRow="1" bandRow="1">
                <a:tableStyleId>{5C22544A-7EE6-4342-B048-85BDC9FD1C3A}</a:tableStyleId>
              </a:tblPr>
              <a:tblGrid>
                <a:gridCol w="1197281"/>
                <a:gridCol w="450257"/>
                <a:gridCol w="3381662"/>
                <a:gridCol w="1676400"/>
                <a:gridCol w="1673226"/>
              </a:tblGrid>
              <a:tr h="426719">
                <a:tc>
                  <a:txBody>
                    <a:bodyPr/>
                    <a:lstStyle/>
                    <a:p>
                      <a:pPr algn="ctr"/>
                      <a:r>
                        <a:rPr lang="ms-MY" sz="1400" b="1" noProof="0" dirty="0" smtClean="0">
                          <a:solidFill>
                            <a:schemeClr val="bg1"/>
                          </a:solidFill>
                          <a:latin typeface="Arial" pitchFamily="34" charset="0"/>
                          <a:cs typeface="Arial" pitchFamily="34" charset="0"/>
                        </a:rPr>
                        <a:t>Kategori </a:t>
                      </a:r>
                      <a:endParaRPr lang="ms-MY" sz="1400" b="1" noProof="0" dirty="0">
                        <a:solidFill>
                          <a:schemeClr val="bg1"/>
                        </a:solidFill>
                        <a:latin typeface="Arial" pitchFamily="34" charset="0"/>
                        <a:cs typeface="Arial" pitchFamily="34" charset="0"/>
                      </a:endParaRPr>
                    </a:p>
                  </a:txBody>
                  <a:tcPr marL="84406" marR="8440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gridSpan="2">
                  <a:txBody>
                    <a:bodyPr/>
                    <a:lstStyle/>
                    <a:p>
                      <a:pPr algn="ctr"/>
                      <a:r>
                        <a:rPr lang="ms-MY" sz="1400" b="1" noProof="0" dirty="0" smtClean="0">
                          <a:solidFill>
                            <a:schemeClr val="bg1"/>
                          </a:solidFill>
                          <a:latin typeface="Arial" pitchFamily="34" charset="0"/>
                          <a:cs typeface="Arial" pitchFamily="34" charset="0"/>
                        </a:rPr>
                        <a:t>Skim Perkhidmatan</a:t>
                      </a:r>
                      <a:endParaRPr lang="ms-MY" sz="1400" b="1" noProof="0" dirty="0">
                        <a:solidFill>
                          <a:schemeClr val="bg1"/>
                        </a:solidFill>
                        <a:latin typeface="Arial" pitchFamily="34" charset="0"/>
                        <a:cs typeface="Arial" pitchFamily="34" charset="0"/>
                      </a:endParaRPr>
                    </a:p>
                  </a:txBody>
                  <a:tcPr marL="84406" marR="8440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hMerge="1">
                  <a:txBody>
                    <a:bodyPr/>
                    <a:lstStyle/>
                    <a:p>
                      <a:pPr algn="ctr"/>
                      <a:endParaRPr lang="ms-MY" sz="1600" b="1" noProof="0" dirty="0">
                        <a:solidFill>
                          <a:schemeClr val="bg2"/>
                        </a:solidFill>
                      </a:endParaRPr>
                    </a:p>
                  </a:txBody>
                  <a:tcPr marL="84406" marR="84406" anchor="ct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chemeClr val="bg1">
                        <a:lumMod val="75000"/>
                      </a:schemeClr>
                    </a:solidFill>
                  </a:tcPr>
                </a:tc>
                <a:tc>
                  <a:txBody>
                    <a:bodyPr/>
                    <a:lstStyle/>
                    <a:p>
                      <a:pPr algn="ctr"/>
                      <a:r>
                        <a:rPr lang="ms-MY" sz="1400" b="1" noProof="0" dirty="0" smtClean="0">
                          <a:solidFill>
                            <a:schemeClr val="bg1"/>
                          </a:solidFill>
                          <a:latin typeface="Arial" pitchFamily="34" charset="0"/>
                          <a:cs typeface="Arial" pitchFamily="34" charset="0"/>
                        </a:rPr>
                        <a:t>Gred </a:t>
                      </a:r>
                      <a:endParaRPr lang="ms-MY" sz="1400" b="1" noProof="0" dirty="0">
                        <a:solidFill>
                          <a:schemeClr val="bg1"/>
                        </a:solidFill>
                        <a:latin typeface="Arial" pitchFamily="34" charset="0"/>
                        <a:cs typeface="Arial" pitchFamily="34" charset="0"/>
                      </a:endParaRPr>
                    </a:p>
                  </a:txBody>
                  <a:tcPr marL="84406" marR="8440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r>
                        <a:rPr lang="ms-MY" sz="1400" b="1" noProof="0" dirty="0" smtClean="0">
                          <a:solidFill>
                            <a:schemeClr val="bg1"/>
                          </a:solidFill>
                          <a:latin typeface="Arial" pitchFamily="34" charset="0"/>
                          <a:cs typeface="Arial" pitchFamily="34" charset="0"/>
                        </a:rPr>
                        <a:t>Bilangan Penyandang</a:t>
                      </a:r>
                      <a:endParaRPr lang="ms-MY" sz="1400" b="1" noProof="0" dirty="0">
                        <a:solidFill>
                          <a:schemeClr val="bg1"/>
                        </a:solidFill>
                        <a:latin typeface="Arial" pitchFamily="34" charset="0"/>
                        <a:cs typeface="Arial" pitchFamily="34" charset="0"/>
                      </a:endParaRPr>
                    </a:p>
                  </a:txBody>
                  <a:tcPr marL="84406" marR="8440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r>
              <a:tr h="297866">
                <a:tc rowSpan="16">
                  <a:txBody>
                    <a:bodyPr/>
                    <a:lstStyle/>
                    <a:p>
                      <a:pPr algn="ctr"/>
                      <a:r>
                        <a:rPr lang="ms-MY" sz="1400" b="1" noProof="0" dirty="0" smtClean="0">
                          <a:solidFill>
                            <a:schemeClr val="tx1"/>
                          </a:solidFill>
                          <a:latin typeface="Arial" pitchFamily="34" charset="0"/>
                          <a:cs typeface="Arial" pitchFamily="34" charset="0"/>
                        </a:rPr>
                        <a:t>JKK 1976</a:t>
                      </a:r>
                      <a:endParaRPr lang="ms-MY" sz="1400" b="1" noProof="0" dirty="0">
                        <a:solidFill>
                          <a:schemeClr val="tx1"/>
                        </a:solidFill>
                        <a:latin typeface="Arial" pitchFamily="34" charset="0"/>
                        <a:cs typeface="Arial" pitchFamily="34" charset="0"/>
                      </a:endParaRPr>
                    </a:p>
                  </a:txBody>
                  <a:tcPr marL="84406" marR="8440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MY" sz="1400" b="1" i="0" u="none" strike="noStrike" dirty="0" smtClean="0">
                          <a:solidFill>
                            <a:schemeClr val="tx1"/>
                          </a:solidFill>
                          <a:latin typeface="Arial" pitchFamily="34" charset="0"/>
                          <a:cs typeface="Arial" pitchFamily="34" charset="0"/>
                        </a:rPr>
                        <a:t>14.</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MY" sz="1400" b="1" i="0" u="none" strike="noStrike" dirty="0" err="1" smtClean="0">
                          <a:solidFill>
                            <a:schemeClr val="tx1"/>
                          </a:solidFill>
                          <a:latin typeface="Arial" pitchFamily="34" charset="0"/>
                          <a:cs typeface="Arial" pitchFamily="34" charset="0"/>
                        </a:rPr>
                        <a:t>Mekanik</a:t>
                      </a:r>
                      <a:endParaRPr lang="en-MY" sz="1400" b="1" i="0" u="none" strike="noStrike" dirty="0" smtClean="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MY" sz="1400" b="1" i="0" u="none" strike="noStrike" dirty="0" smtClean="0">
                          <a:solidFill>
                            <a:schemeClr val="tx1"/>
                          </a:solidFill>
                          <a:latin typeface="Arial" pitchFamily="34" charset="0"/>
                          <a:cs typeface="Arial" pitchFamily="34" charset="0"/>
                        </a:rPr>
                        <a:t>R1</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i="0" u="none" strike="noStrike" dirty="0" smtClean="0">
                          <a:solidFill>
                            <a:schemeClr val="tx1"/>
                          </a:solidFill>
                          <a:latin typeface="Arial" pitchFamily="34" charset="0"/>
                          <a:cs typeface="Arial" pitchFamily="34" charset="0"/>
                        </a:rPr>
                        <a:t>2</a:t>
                      </a:r>
                      <a:endParaRPr lang="en-MY" sz="1400" b="1" i="0" u="none" strike="noStrike" dirty="0" smtClean="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2199">
                <a:tc vMerge="1">
                  <a:txBody>
                    <a:bodyPr/>
                    <a:lstStyle/>
                    <a:p>
                      <a:endParaRPr 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MY" sz="1400" b="1" i="0" u="none" strike="noStrike" dirty="0" smtClean="0">
                          <a:solidFill>
                            <a:schemeClr val="tx1"/>
                          </a:solidFill>
                          <a:latin typeface="Arial" pitchFamily="34" charset="0"/>
                          <a:cs typeface="Arial" pitchFamily="34" charset="0"/>
                        </a:rPr>
                        <a:t>15.</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MY" sz="1400" b="1" i="0" u="none" strike="noStrike" dirty="0" err="1" smtClean="0">
                          <a:solidFill>
                            <a:schemeClr val="tx1"/>
                          </a:solidFill>
                          <a:latin typeface="Arial" pitchFamily="34" charset="0"/>
                          <a:cs typeface="Arial" pitchFamily="34" charset="0"/>
                        </a:rPr>
                        <a:t>Merinyu</a:t>
                      </a:r>
                      <a:r>
                        <a:rPr lang="en-MY" sz="1400" b="1" i="0" u="none" strike="noStrike" dirty="0" smtClean="0">
                          <a:solidFill>
                            <a:schemeClr val="tx1"/>
                          </a:solidFill>
                          <a:latin typeface="Arial" pitchFamily="34" charset="0"/>
                          <a:cs typeface="Arial" pitchFamily="34" charset="0"/>
                        </a:rPr>
                        <a:t> </a:t>
                      </a:r>
                      <a:r>
                        <a:rPr lang="en-MY" sz="1400" b="1" i="0" u="none" strike="noStrike" dirty="0" err="1" smtClean="0">
                          <a:solidFill>
                            <a:schemeClr val="tx1"/>
                          </a:solidFill>
                          <a:latin typeface="Arial" pitchFamily="34" charset="0"/>
                          <a:cs typeface="Arial" pitchFamily="34" charset="0"/>
                        </a:rPr>
                        <a:t>Perbandaran</a:t>
                      </a:r>
                      <a:endParaRPr lang="en-MY" sz="1400" b="1" i="0" u="none" strike="noStrike" dirty="0" smtClean="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400" b="1" noProof="0" dirty="0" smtClean="0">
                          <a:solidFill>
                            <a:schemeClr val="tx1"/>
                          </a:solidFill>
                          <a:latin typeface="Arial" pitchFamily="34" charset="0"/>
                          <a:cs typeface="Arial" pitchFamily="34" charset="0"/>
                        </a:rPr>
                        <a:t>N17</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400" b="1" noProof="0" dirty="0" smtClean="0">
                          <a:solidFill>
                            <a:schemeClr val="tx1"/>
                          </a:solidFill>
                          <a:latin typeface="Arial" pitchFamily="34" charset="0"/>
                          <a:cs typeface="Arial" pitchFamily="34" charset="0"/>
                        </a:rPr>
                        <a:t>11</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2199">
                <a:tc vMerge="1">
                  <a:txBody>
                    <a:bodyPr/>
                    <a:lstStyle/>
                    <a:p>
                      <a:pPr algn="ctr"/>
                      <a:endParaRPr lang="ms-MY" sz="1800" b="1" noProof="0" dirty="0">
                        <a:solidFill>
                          <a:schemeClr val="bg2"/>
                        </a:solidFill>
                      </a:endParaRPr>
                    </a:p>
                  </a:txBody>
                  <a:tcP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MY" sz="1400" b="1" i="0" u="none" strike="noStrike" dirty="0" smtClean="0">
                          <a:solidFill>
                            <a:schemeClr val="tx1"/>
                          </a:solidFill>
                          <a:latin typeface="Arial" pitchFamily="34" charset="0"/>
                          <a:cs typeface="Arial" pitchFamily="34" charset="0"/>
                        </a:rPr>
                        <a:t>16.</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MY" sz="1400" b="1" i="0" u="none" strike="noStrike" dirty="0" err="1" smtClean="0">
                          <a:solidFill>
                            <a:schemeClr val="tx1"/>
                          </a:solidFill>
                          <a:latin typeface="Arial" pitchFamily="34" charset="0"/>
                          <a:cs typeface="Arial" pitchFamily="34" charset="0"/>
                        </a:rPr>
                        <a:t>Merinyu</a:t>
                      </a:r>
                      <a:r>
                        <a:rPr lang="en-MY" sz="1400" b="1" i="0" u="none" strike="noStrike" dirty="0" smtClean="0">
                          <a:solidFill>
                            <a:schemeClr val="tx1"/>
                          </a:solidFill>
                          <a:latin typeface="Arial" pitchFamily="34" charset="0"/>
                          <a:cs typeface="Arial" pitchFamily="34" charset="0"/>
                        </a:rPr>
                        <a:t> </a:t>
                      </a:r>
                      <a:r>
                        <a:rPr lang="en-MY" sz="1400" b="1" i="0" u="none" strike="noStrike" dirty="0" err="1" smtClean="0">
                          <a:solidFill>
                            <a:schemeClr val="tx1"/>
                          </a:solidFill>
                          <a:latin typeface="Arial" pitchFamily="34" charset="0"/>
                          <a:cs typeface="Arial" pitchFamily="34" charset="0"/>
                        </a:rPr>
                        <a:t>Daging</a:t>
                      </a:r>
                      <a:endParaRPr lang="en-MY" sz="1400" b="1" i="0" u="none" strike="noStrike" dirty="0" smtClean="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400" b="1" noProof="0" dirty="0" smtClean="0">
                          <a:solidFill>
                            <a:schemeClr val="tx1"/>
                          </a:solidFill>
                          <a:latin typeface="Arial" pitchFamily="34" charset="0"/>
                          <a:cs typeface="Arial" pitchFamily="34" charset="0"/>
                        </a:rPr>
                        <a:t>N17</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400" b="1" noProof="0" dirty="0" smtClean="0">
                          <a:solidFill>
                            <a:schemeClr val="tx1"/>
                          </a:solidFill>
                          <a:latin typeface="Arial" pitchFamily="34" charset="0"/>
                          <a:cs typeface="Arial" pitchFamily="34" charset="0"/>
                        </a:rPr>
                        <a:t>1</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2199">
                <a:tc vMerge="1">
                  <a:txBody>
                    <a:bodyPr/>
                    <a:lstStyle/>
                    <a:p>
                      <a:pPr algn="ctr"/>
                      <a:endParaRPr lang="ms-MY" sz="1800" b="1" noProof="0" dirty="0">
                        <a:solidFill>
                          <a:schemeClr val="bg2"/>
                        </a:solidFill>
                      </a:endParaRPr>
                    </a:p>
                  </a:txBody>
                  <a:tcP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MY" sz="1400" b="1" i="0" u="none" strike="noStrike" dirty="0" smtClean="0">
                          <a:solidFill>
                            <a:schemeClr val="tx1"/>
                          </a:solidFill>
                          <a:latin typeface="Arial" pitchFamily="34" charset="0"/>
                          <a:cs typeface="Arial" pitchFamily="34" charset="0"/>
                        </a:rPr>
                        <a:t>17.</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MY" sz="1400" b="1" i="0" u="none" strike="noStrike" dirty="0" err="1" smtClean="0">
                          <a:solidFill>
                            <a:schemeClr val="tx1"/>
                          </a:solidFill>
                          <a:latin typeface="Arial" pitchFamily="34" charset="0"/>
                          <a:cs typeface="Arial" pitchFamily="34" charset="0"/>
                        </a:rPr>
                        <a:t>Merinyu</a:t>
                      </a:r>
                      <a:r>
                        <a:rPr lang="en-MY" sz="1400" b="1" i="0" u="none" strike="noStrike" dirty="0" smtClean="0">
                          <a:solidFill>
                            <a:schemeClr val="tx1"/>
                          </a:solidFill>
                          <a:latin typeface="Arial" pitchFamily="34" charset="0"/>
                          <a:cs typeface="Arial" pitchFamily="34" charset="0"/>
                        </a:rPr>
                        <a:t> </a:t>
                      </a:r>
                      <a:r>
                        <a:rPr lang="en-MY" sz="1400" b="1" i="0" u="none" strike="noStrike" dirty="0" err="1" smtClean="0">
                          <a:solidFill>
                            <a:schemeClr val="tx1"/>
                          </a:solidFill>
                          <a:latin typeface="Arial" pitchFamily="34" charset="0"/>
                          <a:cs typeface="Arial" pitchFamily="34" charset="0"/>
                        </a:rPr>
                        <a:t>Kesihatan</a:t>
                      </a:r>
                      <a:endParaRPr lang="en-MY" sz="1400" b="1" i="0" u="none" strike="noStrike" dirty="0" smtClean="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400" b="1" noProof="0" dirty="0" smtClean="0">
                          <a:solidFill>
                            <a:schemeClr val="tx1"/>
                          </a:solidFill>
                          <a:latin typeface="Arial" pitchFamily="34" charset="0"/>
                          <a:cs typeface="Arial" pitchFamily="34" charset="0"/>
                        </a:rPr>
                        <a:t>C19</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400" b="1" noProof="0" dirty="0" smtClean="0">
                          <a:solidFill>
                            <a:schemeClr val="tx1"/>
                          </a:solidFill>
                          <a:latin typeface="Arial" pitchFamily="34" charset="0"/>
                          <a:cs typeface="Arial" pitchFamily="34" charset="0"/>
                        </a:rPr>
                        <a:t>1</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2199">
                <a:tc vMerge="1">
                  <a:txBody>
                    <a:bodyPr/>
                    <a:lstStyle/>
                    <a:p>
                      <a:pPr algn="ctr"/>
                      <a:endParaRPr lang="ms-MY" sz="1800" b="1" noProof="0" dirty="0">
                        <a:solidFill>
                          <a:schemeClr val="bg2"/>
                        </a:solidFill>
                      </a:endParaRPr>
                    </a:p>
                  </a:txBody>
                  <a:tcP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chemeClr val="bg1"/>
                    </a:solidFill>
                  </a:tcPr>
                </a:tc>
                <a:tc>
                  <a:txBody>
                    <a:bodyPr/>
                    <a:lstStyle/>
                    <a:p>
                      <a:pPr algn="just"/>
                      <a:r>
                        <a:rPr lang="ms-MY" sz="1400" b="1" noProof="0" dirty="0" smtClean="0">
                          <a:solidFill>
                            <a:schemeClr val="tx1"/>
                          </a:solidFill>
                          <a:latin typeface="Arial" pitchFamily="34" charset="0"/>
                          <a:cs typeface="Arial" pitchFamily="34" charset="0"/>
                        </a:rPr>
                        <a:t>18.</a:t>
                      </a:r>
                      <a:endParaRPr lang="ms-MY" sz="1400" b="1" noProof="0" dirty="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ms-MY" sz="1400" b="1" noProof="0" dirty="0" smtClean="0">
                          <a:solidFill>
                            <a:schemeClr val="tx1"/>
                          </a:solidFill>
                          <a:latin typeface="Arial" pitchFamily="34" charset="0"/>
                          <a:cs typeface="Arial" pitchFamily="34" charset="0"/>
                        </a:rPr>
                        <a:t>Merinyu</a:t>
                      </a:r>
                      <a:r>
                        <a:rPr lang="ms-MY" sz="1400" b="1" baseline="0" noProof="0" dirty="0" smtClean="0">
                          <a:solidFill>
                            <a:schemeClr val="tx1"/>
                          </a:solidFill>
                          <a:latin typeface="Arial" pitchFamily="34" charset="0"/>
                          <a:cs typeface="Arial" pitchFamily="34" charset="0"/>
                        </a:rPr>
                        <a:t> Pekan</a:t>
                      </a:r>
                      <a:endParaRPr lang="ms-MY" sz="1400" b="1" noProof="0" dirty="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400" b="1" noProof="0" dirty="0" smtClean="0">
                          <a:solidFill>
                            <a:schemeClr val="tx1"/>
                          </a:solidFill>
                          <a:latin typeface="Arial" pitchFamily="34" charset="0"/>
                          <a:cs typeface="Arial" pitchFamily="34" charset="0"/>
                        </a:rPr>
                        <a:t>N17</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400" b="1" noProof="0" dirty="0" smtClean="0">
                          <a:solidFill>
                            <a:schemeClr val="tx1"/>
                          </a:solidFill>
                          <a:latin typeface="Arial" pitchFamily="34" charset="0"/>
                          <a:cs typeface="Arial" pitchFamily="34" charset="0"/>
                        </a:rPr>
                        <a:t>1</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2199">
                <a:tc vMerge="1">
                  <a:txBody>
                    <a:bodyPr/>
                    <a:lstStyle/>
                    <a:p>
                      <a:pPr algn="ctr"/>
                      <a:endParaRPr lang="ms-MY" sz="1800" b="1" noProof="0" dirty="0">
                        <a:solidFill>
                          <a:schemeClr val="bg2"/>
                        </a:solidFill>
                      </a:endParaRPr>
                    </a:p>
                  </a:txBody>
                  <a:tcP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chemeClr val="bg1"/>
                    </a:solidFill>
                  </a:tcPr>
                </a:tc>
                <a:tc>
                  <a:txBody>
                    <a:bodyPr/>
                    <a:lstStyle/>
                    <a:p>
                      <a:pPr algn="just"/>
                      <a:r>
                        <a:rPr lang="ms-MY" sz="1400" b="1" noProof="0" dirty="0" smtClean="0">
                          <a:solidFill>
                            <a:schemeClr val="tx1"/>
                          </a:solidFill>
                          <a:latin typeface="Arial" pitchFamily="34" charset="0"/>
                          <a:cs typeface="Arial" pitchFamily="34" charset="0"/>
                        </a:rPr>
                        <a:t>19.</a:t>
                      </a:r>
                      <a:endParaRPr lang="ms-MY" sz="1400" b="1" noProof="0" dirty="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ms-MY" sz="1400" b="1" noProof="0" dirty="0" smtClean="0">
                          <a:solidFill>
                            <a:schemeClr val="tx1"/>
                          </a:solidFill>
                          <a:latin typeface="Arial" pitchFamily="34" charset="0"/>
                          <a:cs typeface="Arial" pitchFamily="34" charset="0"/>
                        </a:rPr>
                        <a:t>Operator Mesin Offset</a:t>
                      </a:r>
                      <a:endParaRPr lang="ms-MY" sz="1400" b="1" noProof="0" dirty="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400" b="1" noProof="0" dirty="0" smtClean="0">
                          <a:solidFill>
                            <a:schemeClr val="tx1"/>
                          </a:solidFill>
                          <a:latin typeface="Arial" pitchFamily="34" charset="0"/>
                          <a:cs typeface="Arial" pitchFamily="34" charset="0"/>
                        </a:rPr>
                        <a:t>N1</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400" b="1" noProof="0" dirty="0" smtClean="0">
                          <a:solidFill>
                            <a:schemeClr val="tx1"/>
                          </a:solidFill>
                          <a:latin typeface="Arial" pitchFamily="34" charset="0"/>
                          <a:cs typeface="Arial" pitchFamily="34" charset="0"/>
                        </a:rPr>
                        <a:t>1</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2199">
                <a:tc vMerge="1">
                  <a:txBody>
                    <a:bodyPr/>
                    <a:lstStyle/>
                    <a:p>
                      <a:pPr algn="ctr"/>
                      <a:endParaRPr lang="ms-MY" sz="1800" b="1" noProof="0" dirty="0">
                        <a:solidFill>
                          <a:schemeClr val="bg2"/>
                        </a:solidFill>
                      </a:endParaRPr>
                    </a:p>
                  </a:txBody>
                  <a:tcP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chemeClr val="bg1"/>
                    </a:solidFill>
                  </a:tcPr>
                </a:tc>
                <a:tc>
                  <a:txBody>
                    <a:bodyPr/>
                    <a:lstStyle/>
                    <a:p>
                      <a:pPr algn="just"/>
                      <a:r>
                        <a:rPr lang="ms-MY" sz="1400" b="1" noProof="0" dirty="0" smtClean="0">
                          <a:solidFill>
                            <a:schemeClr val="tx1"/>
                          </a:solidFill>
                          <a:latin typeface="Arial" pitchFamily="34" charset="0"/>
                          <a:cs typeface="Arial" pitchFamily="34" charset="0"/>
                        </a:rPr>
                        <a:t>20.</a:t>
                      </a:r>
                      <a:endParaRPr lang="ms-MY" sz="1400" b="1" noProof="0" dirty="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ms-MY" sz="1400" b="1" noProof="0" dirty="0" smtClean="0">
                          <a:solidFill>
                            <a:schemeClr val="tx1"/>
                          </a:solidFill>
                          <a:latin typeface="Arial" pitchFamily="34" charset="0"/>
                          <a:cs typeface="Arial" pitchFamily="34" charset="0"/>
                        </a:rPr>
                        <a:t>Operator Pam</a:t>
                      </a:r>
                      <a:endParaRPr lang="ms-MY" sz="1400" b="1" noProof="0" dirty="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400" b="1" noProof="0" dirty="0" smtClean="0">
                          <a:solidFill>
                            <a:schemeClr val="tx1"/>
                          </a:solidFill>
                          <a:latin typeface="Arial" pitchFamily="34" charset="0"/>
                          <a:cs typeface="Arial" pitchFamily="34" charset="0"/>
                        </a:rPr>
                        <a:t>R9</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400" b="1" noProof="0" dirty="0" smtClean="0">
                          <a:solidFill>
                            <a:schemeClr val="tx1"/>
                          </a:solidFill>
                          <a:latin typeface="Arial" pitchFamily="34" charset="0"/>
                          <a:cs typeface="Arial" pitchFamily="34" charset="0"/>
                        </a:rPr>
                        <a:t>35</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2199">
                <a:tc vMerge="1">
                  <a:txBody>
                    <a:bodyPr/>
                    <a:lstStyle/>
                    <a:p>
                      <a:pPr algn="ctr"/>
                      <a:endParaRPr lang="ms-MY" sz="1800" b="1" noProof="0" dirty="0">
                        <a:solidFill>
                          <a:schemeClr val="bg2"/>
                        </a:solidFill>
                      </a:endParaRPr>
                    </a:p>
                  </a:txBody>
                  <a:tcP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chemeClr val="bg1"/>
                    </a:solidFill>
                  </a:tcPr>
                </a:tc>
                <a:tc>
                  <a:txBody>
                    <a:bodyPr/>
                    <a:lstStyle/>
                    <a:p>
                      <a:pPr algn="just"/>
                      <a:r>
                        <a:rPr lang="ms-MY" sz="1400" b="1" noProof="0" dirty="0" smtClean="0">
                          <a:solidFill>
                            <a:schemeClr val="tx1"/>
                          </a:solidFill>
                          <a:latin typeface="Arial" pitchFamily="34" charset="0"/>
                          <a:cs typeface="Arial" pitchFamily="34" charset="0"/>
                        </a:rPr>
                        <a:t>21.</a:t>
                      </a:r>
                      <a:endParaRPr lang="ms-MY" sz="1400" b="1" noProof="0" dirty="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ms-MY" sz="1400" b="1" noProof="0" dirty="0" smtClean="0">
                          <a:solidFill>
                            <a:schemeClr val="tx1"/>
                          </a:solidFill>
                          <a:latin typeface="Arial" pitchFamily="34" charset="0"/>
                          <a:cs typeface="Arial" pitchFamily="34" charset="0"/>
                        </a:rPr>
                        <a:t>Operator Mesin</a:t>
                      </a:r>
                      <a:endParaRPr lang="ms-MY" sz="1400" b="1" noProof="0" dirty="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400" b="1" noProof="0" dirty="0" smtClean="0">
                          <a:solidFill>
                            <a:schemeClr val="tx1"/>
                          </a:solidFill>
                          <a:latin typeface="Arial" pitchFamily="34" charset="0"/>
                          <a:cs typeface="Arial" pitchFamily="34" charset="0"/>
                        </a:rPr>
                        <a:t>N1,N4</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400" b="1" noProof="0" dirty="0" smtClean="0">
                          <a:solidFill>
                            <a:schemeClr val="tx1"/>
                          </a:solidFill>
                          <a:latin typeface="Arial" pitchFamily="34" charset="0"/>
                          <a:cs typeface="Arial" pitchFamily="34" charset="0"/>
                        </a:rPr>
                        <a:t>34</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2199">
                <a:tc vMerge="1">
                  <a:txBody>
                    <a:bodyPr/>
                    <a:lstStyle/>
                    <a:p>
                      <a:endParaRPr lang="en-US"/>
                    </a:p>
                  </a:txBody>
                  <a:tcPr/>
                </a:tc>
                <a:tc>
                  <a:txBody>
                    <a:bodyPr/>
                    <a:lstStyle/>
                    <a:p>
                      <a:pPr algn="just"/>
                      <a:r>
                        <a:rPr lang="ms-MY" sz="1400" b="1" noProof="0" dirty="0" smtClean="0">
                          <a:solidFill>
                            <a:schemeClr val="tx1"/>
                          </a:solidFill>
                          <a:latin typeface="Arial" pitchFamily="34" charset="0"/>
                          <a:cs typeface="Arial" pitchFamily="34" charset="0"/>
                        </a:rPr>
                        <a:t>22.</a:t>
                      </a:r>
                      <a:endParaRPr lang="ms-MY" sz="1400" b="1" noProof="0" dirty="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ms-MY" sz="1400" b="1" noProof="0" dirty="0" smtClean="0">
                          <a:solidFill>
                            <a:schemeClr val="tx1"/>
                          </a:solidFill>
                          <a:latin typeface="Arial" pitchFamily="34" charset="0"/>
                          <a:cs typeface="Arial" pitchFamily="34" charset="0"/>
                        </a:rPr>
                        <a:t>Operator Mesin Penyalin</a:t>
                      </a:r>
                      <a:endParaRPr lang="ms-MY" sz="1400" b="1" noProof="0" dirty="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400" b="1" noProof="0" dirty="0" smtClean="0">
                          <a:solidFill>
                            <a:schemeClr val="tx1"/>
                          </a:solidFill>
                          <a:latin typeface="Arial" pitchFamily="34" charset="0"/>
                          <a:cs typeface="Arial" pitchFamily="34" charset="0"/>
                        </a:rPr>
                        <a:t>N1,N11</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400" b="1" noProof="0" dirty="0" smtClean="0">
                          <a:solidFill>
                            <a:schemeClr val="tx1"/>
                          </a:solidFill>
                          <a:latin typeface="Arial" pitchFamily="34" charset="0"/>
                          <a:cs typeface="Arial" pitchFamily="34" charset="0"/>
                        </a:rPr>
                        <a:t>2</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2199">
                <a:tc vMerge="1">
                  <a:txBody>
                    <a:bodyPr/>
                    <a:lstStyle/>
                    <a:p>
                      <a:pPr algn="ctr"/>
                      <a:endParaRPr lang="ms-MY" sz="1800" b="1" noProof="0" dirty="0">
                        <a:solidFill>
                          <a:schemeClr val="bg2"/>
                        </a:solidFill>
                      </a:endParaRPr>
                    </a:p>
                  </a:txBody>
                  <a:tcP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chemeClr val="bg1"/>
                    </a:solidFill>
                  </a:tcPr>
                </a:tc>
                <a:tc>
                  <a:txBody>
                    <a:bodyPr/>
                    <a:lstStyle/>
                    <a:p>
                      <a:pPr algn="just"/>
                      <a:r>
                        <a:rPr lang="ms-MY" sz="1400" b="1" noProof="0" dirty="0" smtClean="0">
                          <a:solidFill>
                            <a:schemeClr val="tx1"/>
                          </a:solidFill>
                          <a:latin typeface="Arial" pitchFamily="34" charset="0"/>
                          <a:cs typeface="Arial" pitchFamily="34" charset="0"/>
                        </a:rPr>
                        <a:t>23.</a:t>
                      </a:r>
                      <a:endParaRPr lang="ms-MY" sz="1400" b="1" noProof="0" dirty="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ms-MY" sz="1400" b="1" noProof="0" dirty="0" smtClean="0">
                          <a:solidFill>
                            <a:schemeClr val="tx1"/>
                          </a:solidFill>
                          <a:latin typeface="Arial" pitchFamily="34" charset="0"/>
                          <a:cs typeface="Arial" pitchFamily="34" charset="0"/>
                        </a:rPr>
                        <a:t>Operator Wayang Gambar</a:t>
                      </a:r>
                      <a:endParaRPr lang="ms-MY" sz="1400" b="1" noProof="0" dirty="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400" b="1" noProof="0" dirty="0" smtClean="0">
                          <a:solidFill>
                            <a:schemeClr val="tx1"/>
                          </a:solidFill>
                          <a:latin typeface="Arial" pitchFamily="34" charset="0"/>
                          <a:cs typeface="Arial" pitchFamily="34" charset="0"/>
                        </a:rPr>
                        <a:t>N11</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400" b="1" noProof="0" dirty="0" smtClean="0">
                          <a:solidFill>
                            <a:schemeClr val="tx1"/>
                          </a:solidFill>
                          <a:latin typeface="Arial" pitchFamily="34" charset="0"/>
                          <a:cs typeface="Arial" pitchFamily="34" charset="0"/>
                        </a:rPr>
                        <a:t>1</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87468">
                <a:tc vMerge="1">
                  <a:txBody>
                    <a:bodyPr/>
                    <a:lstStyle/>
                    <a:p>
                      <a:pPr algn="ctr"/>
                      <a:endParaRPr lang="ms-MY" sz="1800" b="1" noProof="0" dirty="0">
                        <a:solidFill>
                          <a:schemeClr val="bg2"/>
                        </a:solidFill>
                      </a:endParaRPr>
                    </a:p>
                  </a:txBody>
                  <a:tcP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chemeClr val="bg1"/>
                    </a:solidFill>
                  </a:tcPr>
                </a:tc>
                <a:tc>
                  <a:txBody>
                    <a:bodyPr/>
                    <a:lstStyle/>
                    <a:p>
                      <a:pPr algn="just"/>
                      <a:r>
                        <a:rPr lang="ms-MY" sz="1400" b="1" noProof="0" dirty="0" smtClean="0">
                          <a:solidFill>
                            <a:schemeClr val="tx1"/>
                          </a:solidFill>
                          <a:latin typeface="Arial" pitchFamily="34" charset="0"/>
                          <a:cs typeface="Arial" pitchFamily="34" charset="0"/>
                        </a:rPr>
                        <a:t>24.</a:t>
                      </a:r>
                      <a:endParaRPr lang="ms-MY" sz="1400" b="1" noProof="0" dirty="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ms-MY" sz="1400" b="1" noProof="0" dirty="0" smtClean="0">
                          <a:solidFill>
                            <a:schemeClr val="tx1"/>
                          </a:solidFill>
                          <a:latin typeface="Arial" pitchFamily="34" charset="0"/>
                          <a:cs typeface="Arial" pitchFamily="34" charset="0"/>
                        </a:rPr>
                        <a:t>Pembantu Luar</a:t>
                      </a:r>
                      <a:endParaRPr lang="ms-MY" sz="1400" b="1" noProof="0" dirty="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400" b="1" noProof="0" dirty="0" smtClean="0">
                          <a:solidFill>
                            <a:schemeClr val="tx1"/>
                          </a:solidFill>
                          <a:latin typeface="Arial" pitchFamily="34" charset="0"/>
                          <a:cs typeface="Arial" pitchFamily="34" charset="0"/>
                        </a:rPr>
                        <a:t>G11, G14</a:t>
                      </a:r>
                      <a:r>
                        <a:rPr lang="ms-MY" sz="1400" b="1" baseline="0" noProof="0" dirty="0" smtClean="0">
                          <a:solidFill>
                            <a:schemeClr val="tx1"/>
                          </a:solidFill>
                          <a:latin typeface="Arial" pitchFamily="34" charset="0"/>
                          <a:cs typeface="Arial" pitchFamily="34" charset="0"/>
                        </a:rPr>
                        <a:t> &amp; S</a:t>
                      </a:r>
                      <a:r>
                        <a:rPr lang="ms-MY" sz="1400" b="1" noProof="0" dirty="0" smtClean="0">
                          <a:solidFill>
                            <a:schemeClr val="tx1"/>
                          </a:solidFill>
                          <a:latin typeface="Arial" pitchFamily="34" charset="0"/>
                          <a:cs typeface="Arial" pitchFamily="34" charset="0"/>
                        </a:rPr>
                        <a:t>10</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400" b="1" noProof="0" dirty="0" smtClean="0">
                          <a:solidFill>
                            <a:schemeClr val="tx1"/>
                          </a:solidFill>
                          <a:latin typeface="Arial" pitchFamily="34" charset="0"/>
                          <a:cs typeface="Arial" pitchFamily="34" charset="0"/>
                        </a:rPr>
                        <a:t>17</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87468">
                <a:tc vMerge="1">
                  <a:txBody>
                    <a:bodyPr/>
                    <a:lstStyle/>
                    <a:p>
                      <a:endParaRPr lang="en-US"/>
                    </a:p>
                  </a:txBody>
                  <a:tcPr/>
                </a:tc>
                <a:tc>
                  <a:txBody>
                    <a:bodyPr/>
                    <a:lstStyle/>
                    <a:p>
                      <a:pPr algn="just"/>
                      <a:r>
                        <a:rPr lang="ms-MY" sz="1400" b="1" noProof="0" dirty="0" smtClean="0">
                          <a:solidFill>
                            <a:schemeClr val="tx1"/>
                          </a:solidFill>
                          <a:latin typeface="Arial" pitchFamily="34" charset="0"/>
                          <a:cs typeface="Arial" pitchFamily="34" charset="0"/>
                        </a:rPr>
                        <a:t>25.</a:t>
                      </a:r>
                      <a:endParaRPr lang="ms-MY" sz="1400" b="1" noProof="0" dirty="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ms-MY" sz="1400" b="1" noProof="0" dirty="0" smtClean="0">
                          <a:solidFill>
                            <a:schemeClr val="tx1"/>
                          </a:solidFill>
                          <a:latin typeface="Arial" pitchFamily="34" charset="0"/>
                          <a:cs typeface="Arial" pitchFamily="34" charset="0"/>
                        </a:rPr>
                        <a:t>Pembantu Luar Hal Ehwal Orang</a:t>
                      </a:r>
                      <a:r>
                        <a:rPr lang="ms-MY" sz="1400" b="1" baseline="0" noProof="0" dirty="0" smtClean="0">
                          <a:solidFill>
                            <a:schemeClr val="tx1"/>
                          </a:solidFill>
                          <a:latin typeface="Arial" pitchFamily="34" charset="0"/>
                          <a:cs typeface="Arial" pitchFamily="34" charset="0"/>
                        </a:rPr>
                        <a:t> Asli</a:t>
                      </a:r>
                      <a:endParaRPr lang="ms-MY" sz="1400" b="1" noProof="0" dirty="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400" b="1" noProof="0" dirty="0" smtClean="0">
                          <a:solidFill>
                            <a:schemeClr val="tx1"/>
                          </a:solidFill>
                          <a:latin typeface="Arial" pitchFamily="34" charset="0"/>
                          <a:cs typeface="Arial" pitchFamily="34" charset="0"/>
                        </a:rPr>
                        <a:t>S11, S14</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400" b="1" noProof="0" dirty="0" smtClean="0">
                          <a:solidFill>
                            <a:schemeClr val="tx1"/>
                          </a:solidFill>
                          <a:latin typeface="Arial" pitchFamily="34" charset="0"/>
                          <a:cs typeface="Arial" pitchFamily="34" charset="0"/>
                        </a:rPr>
                        <a:t>7</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2199">
                <a:tc vMerge="1">
                  <a:txBody>
                    <a:bodyPr/>
                    <a:lstStyle/>
                    <a:p>
                      <a:pPr algn="ctr"/>
                      <a:endParaRPr lang="ms-MY" sz="1800" b="1" noProof="0" dirty="0">
                        <a:solidFill>
                          <a:schemeClr val="bg2"/>
                        </a:solidFill>
                      </a:endParaRPr>
                    </a:p>
                  </a:txBody>
                  <a:tcP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chemeClr val="bg1"/>
                    </a:solidFill>
                  </a:tcPr>
                </a:tc>
                <a:tc>
                  <a:txBody>
                    <a:bodyPr/>
                    <a:lstStyle/>
                    <a:p>
                      <a:pPr algn="just"/>
                      <a:r>
                        <a:rPr lang="ms-MY" sz="1400" b="1" noProof="0" dirty="0" smtClean="0">
                          <a:solidFill>
                            <a:schemeClr val="tx1"/>
                          </a:solidFill>
                          <a:latin typeface="Arial" pitchFamily="34" charset="0"/>
                          <a:cs typeface="Arial" pitchFamily="34" charset="0"/>
                        </a:rPr>
                        <a:t>26.</a:t>
                      </a:r>
                      <a:endParaRPr lang="ms-MY" sz="1400" b="1" noProof="0" dirty="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ms-MY" sz="1400" b="1" noProof="0" dirty="0" smtClean="0">
                          <a:solidFill>
                            <a:schemeClr val="tx1"/>
                          </a:solidFill>
                          <a:latin typeface="Arial" pitchFamily="34" charset="0"/>
                          <a:cs typeface="Arial" pitchFamily="34" charset="0"/>
                        </a:rPr>
                        <a:t>Pencari Fail</a:t>
                      </a:r>
                      <a:endParaRPr lang="ms-MY" sz="1400" b="1" noProof="0" dirty="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400" b="1" noProof="0" dirty="0" smtClean="0">
                          <a:solidFill>
                            <a:schemeClr val="tx1"/>
                          </a:solidFill>
                          <a:latin typeface="Arial" pitchFamily="34" charset="0"/>
                          <a:cs typeface="Arial" pitchFamily="34" charset="0"/>
                        </a:rPr>
                        <a:t>N1, N4</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400" b="1" noProof="0" dirty="0" smtClean="0">
                          <a:solidFill>
                            <a:schemeClr val="tx1"/>
                          </a:solidFill>
                          <a:latin typeface="Arial" pitchFamily="34" charset="0"/>
                          <a:cs typeface="Arial" pitchFamily="34" charset="0"/>
                        </a:rPr>
                        <a:t>117</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2199">
                <a:tc vMerge="1">
                  <a:txBody>
                    <a:bodyPr/>
                    <a:lstStyle/>
                    <a:p>
                      <a:pPr algn="ctr"/>
                      <a:endParaRPr lang="ms-MY" sz="1800" b="1" noProof="0" dirty="0">
                        <a:solidFill>
                          <a:schemeClr val="bg2"/>
                        </a:solidFill>
                      </a:endParaRPr>
                    </a:p>
                  </a:txBody>
                  <a:tcP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chemeClr val="bg1"/>
                    </a:solidFill>
                  </a:tcPr>
                </a:tc>
                <a:tc>
                  <a:txBody>
                    <a:bodyPr/>
                    <a:lstStyle/>
                    <a:p>
                      <a:pPr algn="just"/>
                      <a:r>
                        <a:rPr lang="ms-MY" sz="1400" b="1" noProof="0" dirty="0" smtClean="0">
                          <a:solidFill>
                            <a:schemeClr val="tx1"/>
                          </a:solidFill>
                          <a:latin typeface="Arial" pitchFamily="34" charset="0"/>
                          <a:cs typeface="Arial" pitchFamily="34" charset="0"/>
                        </a:rPr>
                        <a:t>27.</a:t>
                      </a:r>
                      <a:endParaRPr lang="ms-MY" sz="1400" b="1" noProof="0" dirty="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ms-MY" sz="1400" b="1" noProof="0" dirty="0" smtClean="0">
                          <a:solidFill>
                            <a:schemeClr val="tx1"/>
                          </a:solidFill>
                          <a:latin typeface="Arial" pitchFamily="34" charset="0"/>
                          <a:cs typeface="Arial" pitchFamily="34" charset="0"/>
                        </a:rPr>
                        <a:t>Penghantar</a:t>
                      </a:r>
                      <a:r>
                        <a:rPr lang="ms-MY" sz="1400" b="1" baseline="0" noProof="0" dirty="0" smtClean="0">
                          <a:solidFill>
                            <a:schemeClr val="tx1"/>
                          </a:solidFill>
                          <a:latin typeface="Arial" pitchFamily="34" charset="0"/>
                          <a:cs typeface="Arial" pitchFamily="34" charset="0"/>
                        </a:rPr>
                        <a:t> Cepat</a:t>
                      </a:r>
                      <a:endParaRPr lang="ms-MY" sz="1400" b="1" noProof="0" dirty="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400" b="1" noProof="0" dirty="0" smtClean="0">
                          <a:solidFill>
                            <a:schemeClr val="tx1"/>
                          </a:solidFill>
                          <a:latin typeface="Arial" pitchFamily="34" charset="0"/>
                          <a:cs typeface="Arial" pitchFamily="34" charset="0"/>
                        </a:rPr>
                        <a:t>N1, N4</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400" b="1" noProof="0" dirty="0" smtClean="0">
                          <a:solidFill>
                            <a:schemeClr val="tx1"/>
                          </a:solidFill>
                          <a:latin typeface="Arial" pitchFamily="34" charset="0"/>
                          <a:cs typeface="Arial" pitchFamily="34" charset="0"/>
                        </a:rPr>
                        <a:t>7</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2199">
                <a:tc vMerge="1">
                  <a:txBody>
                    <a:bodyPr/>
                    <a:lstStyle/>
                    <a:p>
                      <a:pPr algn="ctr"/>
                      <a:endParaRPr lang="ms-MY" sz="1800" b="1" noProof="0" dirty="0">
                        <a:solidFill>
                          <a:schemeClr val="bg2"/>
                        </a:solidFill>
                      </a:endParaRPr>
                    </a:p>
                  </a:txBody>
                  <a:tcP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chemeClr val="bg1"/>
                    </a:solidFill>
                  </a:tcPr>
                </a:tc>
                <a:tc>
                  <a:txBody>
                    <a:bodyPr/>
                    <a:lstStyle/>
                    <a:p>
                      <a:pPr algn="l"/>
                      <a:r>
                        <a:rPr lang="ms-MY" sz="1400" b="1" noProof="0" dirty="0" smtClean="0">
                          <a:solidFill>
                            <a:schemeClr val="tx1"/>
                          </a:solidFill>
                          <a:latin typeface="Arial" pitchFamily="34" charset="0"/>
                          <a:cs typeface="Arial" pitchFamily="34" charset="0"/>
                        </a:rPr>
                        <a:t>28.</a:t>
                      </a:r>
                      <a:endParaRPr lang="ms-MY" sz="1400" b="1" noProof="0" dirty="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ms-MY" sz="1400" b="1" noProof="0" dirty="0" smtClean="0">
                          <a:solidFill>
                            <a:schemeClr val="tx1"/>
                          </a:solidFill>
                          <a:latin typeface="Arial" pitchFamily="34" charset="0"/>
                          <a:cs typeface="Arial" pitchFamily="34" charset="0"/>
                        </a:rPr>
                        <a:t>Pegawai Petempatan Rendah</a:t>
                      </a:r>
                      <a:endParaRPr lang="ms-MY" sz="1400" b="1" noProof="0" dirty="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400" b="1" noProof="0" dirty="0" smtClean="0">
                          <a:solidFill>
                            <a:schemeClr val="tx1"/>
                          </a:solidFill>
                          <a:latin typeface="Arial" pitchFamily="34" charset="0"/>
                          <a:cs typeface="Arial" pitchFamily="34" charset="0"/>
                        </a:rPr>
                        <a:t>N14</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400" b="1" noProof="0" dirty="0" smtClean="0">
                          <a:solidFill>
                            <a:schemeClr val="tx1"/>
                          </a:solidFill>
                          <a:latin typeface="Arial" pitchFamily="34" charset="0"/>
                          <a:cs typeface="Arial" pitchFamily="34" charset="0"/>
                        </a:rPr>
                        <a:t>1</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2199">
                <a:tc vMerge="1">
                  <a:txBody>
                    <a:bodyPr/>
                    <a:lstStyle/>
                    <a:p>
                      <a:pPr algn="ctr"/>
                      <a:endParaRPr lang="ms-MY" sz="1800" b="1" noProof="0" dirty="0">
                        <a:solidFill>
                          <a:schemeClr val="bg2"/>
                        </a:solidFill>
                      </a:endParaRPr>
                    </a:p>
                  </a:txBody>
                  <a:tcP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chemeClr val="bg1"/>
                    </a:solidFill>
                  </a:tcPr>
                </a:tc>
                <a:tc>
                  <a:txBody>
                    <a:bodyPr/>
                    <a:lstStyle/>
                    <a:p>
                      <a:r>
                        <a:rPr lang="en-US" sz="1400" b="1" dirty="0" smtClean="0">
                          <a:solidFill>
                            <a:schemeClr val="tx1"/>
                          </a:solidFill>
                          <a:latin typeface="Arial" pitchFamily="34" charset="0"/>
                          <a:cs typeface="Arial" pitchFamily="34" charset="0"/>
                        </a:rPr>
                        <a:t>29.</a:t>
                      </a:r>
                      <a:endParaRPr lang="en-US" sz="1400" b="1" dirty="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i="0" u="none" strike="noStrike" dirty="0" err="1" smtClean="0">
                          <a:solidFill>
                            <a:schemeClr val="tx1"/>
                          </a:solidFill>
                          <a:latin typeface="Arial" pitchFamily="34" charset="0"/>
                          <a:cs typeface="Arial" pitchFamily="34" charset="0"/>
                        </a:rPr>
                        <a:t>Penolong</a:t>
                      </a:r>
                      <a:r>
                        <a:rPr lang="en-US" sz="1400" b="1" i="0" u="none" strike="noStrike" dirty="0" smtClean="0">
                          <a:solidFill>
                            <a:schemeClr val="tx1"/>
                          </a:solidFill>
                          <a:latin typeface="Arial" pitchFamily="34" charset="0"/>
                          <a:cs typeface="Arial" pitchFamily="34" charset="0"/>
                        </a:rPr>
                        <a:t> </a:t>
                      </a:r>
                      <a:r>
                        <a:rPr lang="en-US" sz="1400" b="1" i="0" u="none" strike="noStrike" dirty="0" err="1" smtClean="0">
                          <a:solidFill>
                            <a:schemeClr val="tx1"/>
                          </a:solidFill>
                          <a:latin typeface="Arial" pitchFamily="34" charset="0"/>
                          <a:cs typeface="Arial" pitchFamily="34" charset="0"/>
                        </a:rPr>
                        <a:t>Tukang</a:t>
                      </a:r>
                      <a:r>
                        <a:rPr lang="en-US" sz="1400" b="1" i="0" u="none" strike="noStrike" dirty="0" smtClean="0">
                          <a:solidFill>
                            <a:schemeClr val="tx1"/>
                          </a:solidFill>
                          <a:latin typeface="Arial" pitchFamily="34" charset="0"/>
                          <a:cs typeface="Arial" pitchFamily="34" charset="0"/>
                        </a:rPr>
                        <a:t> </a:t>
                      </a:r>
                      <a:endParaRPr lang="en-MY" sz="1400" b="1" i="0" u="none" strike="noStrike" dirty="0" smtClean="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i="0" u="none" strike="noStrike" dirty="0" smtClean="0">
                          <a:solidFill>
                            <a:schemeClr val="tx1"/>
                          </a:solidFill>
                          <a:latin typeface="Arial" pitchFamily="34" charset="0"/>
                          <a:cs typeface="Arial" pitchFamily="34" charset="0"/>
                        </a:rPr>
                        <a:t>R1</a:t>
                      </a:r>
                      <a:endParaRPr lang="en-MY" sz="1400" b="1" i="0" u="none" strike="noStrike" dirty="0" smtClean="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i="0" u="none" strike="noStrike" dirty="0" smtClean="0">
                          <a:solidFill>
                            <a:schemeClr val="tx1"/>
                          </a:solidFill>
                          <a:latin typeface="Arial" pitchFamily="34" charset="0"/>
                          <a:cs typeface="Arial" pitchFamily="34" charset="0"/>
                        </a:rPr>
                        <a:t>2</a:t>
                      </a:r>
                      <a:endParaRPr lang="en-MY" sz="1400" b="1" i="0" u="none" strike="noStrike" dirty="0" smtClean="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58464" name="Rectangle 2"/>
          <p:cNvSpPr>
            <a:spLocks noChangeArrowheads="1"/>
          </p:cNvSpPr>
          <p:nvPr/>
        </p:nvSpPr>
        <p:spPr bwMode="auto">
          <a:xfrm>
            <a:off x="8686800" y="6324600"/>
            <a:ext cx="457200" cy="369888"/>
          </a:xfrm>
          <a:prstGeom prst="rect">
            <a:avLst/>
          </a:prstGeom>
          <a:noFill/>
          <a:ln w="9525">
            <a:noFill/>
            <a:miter lim="800000"/>
            <a:headEnd/>
            <a:tailEnd/>
          </a:ln>
        </p:spPr>
        <p:txBody>
          <a:bodyPr>
            <a:spAutoFit/>
          </a:bodyPr>
          <a:lstStyle/>
          <a:p>
            <a:fld id="{FF289536-60CD-42AC-81D5-6FA68C115821}" type="slidenum">
              <a:rPr lang="en-US">
                <a:solidFill>
                  <a:srgbClr val="FFFF00"/>
                </a:solidFill>
              </a:rPr>
              <a:pPr/>
              <a:t>35</a:t>
            </a:fld>
            <a:endParaRPr lang="en-US">
              <a:solidFill>
                <a:srgbClr val="FFFF00"/>
              </a:solidFill>
            </a:endParaRPr>
          </a:p>
        </p:txBody>
      </p:sp>
      <p:sp>
        <p:nvSpPr>
          <p:cNvPr id="4" name="Slide Number Placeholder 3"/>
          <p:cNvSpPr>
            <a:spLocks noGrp="1"/>
          </p:cNvSpPr>
          <p:nvPr>
            <p:ph type="sldNum" sz="quarter" idx="12"/>
          </p:nvPr>
        </p:nvSpPr>
        <p:spPr/>
        <p:txBody>
          <a:bodyPr/>
          <a:lstStyle/>
          <a:p>
            <a:pPr>
              <a:defRPr/>
            </a:pPr>
            <a:fld id="{5BD0FB8C-AD9B-4B37-9E32-D94D94958D74}" type="slidenum">
              <a:rPr lang="en-US" smtClean="0"/>
              <a:pPr>
                <a:defRPr/>
              </a:pPr>
              <a:t>35</a:t>
            </a:fld>
            <a:endParaRPr lang="en-US"/>
          </a:p>
        </p:txBody>
      </p:sp>
    </p:spTree>
  </p:cSld>
  <p:clrMapOvr>
    <a:masterClrMapping/>
  </p:clrMapOvr>
  <p:transition spd="med">
    <p:wipe dir="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nvGraphicFramePr>
        <p:xfrm>
          <a:off x="381000" y="914400"/>
          <a:ext cx="8441552" cy="5181600"/>
        </p:xfrm>
        <a:graphic>
          <a:graphicData uri="http://schemas.openxmlformats.org/drawingml/2006/table">
            <a:tbl>
              <a:tblPr firstRow="1" bandRow="1">
                <a:tableStyleId>{5C22544A-7EE6-4342-B048-85BDC9FD1C3A}</a:tableStyleId>
              </a:tblPr>
              <a:tblGrid>
                <a:gridCol w="1139542"/>
                <a:gridCol w="457200"/>
                <a:gridCol w="3889658"/>
                <a:gridCol w="1444342"/>
                <a:gridCol w="1510810"/>
              </a:tblGrid>
              <a:tr h="516486">
                <a:tc>
                  <a:txBody>
                    <a:bodyPr/>
                    <a:lstStyle/>
                    <a:p>
                      <a:pPr algn="ctr"/>
                      <a:r>
                        <a:rPr lang="ms-MY" sz="1600" b="1" noProof="0" dirty="0" smtClean="0">
                          <a:solidFill>
                            <a:schemeClr val="bg1"/>
                          </a:solidFill>
                          <a:latin typeface="Arial" pitchFamily="34" charset="0"/>
                          <a:cs typeface="Arial" pitchFamily="34" charset="0"/>
                        </a:rPr>
                        <a:t>Kategori </a:t>
                      </a:r>
                      <a:endParaRPr lang="ms-MY" sz="1600" b="1" noProof="0" dirty="0">
                        <a:solidFill>
                          <a:schemeClr val="bg1"/>
                        </a:solidFill>
                        <a:latin typeface="Arial" pitchFamily="34" charset="0"/>
                        <a:cs typeface="Arial" pitchFamily="34" charset="0"/>
                      </a:endParaRPr>
                    </a:p>
                  </a:txBody>
                  <a:tcPr marL="84406" marR="8440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gridSpan="2">
                  <a:txBody>
                    <a:bodyPr/>
                    <a:lstStyle/>
                    <a:p>
                      <a:pPr algn="ctr"/>
                      <a:r>
                        <a:rPr lang="ms-MY" sz="1600" b="1" noProof="0" dirty="0" smtClean="0">
                          <a:solidFill>
                            <a:schemeClr val="bg1"/>
                          </a:solidFill>
                          <a:latin typeface="Arial" pitchFamily="34" charset="0"/>
                          <a:cs typeface="Arial" pitchFamily="34" charset="0"/>
                        </a:rPr>
                        <a:t>Skim Perkhidmatan</a:t>
                      </a:r>
                      <a:endParaRPr lang="ms-MY" sz="1600" b="1" noProof="0" dirty="0">
                        <a:solidFill>
                          <a:schemeClr val="bg1"/>
                        </a:solidFill>
                        <a:latin typeface="Arial" pitchFamily="34" charset="0"/>
                        <a:cs typeface="Arial" pitchFamily="34" charset="0"/>
                      </a:endParaRPr>
                    </a:p>
                  </a:txBody>
                  <a:tcPr marL="84406" marR="8440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hMerge="1">
                  <a:txBody>
                    <a:bodyPr/>
                    <a:lstStyle/>
                    <a:p>
                      <a:pPr algn="ctr"/>
                      <a:endParaRPr lang="ms-MY" sz="1600" b="1" noProof="0" dirty="0">
                        <a:solidFill>
                          <a:schemeClr val="bg2"/>
                        </a:solidFill>
                      </a:endParaRPr>
                    </a:p>
                  </a:txBody>
                  <a:tcPr marL="84406" marR="84406" anchor="ct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chemeClr val="bg1">
                        <a:lumMod val="75000"/>
                      </a:schemeClr>
                    </a:solidFill>
                  </a:tcPr>
                </a:tc>
                <a:tc>
                  <a:txBody>
                    <a:bodyPr/>
                    <a:lstStyle/>
                    <a:p>
                      <a:pPr algn="ctr"/>
                      <a:r>
                        <a:rPr lang="ms-MY" sz="1600" b="1" noProof="0" dirty="0" smtClean="0">
                          <a:solidFill>
                            <a:schemeClr val="bg1"/>
                          </a:solidFill>
                          <a:latin typeface="Arial" pitchFamily="34" charset="0"/>
                          <a:cs typeface="Arial" pitchFamily="34" charset="0"/>
                        </a:rPr>
                        <a:t>Gred </a:t>
                      </a:r>
                      <a:endParaRPr lang="ms-MY" sz="1600" b="1" noProof="0" dirty="0">
                        <a:solidFill>
                          <a:schemeClr val="bg1"/>
                        </a:solidFill>
                        <a:latin typeface="Arial" pitchFamily="34" charset="0"/>
                        <a:cs typeface="Arial" pitchFamily="34" charset="0"/>
                      </a:endParaRPr>
                    </a:p>
                  </a:txBody>
                  <a:tcPr marL="84406" marR="8440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r>
                        <a:rPr lang="ms-MY" sz="1600" b="1" noProof="0" dirty="0" smtClean="0">
                          <a:solidFill>
                            <a:schemeClr val="bg1"/>
                          </a:solidFill>
                          <a:latin typeface="Arial" pitchFamily="34" charset="0"/>
                          <a:cs typeface="Arial" pitchFamily="34" charset="0"/>
                        </a:rPr>
                        <a:t>Bilangan Penyandang</a:t>
                      </a:r>
                      <a:endParaRPr lang="ms-MY" sz="1600" b="1" noProof="0" dirty="0">
                        <a:solidFill>
                          <a:schemeClr val="bg1"/>
                        </a:solidFill>
                        <a:latin typeface="Arial" pitchFamily="34" charset="0"/>
                        <a:cs typeface="Arial" pitchFamily="34" charset="0"/>
                      </a:endParaRPr>
                    </a:p>
                  </a:txBody>
                  <a:tcPr marL="84406" marR="8440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r>
              <a:tr h="297866">
                <a:tc rowSpan="13">
                  <a:txBody>
                    <a:bodyPr/>
                    <a:lstStyle/>
                    <a:p>
                      <a:pPr algn="ctr"/>
                      <a:r>
                        <a:rPr lang="ms-MY" sz="1600" b="1" noProof="0" dirty="0" smtClean="0">
                          <a:solidFill>
                            <a:schemeClr val="tx1"/>
                          </a:solidFill>
                          <a:latin typeface="Arial" pitchFamily="34" charset="0"/>
                          <a:cs typeface="Arial" pitchFamily="34" charset="0"/>
                        </a:rPr>
                        <a:t>JKK 1976</a:t>
                      </a:r>
                      <a:endParaRPr lang="ms-MY" sz="1600" b="1" noProof="0" dirty="0">
                        <a:solidFill>
                          <a:schemeClr val="tx1"/>
                        </a:solidFill>
                        <a:latin typeface="Arial" pitchFamily="34" charset="0"/>
                        <a:cs typeface="Arial" pitchFamily="34" charset="0"/>
                      </a:endParaRPr>
                    </a:p>
                  </a:txBody>
                  <a:tcPr marL="84406" marR="8440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MY" sz="1600" b="1" i="0" u="none" strike="noStrike" dirty="0" smtClean="0">
                          <a:solidFill>
                            <a:schemeClr val="tx1"/>
                          </a:solidFill>
                          <a:latin typeface="Arial" pitchFamily="34" charset="0"/>
                          <a:cs typeface="Arial" pitchFamily="34" charset="0"/>
                        </a:rPr>
                        <a:t>30.</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MY" sz="1600" b="1" i="0" u="none" strike="noStrike" dirty="0" err="1" smtClean="0">
                          <a:solidFill>
                            <a:schemeClr val="tx1"/>
                          </a:solidFill>
                          <a:latin typeface="Arial" pitchFamily="34" charset="0"/>
                          <a:cs typeface="Arial" pitchFamily="34" charset="0"/>
                        </a:rPr>
                        <a:t>Pegawai</a:t>
                      </a:r>
                      <a:r>
                        <a:rPr lang="en-MY" sz="1600" b="1" i="0" u="none" strike="noStrike" dirty="0" smtClean="0">
                          <a:solidFill>
                            <a:schemeClr val="tx1"/>
                          </a:solidFill>
                          <a:latin typeface="Arial" pitchFamily="34" charset="0"/>
                          <a:cs typeface="Arial" pitchFamily="34" charset="0"/>
                        </a:rPr>
                        <a:t> </a:t>
                      </a:r>
                      <a:r>
                        <a:rPr lang="en-MY" sz="1600" b="1" i="0" u="none" strike="noStrike" dirty="0" err="1" smtClean="0">
                          <a:solidFill>
                            <a:schemeClr val="tx1"/>
                          </a:solidFill>
                          <a:latin typeface="Arial" pitchFamily="34" charset="0"/>
                          <a:cs typeface="Arial" pitchFamily="34" charset="0"/>
                        </a:rPr>
                        <a:t>Perkhidmatan</a:t>
                      </a:r>
                      <a:r>
                        <a:rPr lang="en-MY" sz="1600" b="1" i="0" u="none" strike="noStrike" dirty="0" smtClean="0">
                          <a:solidFill>
                            <a:schemeClr val="tx1"/>
                          </a:solidFill>
                          <a:latin typeface="Arial" pitchFamily="34" charset="0"/>
                          <a:cs typeface="Arial" pitchFamily="34" charset="0"/>
                        </a:rPr>
                        <a:t> </a:t>
                      </a:r>
                      <a:r>
                        <a:rPr lang="en-MY" sz="1600" b="1" i="0" u="none" strike="noStrike" dirty="0" err="1" smtClean="0">
                          <a:solidFill>
                            <a:schemeClr val="tx1"/>
                          </a:solidFill>
                          <a:latin typeface="Arial" pitchFamily="34" charset="0"/>
                          <a:cs typeface="Arial" pitchFamily="34" charset="0"/>
                        </a:rPr>
                        <a:t>Pendidikan</a:t>
                      </a:r>
                      <a:r>
                        <a:rPr lang="en-MY" sz="1600" b="1" i="0" u="none" strike="noStrike" dirty="0" smtClean="0">
                          <a:solidFill>
                            <a:schemeClr val="tx1"/>
                          </a:solidFill>
                          <a:latin typeface="Arial" pitchFamily="34" charset="0"/>
                          <a:cs typeface="Arial" pitchFamily="34" charset="0"/>
                        </a:rPr>
                        <a:t> </a:t>
                      </a:r>
                      <a:r>
                        <a:rPr lang="en-MY" sz="1600" b="1" i="0" u="none" strike="noStrike" dirty="0" err="1" smtClean="0">
                          <a:solidFill>
                            <a:schemeClr val="tx1"/>
                          </a:solidFill>
                          <a:latin typeface="Arial" pitchFamily="34" charset="0"/>
                          <a:cs typeface="Arial" pitchFamily="34" charset="0"/>
                        </a:rPr>
                        <a:t>Bukan</a:t>
                      </a:r>
                      <a:r>
                        <a:rPr lang="en-MY" sz="1600" b="1" i="0" u="none" strike="noStrike" dirty="0" smtClean="0">
                          <a:solidFill>
                            <a:schemeClr val="tx1"/>
                          </a:solidFill>
                          <a:latin typeface="Arial" pitchFamily="34" charset="0"/>
                          <a:cs typeface="Arial" pitchFamily="34" charset="0"/>
                        </a:rPr>
                        <a:t> </a:t>
                      </a:r>
                      <a:r>
                        <a:rPr lang="en-MY" sz="1600" b="1" i="0" u="none" strike="noStrike" dirty="0" err="1" smtClean="0">
                          <a:solidFill>
                            <a:schemeClr val="tx1"/>
                          </a:solidFill>
                          <a:latin typeface="Arial" pitchFamily="34" charset="0"/>
                          <a:cs typeface="Arial" pitchFamily="34" charset="0"/>
                        </a:rPr>
                        <a:t>Siswazah</a:t>
                      </a:r>
                      <a:endParaRPr lang="en-MY" sz="1600" b="1" i="0" u="none" strike="noStrike" dirty="0" smtClean="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dirty="0" smtClean="0">
                          <a:solidFill>
                            <a:schemeClr val="tx1"/>
                          </a:solidFill>
                          <a:latin typeface="Arial" pitchFamily="34" charset="0"/>
                          <a:cs typeface="Arial" pitchFamily="34" charset="0"/>
                        </a:rPr>
                        <a:t>DG17,</a:t>
                      </a:r>
                      <a:r>
                        <a:rPr lang="ms-MY" sz="1600" b="1" baseline="0" noProof="0" dirty="0" smtClean="0">
                          <a:solidFill>
                            <a:schemeClr val="tx1"/>
                          </a:solidFill>
                          <a:latin typeface="Arial" pitchFamily="34" charset="0"/>
                          <a:cs typeface="Arial" pitchFamily="34" charset="0"/>
                        </a:rPr>
                        <a:t> </a:t>
                      </a:r>
                    </a:p>
                    <a:p>
                      <a:pPr marL="0" marR="0" indent="0" algn="ctr" defTabSz="914400" rtl="0" eaLnBrk="1" fontAlgn="auto" latinLnBrk="0" hangingPunct="1">
                        <a:lnSpc>
                          <a:spcPct val="100000"/>
                        </a:lnSpc>
                        <a:spcBef>
                          <a:spcPts val="0"/>
                        </a:spcBef>
                        <a:spcAft>
                          <a:spcPts val="0"/>
                        </a:spcAft>
                        <a:buClrTx/>
                        <a:buSzTx/>
                        <a:buFontTx/>
                        <a:buNone/>
                        <a:tabLst/>
                        <a:defRPr/>
                      </a:pPr>
                      <a:r>
                        <a:rPr lang="ms-MY" sz="1600" b="1" baseline="0" noProof="0" dirty="0" smtClean="0">
                          <a:solidFill>
                            <a:schemeClr val="tx1"/>
                          </a:solidFill>
                          <a:latin typeface="Arial" pitchFamily="34" charset="0"/>
                          <a:cs typeface="Arial" pitchFamily="34" charset="0"/>
                        </a:rPr>
                        <a:t>DG27</a:t>
                      </a:r>
                      <a:endParaRPr lang="ms-MY" sz="1600" b="1" noProof="0" dirty="0" smtClean="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dirty="0" smtClean="0">
                          <a:solidFill>
                            <a:schemeClr val="tx1"/>
                          </a:solidFill>
                          <a:latin typeface="Arial" pitchFamily="34" charset="0"/>
                          <a:cs typeface="Arial" pitchFamily="34" charset="0"/>
                        </a:rPr>
                        <a:t>22</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2199">
                <a:tc vMerge="1">
                  <a:txBody>
                    <a:bodyPr/>
                    <a:lstStyle/>
                    <a:p>
                      <a:pPr algn="ctr"/>
                      <a:endParaRPr lang="ms-MY" sz="1800" b="1" noProof="0" dirty="0">
                        <a:solidFill>
                          <a:schemeClr val="bg2"/>
                        </a:solidFill>
                      </a:endParaRPr>
                    </a:p>
                  </a:txBody>
                  <a:tcP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MY" sz="1600" b="1" i="0" u="none" strike="noStrike" dirty="0" smtClean="0">
                          <a:solidFill>
                            <a:schemeClr val="tx1"/>
                          </a:solidFill>
                          <a:latin typeface="Arial" pitchFamily="34" charset="0"/>
                          <a:cs typeface="Arial" pitchFamily="34" charset="0"/>
                        </a:rPr>
                        <a:t>31.</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MY" sz="1600" b="1" i="0" u="none" strike="noStrike" dirty="0" err="1" smtClean="0">
                          <a:solidFill>
                            <a:schemeClr val="tx1"/>
                          </a:solidFill>
                          <a:latin typeface="Arial" pitchFamily="34" charset="0"/>
                          <a:cs typeface="Arial" pitchFamily="34" charset="0"/>
                        </a:rPr>
                        <a:t>Penyelia</a:t>
                      </a:r>
                      <a:r>
                        <a:rPr lang="en-MY" sz="1600" b="1" i="0" u="none" strike="noStrike" dirty="0" smtClean="0">
                          <a:solidFill>
                            <a:schemeClr val="tx1"/>
                          </a:solidFill>
                          <a:latin typeface="Arial" pitchFamily="34" charset="0"/>
                          <a:cs typeface="Arial" pitchFamily="34" charset="0"/>
                        </a:rPr>
                        <a:t> </a:t>
                      </a:r>
                      <a:r>
                        <a:rPr lang="en-MY" sz="1600" b="1" i="0" u="none" strike="noStrike" dirty="0" err="1" smtClean="0">
                          <a:solidFill>
                            <a:schemeClr val="tx1"/>
                          </a:solidFill>
                          <a:latin typeface="Arial" pitchFamily="34" charset="0"/>
                          <a:cs typeface="Arial" pitchFamily="34" charset="0"/>
                        </a:rPr>
                        <a:t>Bangunan</a:t>
                      </a:r>
                      <a:r>
                        <a:rPr lang="en-MY" sz="1600" b="1" i="0" u="none" strike="noStrike" dirty="0" smtClean="0">
                          <a:solidFill>
                            <a:schemeClr val="tx1"/>
                          </a:solidFill>
                          <a:latin typeface="Arial" pitchFamily="34" charset="0"/>
                          <a:cs typeface="Arial" pitchFamily="34" charset="0"/>
                        </a:rPr>
                        <a:t> </a:t>
                      </a:r>
                      <a:r>
                        <a:rPr lang="en-MY" sz="1600" b="1" i="0" u="none" strike="noStrike" dirty="0" err="1" smtClean="0">
                          <a:solidFill>
                            <a:schemeClr val="tx1"/>
                          </a:solidFill>
                          <a:latin typeface="Arial" pitchFamily="34" charset="0"/>
                          <a:cs typeface="Arial" pitchFamily="34" charset="0"/>
                        </a:rPr>
                        <a:t>Rendah</a:t>
                      </a:r>
                      <a:endParaRPr lang="en-MY" sz="1600" b="1" i="0" u="none" strike="noStrike" dirty="0" smtClean="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dirty="0" smtClean="0">
                          <a:solidFill>
                            <a:schemeClr val="tx1"/>
                          </a:solidFill>
                          <a:latin typeface="Arial" pitchFamily="34" charset="0"/>
                          <a:cs typeface="Arial" pitchFamily="34" charset="0"/>
                        </a:rPr>
                        <a:t>N11</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dirty="0" smtClean="0">
                          <a:solidFill>
                            <a:schemeClr val="tx1"/>
                          </a:solidFill>
                          <a:latin typeface="Arial" pitchFamily="34" charset="0"/>
                          <a:cs typeface="Arial" pitchFamily="34" charset="0"/>
                        </a:rPr>
                        <a:t>1</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2199">
                <a:tc vMerge="1">
                  <a:txBody>
                    <a:bodyPr/>
                    <a:lstStyle/>
                    <a:p>
                      <a:pPr algn="ctr"/>
                      <a:endParaRPr lang="ms-MY" sz="1800" b="1" noProof="0" dirty="0">
                        <a:solidFill>
                          <a:schemeClr val="bg2"/>
                        </a:solidFill>
                      </a:endParaRPr>
                    </a:p>
                  </a:txBody>
                  <a:tcP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chemeClr val="bg1"/>
                    </a:solidFill>
                  </a:tcPr>
                </a:tc>
                <a:tc>
                  <a:txBody>
                    <a:bodyPr/>
                    <a:lstStyle/>
                    <a:p>
                      <a:pPr algn="just"/>
                      <a:r>
                        <a:rPr lang="ms-MY" sz="1600" b="1" noProof="0" dirty="0" smtClean="0">
                          <a:solidFill>
                            <a:schemeClr val="tx1"/>
                          </a:solidFill>
                          <a:latin typeface="Arial" pitchFamily="34" charset="0"/>
                          <a:cs typeface="Arial" pitchFamily="34" charset="0"/>
                        </a:rPr>
                        <a:t>32.</a:t>
                      </a:r>
                      <a:endParaRPr lang="ms-MY" sz="1600" b="1" noProof="0" dirty="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ms-MY" sz="1600" b="1" noProof="0" dirty="0" smtClean="0">
                          <a:solidFill>
                            <a:schemeClr val="tx1"/>
                          </a:solidFill>
                          <a:latin typeface="Arial" pitchFamily="34" charset="0"/>
                          <a:cs typeface="Arial" pitchFamily="34" charset="0"/>
                        </a:rPr>
                        <a:t>Pegawai Kerani Rendah</a:t>
                      </a:r>
                      <a:endParaRPr lang="ms-MY" sz="1600" b="1" noProof="0" dirty="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dirty="0" smtClean="0">
                          <a:solidFill>
                            <a:schemeClr val="tx1"/>
                          </a:solidFill>
                          <a:latin typeface="Arial" pitchFamily="34" charset="0"/>
                          <a:cs typeface="Arial" pitchFamily="34" charset="0"/>
                        </a:rPr>
                        <a:t>N11</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dirty="0" smtClean="0">
                          <a:solidFill>
                            <a:schemeClr val="tx1"/>
                          </a:solidFill>
                          <a:latin typeface="Arial" pitchFamily="34" charset="0"/>
                          <a:cs typeface="Arial" pitchFamily="34" charset="0"/>
                        </a:rPr>
                        <a:t>2</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2199">
                <a:tc vMerge="1">
                  <a:txBody>
                    <a:bodyPr/>
                    <a:lstStyle/>
                    <a:p>
                      <a:pPr algn="ctr"/>
                      <a:endParaRPr lang="ms-MY" sz="1800" b="1" noProof="0" dirty="0">
                        <a:solidFill>
                          <a:schemeClr val="bg2"/>
                        </a:solidFill>
                      </a:endParaRPr>
                    </a:p>
                  </a:txBody>
                  <a:tcP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chemeClr val="bg1"/>
                    </a:solidFill>
                  </a:tcPr>
                </a:tc>
                <a:tc>
                  <a:txBody>
                    <a:bodyPr/>
                    <a:lstStyle/>
                    <a:p>
                      <a:pPr algn="just"/>
                      <a:r>
                        <a:rPr lang="ms-MY" sz="1600" b="1" noProof="0" dirty="0" smtClean="0">
                          <a:solidFill>
                            <a:schemeClr val="tx1"/>
                          </a:solidFill>
                          <a:latin typeface="Arial" pitchFamily="34" charset="0"/>
                          <a:cs typeface="Arial" pitchFamily="34" charset="0"/>
                        </a:rPr>
                        <a:t>33.</a:t>
                      </a:r>
                      <a:endParaRPr lang="ms-MY" sz="1600" b="1" noProof="0" dirty="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ms-MY" sz="1600" b="1" noProof="0" dirty="0" smtClean="0">
                          <a:solidFill>
                            <a:schemeClr val="tx1"/>
                          </a:solidFill>
                          <a:latin typeface="Arial" pitchFamily="34" charset="0"/>
                          <a:cs typeface="Arial" pitchFamily="34" charset="0"/>
                        </a:rPr>
                        <a:t>Pembantu Tukang Letrik</a:t>
                      </a:r>
                      <a:endParaRPr lang="ms-MY" sz="1600" b="1" noProof="0" dirty="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dirty="0" smtClean="0">
                          <a:solidFill>
                            <a:schemeClr val="tx1"/>
                          </a:solidFill>
                          <a:latin typeface="Arial" pitchFamily="34" charset="0"/>
                          <a:cs typeface="Arial" pitchFamily="34" charset="0"/>
                        </a:rPr>
                        <a:t>R1</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dirty="0" smtClean="0">
                          <a:solidFill>
                            <a:schemeClr val="tx1"/>
                          </a:solidFill>
                          <a:latin typeface="Arial" pitchFamily="34" charset="0"/>
                          <a:cs typeface="Arial" pitchFamily="34" charset="0"/>
                        </a:rPr>
                        <a:t>1</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2199">
                <a:tc vMerge="1">
                  <a:txBody>
                    <a:bodyPr/>
                    <a:lstStyle/>
                    <a:p>
                      <a:pPr algn="ctr"/>
                      <a:endParaRPr lang="ms-MY" sz="1800" b="1" noProof="0" dirty="0">
                        <a:solidFill>
                          <a:schemeClr val="bg2"/>
                        </a:solidFill>
                      </a:endParaRPr>
                    </a:p>
                  </a:txBody>
                  <a:tcP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chemeClr val="bg1"/>
                    </a:solidFill>
                  </a:tcPr>
                </a:tc>
                <a:tc>
                  <a:txBody>
                    <a:bodyPr/>
                    <a:lstStyle/>
                    <a:p>
                      <a:pPr algn="just"/>
                      <a:r>
                        <a:rPr lang="ms-MY" sz="1600" b="1" noProof="0" dirty="0" smtClean="0">
                          <a:solidFill>
                            <a:schemeClr val="tx1"/>
                          </a:solidFill>
                          <a:latin typeface="Arial" pitchFamily="34" charset="0"/>
                          <a:cs typeface="Arial" pitchFamily="34" charset="0"/>
                        </a:rPr>
                        <a:t>34.</a:t>
                      </a:r>
                      <a:endParaRPr lang="ms-MY" sz="1600" b="1" noProof="0" dirty="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ms-MY" sz="1600" b="1" noProof="0" dirty="0" smtClean="0">
                          <a:solidFill>
                            <a:schemeClr val="tx1"/>
                          </a:solidFill>
                          <a:latin typeface="Arial" pitchFamily="34" charset="0"/>
                          <a:cs typeface="Arial" pitchFamily="34" charset="0"/>
                        </a:rPr>
                        <a:t>Pembantu Tukang Kimpal</a:t>
                      </a:r>
                      <a:endParaRPr lang="ms-MY" sz="1600" b="1" noProof="0" dirty="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dirty="0" smtClean="0">
                          <a:solidFill>
                            <a:schemeClr val="tx1"/>
                          </a:solidFill>
                          <a:latin typeface="Arial" pitchFamily="34" charset="0"/>
                          <a:cs typeface="Arial" pitchFamily="34" charset="0"/>
                        </a:rPr>
                        <a:t>R1</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dirty="0" smtClean="0">
                          <a:solidFill>
                            <a:schemeClr val="tx1"/>
                          </a:solidFill>
                          <a:latin typeface="Arial" pitchFamily="34" charset="0"/>
                          <a:cs typeface="Arial" pitchFamily="34" charset="0"/>
                        </a:rPr>
                        <a:t>1</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2199">
                <a:tc vMerge="1">
                  <a:txBody>
                    <a:bodyPr/>
                    <a:lstStyle/>
                    <a:p>
                      <a:pPr algn="ctr"/>
                      <a:endParaRPr lang="ms-MY" sz="1800" b="1" noProof="0" dirty="0">
                        <a:solidFill>
                          <a:schemeClr val="bg2"/>
                        </a:solidFill>
                      </a:endParaRPr>
                    </a:p>
                  </a:txBody>
                  <a:tcP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chemeClr val="bg1"/>
                    </a:solidFill>
                  </a:tcPr>
                </a:tc>
                <a:tc>
                  <a:txBody>
                    <a:bodyPr/>
                    <a:lstStyle/>
                    <a:p>
                      <a:pPr algn="just"/>
                      <a:r>
                        <a:rPr lang="ms-MY" sz="1600" b="1" noProof="0" dirty="0" smtClean="0">
                          <a:solidFill>
                            <a:schemeClr val="tx1"/>
                          </a:solidFill>
                          <a:latin typeface="Arial" pitchFamily="34" charset="0"/>
                          <a:cs typeface="Arial" pitchFamily="34" charset="0"/>
                        </a:rPr>
                        <a:t>35.</a:t>
                      </a:r>
                      <a:endParaRPr lang="ms-MY" sz="1600" b="1" noProof="0" dirty="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ms-MY" sz="1600" b="1" noProof="0" dirty="0" smtClean="0">
                          <a:solidFill>
                            <a:schemeClr val="tx1"/>
                          </a:solidFill>
                          <a:latin typeface="Arial" pitchFamily="34" charset="0"/>
                          <a:cs typeface="Arial" pitchFamily="34" charset="0"/>
                        </a:rPr>
                        <a:t>Pembantu Pemasang/Penyambung</a:t>
                      </a:r>
                      <a:endParaRPr lang="ms-MY" sz="1600" b="1" noProof="0" dirty="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dirty="0" smtClean="0">
                          <a:solidFill>
                            <a:schemeClr val="tx1"/>
                          </a:solidFill>
                          <a:latin typeface="Arial" pitchFamily="34" charset="0"/>
                          <a:cs typeface="Arial" pitchFamily="34" charset="0"/>
                        </a:rPr>
                        <a:t>R1</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dirty="0" smtClean="0">
                          <a:solidFill>
                            <a:schemeClr val="tx1"/>
                          </a:solidFill>
                          <a:latin typeface="Arial" pitchFamily="34" charset="0"/>
                          <a:cs typeface="Arial" pitchFamily="34" charset="0"/>
                        </a:rPr>
                        <a:t>1</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2199">
                <a:tc vMerge="1">
                  <a:txBody>
                    <a:bodyPr/>
                    <a:lstStyle/>
                    <a:p>
                      <a:pPr algn="ctr"/>
                      <a:endParaRPr lang="ms-MY" sz="1800" b="1" noProof="0" dirty="0">
                        <a:solidFill>
                          <a:schemeClr val="bg2"/>
                        </a:solidFill>
                      </a:endParaRPr>
                    </a:p>
                  </a:txBody>
                  <a:tcP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chemeClr val="bg1"/>
                    </a:solidFill>
                  </a:tcPr>
                </a:tc>
                <a:tc>
                  <a:txBody>
                    <a:bodyPr/>
                    <a:lstStyle/>
                    <a:p>
                      <a:pPr algn="just"/>
                      <a:r>
                        <a:rPr lang="ms-MY" sz="1600" b="1" noProof="0" dirty="0" smtClean="0">
                          <a:solidFill>
                            <a:schemeClr val="tx1"/>
                          </a:solidFill>
                          <a:latin typeface="Arial" pitchFamily="34" charset="0"/>
                          <a:cs typeface="Arial" pitchFamily="34" charset="0"/>
                        </a:rPr>
                        <a:t>36.</a:t>
                      </a:r>
                      <a:endParaRPr lang="ms-MY" sz="1600" b="1" noProof="0" dirty="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ms-MY" sz="1600" b="1" noProof="0" dirty="0" smtClean="0">
                          <a:solidFill>
                            <a:schemeClr val="tx1"/>
                          </a:solidFill>
                          <a:latin typeface="Arial" pitchFamily="34" charset="0"/>
                          <a:cs typeface="Arial" pitchFamily="34" charset="0"/>
                        </a:rPr>
                        <a:t>Pembantu Luar Rendah</a:t>
                      </a:r>
                      <a:endParaRPr lang="ms-MY" sz="1600" b="1" noProof="0" dirty="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dirty="0" smtClean="0">
                          <a:solidFill>
                            <a:schemeClr val="tx1"/>
                          </a:solidFill>
                          <a:latin typeface="Arial" pitchFamily="34" charset="0"/>
                          <a:cs typeface="Arial" pitchFamily="34" charset="0"/>
                        </a:rPr>
                        <a:t>G1</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dirty="0" smtClean="0">
                          <a:solidFill>
                            <a:schemeClr val="tx1"/>
                          </a:solidFill>
                          <a:latin typeface="Arial" pitchFamily="34" charset="0"/>
                          <a:cs typeface="Arial" pitchFamily="34" charset="0"/>
                        </a:rPr>
                        <a:t>12</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2199">
                <a:tc vMerge="1">
                  <a:txBody>
                    <a:bodyPr/>
                    <a:lstStyle/>
                    <a:p>
                      <a:pPr algn="ctr"/>
                      <a:endParaRPr lang="ms-MY" sz="1800" b="1" noProof="0" dirty="0">
                        <a:solidFill>
                          <a:schemeClr val="bg2"/>
                        </a:solidFill>
                      </a:endParaRPr>
                    </a:p>
                  </a:txBody>
                  <a:tcP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chemeClr val="bg1"/>
                    </a:solidFill>
                  </a:tcPr>
                </a:tc>
                <a:tc>
                  <a:txBody>
                    <a:bodyPr/>
                    <a:lstStyle/>
                    <a:p>
                      <a:pPr algn="just"/>
                      <a:r>
                        <a:rPr lang="ms-MY" sz="1600" b="1" noProof="0" dirty="0" smtClean="0">
                          <a:solidFill>
                            <a:schemeClr val="tx1"/>
                          </a:solidFill>
                          <a:latin typeface="Arial" pitchFamily="34" charset="0"/>
                          <a:cs typeface="Arial" pitchFamily="34" charset="0"/>
                        </a:rPr>
                        <a:t>37.</a:t>
                      </a:r>
                      <a:endParaRPr lang="ms-MY" sz="1600" b="1" noProof="0" dirty="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ms-MY" sz="1600" b="1" noProof="0" dirty="0" smtClean="0">
                          <a:solidFill>
                            <a:schemeClr val="tx1"/>
                          </a:solidFill>
                          <a:latin typeface="Arial" pitchFamily="34" charset="0"/>
                          <a:cs typeface="Arial" pitchFamily="34" charset="0"/>
                        </a:rPr>
                        <a:t>Pegawai Rumah Laki-Laki</a:t>
                      </a:r>
                      <a:endParaRPr lang="ms-MY" sz="1600" b="1" noProof="0" dirty="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dirty="0" smtClean="0">
                          <a:solidFill>
                            <a:schemeClr val="tx1"/>
                          </a:solidFill>
                          <a:latin typeface="Arial" pitchFamily="34" charset="0"/>
                          <a:cs typeface="Arial" pitchFamily="34" charset="0"/>
                        </a:rPr>
                        <a:t>S1</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dirty="0" smtClean="0">
                          <a:solidFill>
                            <a:schemeClr val="tx1"/>
                          </a:solidFill>
                          <a:latin typeface="Arial" pitchFamily="34" charset="0"/>
                          <a:cs typeface="Arial" pitchFamily="34" charset="0"/>
                        </a:rPr>
                        <a:t>1</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7975">
                <a:tc vMerge="1">
                  <a:txBody>
                    <a:bodyPr/>
                    <a:lstStyle/>
                    <a:p>
                      <a:pPr algn="ctr"/>
                      <a:endParaRPr lang="ms-MY" sz="1800" b="1" noProof="0" dirty="0">
                        <a:solidFill>
                          <a:schemeClr val="bg2"/>
                        </a:solidFill>
                      </a:endParaRPr>
                    </a:p>
                  </a:txBody>
                  <a:tcP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chemeClr val="bg1"/>
                    </a:solidFill>
                  </a:tcPr>
                </a:tc>
                <a:tc>
                  <a:txBody>
                    <a:bodyPr/>
                    <a:lstStyle/>
                    <a:p>
                      <a:pPr algn="just"/>
                      <a:r>
                        <a:rPr lang="ms-MY" sz="1600" b="1" noProof="0" dirty="0" smtClean="0">
                          <a:solidFill>
                            <a:schemeClr val="tx1"/>
                          </a:solidFill>
                          <a:latin typeface="Arial" pitchFamily="34" charset="0"/>
                          <a:cs typeface="Arial" pitchFamily="34" charset="0"/>
                        </a:rPr>
                        <a:t>38.</a:t>
                      </a:r>
                      <a:endParaRPr lang="ms-MY" sz="1600" b="1" noProof="0" dirty="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ms-MY" sz="1600" b="1" noProof="0" dirty="0" smtClean="0">
                          <a:solidFill>
                            <a:schemeClr val="tx1"/>
                          </a:solidFill>
                          <a:latin typeface="Arial" pitchFamily="34" charset="0"/>
                          <a:cs typeface="Arial" pitchFamily="34" charset="0"/>
                        </a:rPr>
                        <a:t>Pemandu Enjin Sangkut/Motobot</a:t>
                      </a:r>
                      <a:endParaRPr lang="ms-MY" sz="1600" b="1" noProof="0" dirty="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dirty="0" smtClean="0">
                          <a:solidFill>
                            <a:schemeClr val="tx1"/>
                          </a:solidFill>
                          <a:latin typeface="Arial" pitchFamily="34" charset="0"/>
                          <a:cs typeface="Arial" pitchFamily="34" charset="0"/>
                        </a:rPr>
                        <a:t>R1, R3, R6</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dirty="0" smtClean="0">
                          <a:solidFill>
                            <a:schemeClr val="tx1"/>
                          </a:solidFill>
                          <a:latin typeface="Arial" pitchFamily="34" charset="0"/>
                          <a:cs typeface="Arial" pitchFamily="34" charset="0"/>
                        </a:rPr>
                        <a:t>37</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2199">
                <a:tc vMerge="1">
                  <a:txBody>
                    <a:bodyPr/>
                    <a:lstStyle/>
                    <a:p>
                      <a:pPr algn="ctr"/>
                      <a:endParaRPr lang="ms-MY" sz="1800" b="1" noProof="0" dirty="0">
                        <a:solidFill>
                          <a:schemeClr val="bg2"/>
                        </a:solidFill>
                      </a:endParaRPr>
                    </a:p>
                  </a:txBody>
                  <a:tcP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chemeClr val="bg1"/>
                    </a:solidFill>
                  </a:tcPr>
                </a:tc>
                <a:tc>
                  <a:txBody>
                    <a:bodyPr/>
                    <a:lstStyle/>
                    <a:p>
                      <a:pPr algn="just"/>
                      <a:r>
                        <a:rPr lang="ms-MY" sz="1600" b="1" noProof="0" dirty="0" smtClean="0">
                          <a:solidFill>
                            <a:schemeClr val="tx1"/>
                          </a:solidFill>
                          <a:latin typeface="Arial" pitchFamily="34" charset="0"/>
                          <a:cs typeface="Arial" pitchFamily="34" charset="0"/>
                        </a:rPr>
                        <a:t>39.</a:t>
                      </a:r>
                      <a:endParaRPr lang="ms-MY" sz="1600" b="1" noProof="0" dirty="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ms-MY" sz="1600" b="1" noProof="0" dirty="0" smtClean="0">
                          <a:solidFill>
                            <a:schemeClr val="tx1"/>
                          </a:solidFill>
                          <a:latin typeface="Arial" pitchFamily="34" charset="0"/>
                          <a:cs typeface="Arial" pitchFamily="34" charset="0"/>
                        </a:rPr>
                        <a:t>Pemandu Motor Injin Sangkut</a:t>
                      </a:r>
                      <a:endParaRPr lang="ms-MY" sz="1600" b="1" noProof="0" dirty="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dirty="0" smtClean="0">
                          <a:solidFill>
                            <a:schemeClr val="tx1"/>
                          </a:solidFill>
                          <a:latin typeface="Arial" pitchFamily="34" charset="0"/>
                          <a:cs typeface="Arial" pitchFamily="34" charset="0"/>
                        </a:rPr>
                        <a:t>R4</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dirty="0" smtClean="0">
                          <a:solidFill>
                            <a:schemeClr val="tx1"/>
                          </a:solidFill>
                          <a:latin typeface="Arial" pitchFamily="34" charset="0"/>
                          <a:cs typeface="Arial" pitchFamily="34" charset="0"/>
                        </a:rPr>
                        <a:t>1</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2199">
                <a:tc vMerge="1">
                  <a:txBody>
                    <a:bodyPr/>
                    <a:lstStyle/>
                    <a:p>
                      <a:pPr algn="ctr"/>
                      <a:endParaRPr lang="ms-MY" sz="1800" b="1" noProof="0" dirty="0">
                        <a:solidFill>
                          <a:schemeClr val="bg2"/>
                        </a:solidFill>
                      </a:endParaRPr>
                    </a:p>
                  </a:txBody>
                  <a:tcP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chemeClr val="bg1"/>
                    </a:solidFill>
                  </a:tcPr>
                </a:tc>
                <a:tc>
                  <a:txBody>
                    <a:bodyPr/>
                    <a:lstStyle/>
                    <a:p>
                      <a:pPr algn="just"/>
                      <a:r>
                        <a:rPr lang="ms-MY" sz="1600" b="1" noProof="0" dirty="0" smtClean="0">
                          <a:solidFill>
                            <a:schemeClr val="tx1"/>
                          </a:solidFill>
                          <a:latin typeface="Arial" pitchFamily="34" charset="0"/>
                          <a:cs typeface="Arial" pitchFamily="34" charset="0"/>
                        </a:rPr>
                        <a:t>40.</a:t>
                      </a:r>
                      <a:endParaRPr lang="ms-MY" sz="1600" b="1" noProof="0" dirty="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ms-MY" sz="1600" b="1" noProof="0" dirty="0" smtClean="0">
                          <a:solidFill>
                            <a:schemeClr val="tx1"/>
                          </a:solidFill>
                          <a:latin typeface="Arial" pitchFamily="34" charset="0"/>
                          <a:cs typeface="Arial" pitchFamily="34" charset="0"/>
                        </a:rPr>
                        <a:t>Penyelia Bangunan </a:t>
                      </a:r>
                      <a:endParaRPr lang="ms-MY" sz="1600" b="1" noProof="0" dirty="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dirty="0" smtClean="0">
                          <a:solidFill>
                            <a:schemeClr val="tx1"/>
                          </a:solidFill>
                          <a:latin typeface="Arial" pitchFamily="34" charset="0"/>
                          <a:cs typeface="Arial" pitchFamily="34" charset="0"/>
                        </a:rPr>
                        <a:t>N22</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dirty="0" smtClean="0">
                          <a:solidFill>
                            <a:schemeClr val="tx1"/>
                          </a:solidFill>
                          <a:latin typeface="Arial" pitchFamily="34" charset="0"/>
                          <a:cs typeface="Arial" pitchFamily="34" charset="0"/>
                        </a:rPr>
                        <a:t>1</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2199">
                <a:tc vMerge="1">
                  <a:txBody>
                    <a:bodyPr/>
                    <a:lstStyle/>
                    <a:p>
                      <a:pPr algn="ctr"/>
                      <a:endParaRPr lang="ms-MY" sz="1800" b="1" noProof="0" dirty="0">
                        <a:solidFill>
                          <a:schemeClr val="bg2"/>
                        </a:solidFill>
                      </a:endParaRPr>
                    </a:p>
                  </a:txBody>
                  <a:tcP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chemeClr val="bg1"/>
                    </a:solidFill>
                  </a:tcPr>
                </a:tc>
                <a:tc>
                  <a:txBody>
                    <a:bodyPr/>
                    <a:lstStyle/>
                    <a:p>
                      <a:pPr algn="just"/>
                      <a:r>
                        <a:rPr lang="ms-MY" sz="1600" b="1" noProof="0" dirty="0" smtClean="0">
                          <a:solidFill>
                            <a:schemeClr val="tx1"/>
                          </a:solidFill>
                          <a:latin typeface="Arial" pitchFamily="34" charset="0"/>
                          <a:cs typeface="Arial" pitchFamily="34" charset="0"/>
                        </a:rPr>
                        <a:t>41.</a:t>
                      </a:r>
                      <a:endParaRPr lang="ms-MY" sz="1600" b="1" noProof="0" dirty="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ms-MY" sz="1600" b="1" noProof="0" dirty="0" smtClean="0">
                          <a:solidFill>
                            <a:schemeClr val="tx1"/>
                          </a:solidFill>
                          <a:latin typeface="Arial" pitchFamily="34" charset="0"/>
                          <a:cs typeface="Arial" pitchFamily="34" charset="0"/>
                        </a:rPr>
                        <a:t>Pegawai Kecil Pejabat Tanah Tkt III</a:t>
                      </a:r>
                      <a:endParaRPr lang="ms-MY" sz="1600" b="1" noProof="0" dirty="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dirty="0" smtClean="0">
                          <a:solidFill>
                            <a:schemeClr val="tx1"/>
                          </a:solidFill>
                          <a:latin typeface="Arial" pitchFamily="34" charset="0"/>
                          <a:cs typeface="Arial" pitchFamily="34" charset="0"/>
                        </a:rPr>
                        <a:t>N1</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dirty="0" smtClean="0">
                          <a:solidFill>
                            <a:schemeClr val="tx1"/>
                          </a:solidFill>
                          <a:latin typeface="Arial" pitchFamily="34" charset="0"/>
                          <a:cs typeface="Arial" pitchFamily="34" charset="0"/>
                        </a:rPr>
                        <a:t>12</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2199">
                <a:tc vMerge="1">
                  <a:txBody>
                    <a:bodyPr/>
                    <a:lstStyle/>
                    <a:p>
                      <a:pPr algn="ctr"/>
                      <a:endParaRPr lang="ms-MY" sz="1800" b="1" noProof="0" dirty="0">
                        <a:solidFill>
                          <a:schemeClr val="bg2"/>
                        </a:solidFill>
                      </a:endParaRPr>
                    </a:p>
                  </a:txBody>
                  <a:tcP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chemeClr val="bg1"/>
                    </a:solidFill>
                  </a:tcPr>
                </a:tc>
                <a:tc>
                  <a:txBody>
                    <a:bodyPr/>
                    <a:lstStyle/>
                    <a:p>
                      <a:r>
                        <a:rPr lang="en-US" sz="1600" b="1" dirty="0" smtClean="0">
                          <a:solidFill>
                            <a:schemeClr val="tx1"/>
                          </a:solidFill>
                          <a:latin typeface="Arial" pitchFamily="34" charset="0"/>
                          <a:cs typeface="Arial" pitchFamily="34" charset="0"/>
                        </a:rPr>
                        <a:t>42.</a:t>
                      </a:r>
                      <a:endParaRPr lang="en-US" sz="1600" b="1" dirty="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ms-MY" sz="1600" b="1" noProof="0" dirty="0" smtClean="0">
                          <a:solidFill>
                            <a:schemeClr val="tx1"/>
                          </a:solidFill>
                          <a:latin typeface="Arial" pitchFamily="34" charset="0"/>
                          <a:cs typeface="Arial" pitchFamily="34" charset="0"/>
                        </a:rPr>
                        <a:t>Pembantu Mekanik</a:t>
                      </a:r>
                      <a:endParaRPr lang="ms-MY" sz="1600" b="1" noProof="0" dirty="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dirty="0" smtClean="0">
                          <a:solidFill>
                            <a:schemeClr val="tx1"/>
                          </a:solidFill>
                          <a:latin typeface="Arial" pitchFamily="34" charset="0"/>
                          <a:cs typeface="Arial" pitchFamily="34" charset="0"/>
                        </a:rPr>
                        <a:t>R1</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dirty="0" smtClean="0">
                          <a:solidFill>
                            <a:schemeClr val="tx1"/>
                          </a:solidFill>
                          <a:latin typeface="Arial" pitchFamily="34" charset="0"/>
                          <a:cs typeface="Arial" pitchFamily="34" charset="0"/>
                        </a:rPr>
                        <a:t>11</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59473" name="Rectangle 2"/>
          <p:cNvSpPr>
            <a:spLocks noChangeArrowheads="1"/>
          </p:cNvSpPr>
          <p:nvPr/>
        </p:nvSpPr>
        <p:spPr bwMode="auto">
          <a:xfrm>
            <a:off x="8534400" y="6248400"/>
            <a:ext cx="609600" cy="369888"/>
          </a:xfrm>
          <a:prstGeom prst="rect">
            <a:avLst/>
          </a:prstGeom>
          <a:noFill/>
          <a:ln w="9525">
            <a:noFill/>
            <a:miter lim="800000"/>
            <a:headEnd/>
            <a:tailEnd/>
          </a:ln>
        </p:spPr>
        <p:txBody>
          <a:bodyPr>
            <a:spAutoFit/>
          </a:bodyPr>
          <a:lstStyle/>
          <a:p>
            <a:fld id="{ADE56727-EC0B-44E5-9F92-F0C512087D58}" type="slidenum">
              <a:rPr lang="en-US">
                <a:solidFill>
                  <a:srgbClr val="FFFF00"/>
                </a:solidFill>
              </a:rPr>
              <a:pPr/>
              <a:t>36</a:t>
            </a:fld>
            <a:endParaRPr lang="en-US">
              <a:solidFill>
                <a:srgbClr val="FFFF00"/>
              </a:solidFill>
            </a:endParaRPr>
          </a:p>
        </p:txBody>
      </p:sp>
      <p:sp>
        <p:nvSpPr>
          <p:cNvPr id="4" name="Slide Number Placeholder 3"/>
          <p:cNvSpPr>
            <a:spLocks noGrp="1"/>
          </p:cNvSpPr>
          <p:nvPr>
            <p:ph type="sldNum" sz="quarter" idx="12"/>
          </p:nvPr>
        </p:nvSpPr>
        <p:spPr/>
        <p:txBody>
          <a:bodyPr/>
          <a:lstStyle/>
          <a:p>
            <a:pPr>
              <a:defRPr/>
            </a:pPr>
            <a:fld id="{61939191-A527-45BB-BF32-F53234FB0D1E}" type="slidenum">
              <a:rPr lang="en-US" smtClean="0"/>
              <a:pPr>
                <a:defRPr/>
              </a:pPr>
              <a:t>36</a:t>
            </a:fld>
            <a:endParaRPr lang="en-US"/>
          </a:p>
        </p:txBody>
      </p:sp>
    </p:spTree>
  </p:cSld>
  <p:clrMapOvr>
    <a:masterClrMapping/>
  </p:clrMapOvr>
  <p:transition spd="med">
    <p:wipe dir="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nvGraphicFramePr>
        <p:xfrm>
          <a:off x="384175" y="1106488"/>
          <a:ext cx="8375083" cy="5233788"/>
        </p:xfrm>
        <a:graphic>
          <a:graphicData uri="http://schemas.openxmlformats.org/drawingml/2006/table">
            <a:tbl>
              <a:tblPr firstRow="1" bandRow="1">
                <a:tableStyleId>{5C22544A-7EE6-4342-B048-85BDC9FD1C3A}</a:tableStyleId>
              </a:tblPr>
              <a:tblGrid>
                <a:gridCol w="1215742"/>
                <a:gridCol w="533400"/>
                <a:gridCol w="3505200"/>
                <a:gridCol w="1600200"/>
                <a:gridCol w="1520541"/>
              </a:tblGrid>
              <a:tr h="516486">
                <a:tc>
                  <a:txBody>
                    <a:bodyPr/>
                    <a:lstStyle/>
                    <a:p>
                      <a:pPr algn="ctr"/>
                      <a:r>
                        <a:rPr lang="ms-MY" sz="1600" b="1" noProof="0" dirty="0" smtClean="0">
                          <a:solidFill>
                            <a:schemeClr val="bg1"/>
                          </a:solidFill>
                          <a:latin typeface="Arial" pitchFamily="34" charset="0"/>
                          <a:cs typeface="Arial" pitchFamily="34" charset="0"/>
                        </a:rPr>
                        <a:t>Kategori </a:t>
                      </a:r>
                      <a:endParaRPr lang="ms-MY" sz="1600" b="1" noProof="0" dirty="0">
                        <a:solidFill>
                          <a:schemeClr val="bg1"/>
                        </a:solidFill>
                        <a:latin typeface="Arial" pitchFamily="34" charset="0"/>
                        <a:cs typeface="Arial" pitchFamily="34" charset="0"/>
                      </a:endParaRPr>
                    </a:p>
                  </a:txBody>
                  <a:tcPr marL="84406" marR="8440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gridSpan="2">
                  <a:txBody>
                    <a:bodyPr/>
                    <a:lstStyle/>
                    <a:p>
                      <a:pPr algn="ctr"/>
                      <a:r>
                        <a:rPr lang="ms-MY" sz="1600" b="1" noProof="0" dirty="0" smtClean="0">
                          <a:solidFill>
                            <a:schemeClr val="bg1"/>
                          </a:solidFill>
                          <a:latin typeface="Arial" pitchFamily="34" charset="0"/>
                          <a:cs typeface="Arial" pitchFamily="34" charset="0"/>
                        </a:rPr>
                        <a:t>Skim Perkhidmatan</a:t>
                      </a:r>
                      <a:endParaRPr lang="ms-MY" sz="1600" b="1" noProof="0" dirty="0">
                        <a:solidFill>
                          <a:schemeClr val="bg1"/>
                        </a:solidFill>
                        <a:latin typeface="Arial" pitchFamily="34" charset="0"/>
                        <a:cs typeface="Arial" pitchFamily="34" charset="0"/>
                      </a:endParaRPr>
                    </a:p>
                  </a:txBody>
                  <a:tcPr marL="84406" marR="8440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hMerge="1">
                  <a:txBody>
                    <a:bodyPr/>
                    <a:lstStyle/>
                    <a:p>
                      <a:pPr algn="ctr"/>
                      <a:endParaRPr lang="ms-MY" sz="1600" b="1" noProof="0" dirty="0">
                        <a:solidFill>
                          <a:schemeClr val="bg2"/>
                        </a:solidFill>
                      </a:endParaRPr>
                    </a:p>
                  </a:txBody>
                  <a:tcPr marL="84406" marR="84406" anchor="ct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chemeClr val="bg1">
                        <a:lumMod val="75000"/>
                      </a:schemeClr>
                    </a:solidFill>
                  </a:tcPr>
                </a:tc>
                <a:tc>
                  <a:txBody>
                    <a:bodyPr/>
                    <a:lstStyle/>
                    <a:p>
                      <a:pPr algn="ctr"/>
                      <a:r>
                        <a:rPr lang="ms-MY" sz="1600" b="1" noProof="0" dirty="0" smtClean="0">
                          <a:solidFill>
                            <a:schemeClr val="bg1"/>
                          </a:solidFill>
                          <a:latin typeface="Arial" pitchFamily="34" charset="0"/>
                          <a:cs typeface="Arial" pitchFamily="34" charset="0"/>
                        </a:rPr>
                        <a:t>Gred </a:t>
                      </a:r>
                      <a:endParaRPr lang="ms-MY" sz="1600" b="1" noProof="0" dirty="0">
                        <a:solidFill>
                          <a:schemeClr val="bg1"/>
                        </a:solidFill>
                        <a:latin typeface="Arial" pitchFamily="34" charset="0"/>
                        <a:cs typeface="Arial" pitchFamily="34" charset="0"/>
                      </a:endParaRPr>
                    </a:p>
                  </a:txBody>
                  <a:tcPr marL="84406" marR="8440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r>
                        <a:rPr lang="ms-MY" sz="1600" b="1" noProof="0" dirty="0" smtClean="0">
                          <a:solidFill>
                            <a:schemeClr val="bg1"/>
                          </a:solidFill>
                          <a:latin typeface="Arial" pitchFamily="34" charset="0"/>
                          <a:cs typeface="Arial" pitchFamily="34" charset="0"/>
                        </a:rPr>
                        <a:t>Bilangan Penyandang</a:t>
                      </a:r>
                      <a:endParaRPr lang="ms-MY" sz="1600" b="1" noProof="0" dirty="0">
                        <a:solidFill>
                          <a:schemeClr val="bg1"/>
                        </a:solidFill>
                        <a:latin typeface="Arial" pitchFamily="34" charset="0"/>
                        <a:cs typeface="Arial" pitchFamily="34" charset="0"/>
                      </a:endParaRPr>
                    </a:p>
                  </a:txBody>
                  <a:tcPr marL="84406" marR="8440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r>
              <a:tr h="297866">
                <a:tc rowSpan="13">
                  <a:txBody>
                    <a:bodyPr/>
                    <a:lstStyle/>
                    <a:p>
                      <a:pPr algn="ctr"/>
                      <a:r>
                        <a:rPr lang="ms-MY" sz="1600" b="1" noProof="0" dirty="0" smtClean="0">
                          <a:solidFill>
                            <a:schemeClr val="tx1"/>
                          </a:solidFill>
                          <a:latin typeface="Arial" pitchFamily="34" charset="0"/>
                          <a:cs typeface="Arial" pitchFamily="34" charset="0"/>
                        </a:rPr>
                        <a:t>JKK 1976</a:t>
                      </a:r>
                      <a:endParaRPr lang="ms-MY" sz="1600" b="1" noProof="0" dirty="0">
                        <a:solidFill>
                          <a:schemeClr val="tx1"/>
                        </a:solidFill>
                        <a:latin typeface="Arial" pitchFamily="34" charset="0"/>
                        <a:cs typeface="Arial" pitchFamily="34" charset="0"/>
                      </a:endParaRPr>
                    </a:p>
                  </a:txBody>
                  <a:tcPr marL="84406" marR="8440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MY" sz="1600" b="1" i="0" u="none" strike="noStrike" dirty="0" smtClean="0">
                          <a:solidFill>
                            <a:schemeClr val="tx1"/>
                          </a:solidFill>
                          <a:latin typeface="Arial" pitchFamily="34" charset="0"/>
                          <a:cs typeface="Arial" pitchFamily="34" charset="0"/>
                        </a:rPr>
                        <a:t>43.</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MY" sz="1600" b="1" i="0" u="none" strike="noStrike" dirty="0" err="1" smtClean="0">
                          <a:solidFill>
                            <a:schemeClr val="tx1"/>
                          </a:solidFill>
                          <a:latin typeface="Arial" pitchFamily="34" charset="0"/>
                          <a:cs typeface="Arial" pitchFamily="34" charset="0"/>
                        </a:rPr>
                        <a:t>Pembantu</a:t>
                      </a:r>
                      <a:r>
                        <a:rPr lang="en-MY" sz="1600" b="1" i="0" u="none" strike="noStrike" dirty="0" smtClean="0">
                          <a:solidFill>
                            <a:schemeClr val="tx1"/>
                          </a:solidFill>
                          <a:latin typeface="Arial" pitchFamily="34" charset="0"/>
                          <a:cs typeface="Arial" pitchFamily="34" charset="0"/>
                        </a:rPr>
                        <a:t> </a:t>
                      </a:r>
                      <a:r>
                        <a:rPr lang="en-MY" sz="1600" b="1" i="0" u="none" strike="noStrike" dirty="0" err="1" smtClean="0">
                          <a:solidFill>
                            <a:schemeClr val="tx1"/>
                          </a:solidFill>
                          <a:latin typeface="Arial" pitchFamily="34" charset="0"/>
                          <a:cs typeface="Arial" pitchFamily="34" charset="0"/>
                        </a:rPr>
                        <a:t>Seranta</a:t>
                      </a:r>
                      <a:r>
                        <a:rPr lang="en-MY" sz="1600" b="1" i="0" u="none" strike="noStrike" dirty="0" smtClean="0">
                          <a:solidFill>
                            <a:schemeClr val="tx1"/>
                          </a:solidFill>
                          <a:latin typeface="Arial" pitchFamily="34" charset="0"/>
                          <a:cs typeface="Arial" pitchFamily="34" charset="0"/>
                        </a:rPr>
                        <a:t> </a:t>
                      </a:r>
                      <a:r>
                        <a:rPr lang="en-MY" sz="1600" b="1" i="0" u="none" strike="noStrike" dirty="0" err="1" smtClean="0">
                          <a:solidFill>
                            <a:schemeClr val="tx1"/>
                          </a:solidFill>
                          <a:latin typeface="Arial" pitchFamily="34" charset="0"/>
                          <a:cs typeface="Arial" pitchFamily="34" charset="0"/>
                        </a:rPr>
                        <a:t>dan</a:t>
                      </a:r>
                      <a:r>
                        <a:rPr lang="en-MY" sz="1600" b="1" i="0" u="none" strike="noStrike" dirty="0" smtClean="0">
                          <a:solidFill>
                            <a:schemeClr val="tx1"/>
                          </a:solidFill>
                          <a:latin typeface="Arial" pitchFamily="34" charset="0"/>
                          <a:cs typeface="Arial" pitchFamily="34" charset="0"/>
                        </a:rPr>
                        <a:t> </a:t>
                      </a:r>
                      <a:r>
                        <a:rPr lang="en-MY" sz="1600" b="1" i="0" u="none" strike="noStrike" dirty="0" err="1" smtClean="0">
                          <a:solidFill>
                            <a:schemeClr val="tx1"/>
                          </a:solidFill>
                          <a:latin typeface="Arial" pitchFamily="34" charset="0"/>
                          <a:cs typeface="Arial" pitchFamily="34" charset="0"/>
                        </a:rPr>
                        <a:t>Penerbitan</a:t>
                      </a:r>
                      <a:endParaRPr lang="en-MY" sz="1600" b="1" i="0" u="none" strike="noStrike" dirty="0" smtClean="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i="0" u="none" strike="noStrike" dirty="0" smtClean="0">
                          <a:solidFill>
                            <a:schemeClr val="tx1"/>
                          </a:solidFill>
                          <a:latin typeface="Arial" pitchFamily="34" charset="0"/>
                          <a:cs typeface="Arial" pitchFamily="34" charset="0"/>
                        </a:rPr>
                        <a:t>N11</a:t>
                      </a:r>
                      <a:endParaRPr lang="en-MY" sz="1600" b="1" i="0" u="none" strike="noStrike" dirty="0" smtClean="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i="0" u="none" strike="noStrike" dirty="0" smtClean="0">
                          <a:solidFill>
                            <a:schemeClr val="tx1"/>
                          </a:solidFill>
                          <a:latin typeface="Arial" pitchFamily="34" charset="0"/>
                          <a:cs typeface="Arial" pitchFamily="34" charset="0"/>
                        </a:rPr>
                        <a:t>1</a:t>
                      </a:r>
                      <a:endParaRPr lang="en-MY" sz="1600" b="1" i="0" u="none" strike="noStrike" dirty="0" smtClean="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7866">
                <a:tc vMerge="1">
                  <a:txBody>
                    <a:bodyPr/>
                    <a:lstStyle/>
                    <a:p>
                      <a:pPr algn="ctr"/>
                      <a:endParaRPr lang="ms-MY" sz="1800" b="1" noProof="0" dirty="0">
                        <a:solidFill>
                          <a:schemeClr val="bg2"/>
                        </a:solidFill>
                      </a:endParaRPr>
                    </a:p>
                  </a:txBody>
                  <a:tcPr anchor="ct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MY" sz="1600" b="1" i="0" u="none" strike="noStrike" dirty="0" smtClean="0">
                          <a:solidFill>
                            <a:schemeClr val="tx1"/>
                          </a:solidFill>
                          <a:latin typeface="Arial" pitchFamily="34" charset="0"/>
                          <a:cs typeface="Arial" pitchFamily="34" charset="0"/>
                        </a:rPr>
                        <a:t>44.</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MY" sz="1600" b="1" i="0" u="none" strike="noStrike" dirty="0" err="1" smtClean="0">
                          <a:solidFill>
                            <a:schemeClr val="tx1"/>
                          </a:solidFill>
                          <a:latin typeface="Arial" pitchFamily="34" charset="0"/>
                          <a:cs typeface="Arial" pitchFamily="34" charset="0"/>
                        </a:rPr>
                        <a:t>Pembantu</a:t>
                      </a:r>
                      <a:r>
                        <a:rPr lang="en-MY" sz="1600" b="1" i="0" u="none" strike="noStrike" dirty="0" smtClean="0">
                          <a:solidFill>
                            <a:schemeClr val="tx1"/>
                          </a:solidFill>
                          <a:latin typeface="Arial" pitchFamily="34" charset="0"/>
                          <a:cs typeface="Arial" pitchFamily="34" charset="0"/>
                        </a:rPr>
                        <a:t> </a:t>
                      </a:r>
                      <a:r>
                        <a:rPr lang="en-MY" sz="1600" b="1" i="0" u="none" strike="noStrike" dirty="0" err="1" smtClean="0">
                          <a:solidFill>
                            <a:schemeClr val="tx1"/>
                          </a:solidFill>
                          <a:latin typeface="Arial" pitchFamily="34" charset="0"/>
                          <a:cs typeface="Arial" pitchFamily="34" charset="0"/>
                        </a:rPr>
                        <a:t>Jurugegas</a:t>
                      </a:r>
                      <a:r>
                        <a:rPr lang="en-MY" sz="1600" b="1" i="0" u="none" strike="noStrike" dirty="0" smtClean="0">
                          <a:solidFill>
                            <a:schemeClr val="tx1"/>
                          </a:solidFill>
                          <a:latin typeface="Arial" pitchFamily="34" charset="0"/>
                          <a:cs typeface="Arial" pitchFamily="34" charset="0"/>
                        </a:rPr>
                        <a:t> </a:t>
                      </a:r>
                      <a:r>
                        <a:rPr lang="en-MY" sz="1600" b="1" i="0" u="none" strike="noStrike" dirty="0" err="1" smtClean="0">
                          <a:solidFill>
                            <a:schemeClr val="tx1"/>
                          </a:solidFill>
                          <a:latin typeface="Arial" pitchFamily="34" charset="0"/>
                          <a:cs typeface="Arial" pitchFamily="34" charset="0"/>
                        </a:rPr>
                        <a:t>Paip</a:t>
                      </a:r>
                      <a:endParaRPr lang="en-MY" sz="1600" b="1" i="0" u="none" strike="noStrike" dirty="0" smtClean="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dirty="0" smtClean="0">
                          <a:solidFill>
                            <a:schemeClr val="tx1"/>
                          </a:solidFill>
                          <a:latin typeface="Arial" pitchFamily="34" charset="0"/>
                          <a:cs typeface="Arial" pitchFamily="34" charset="0"/>
                        </a:rPr>
                        <a:t>R1</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dirty="0" smtClean="0">
                          <a:solidFill>
                            <a:schemeClr val="tx1"/>
                          </a:solidFill>
                          <a:latin typeface="Arial" pitchFamily="34" charset="0"/>
                          <a:cs typeface="Arial" pitchFamily="34" charset="0"/>
                        </a:rPr>
                        <a:t>2</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2199">
                <a:tc vMerge="1">
                  <a:txBody>
                    <a:bodyPr/>
                    <a:lstStyle/>
                    <a:p>
                      <a:pPr algn="ctr"/>
                      <a:endParaRPr lang="ms-MY" sz="1800" b="1" noProof="0" dirty="0">
                        <a:solidFill>
                          <a:schemeClr val="bg2"/>
                        </a:solidFill>
                      </a:endParaRPr>
                    </a:p>
                  </a:txBody>
                  <a:tcP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MY" sz="1600" b="1" i="0" u="none" strike="noStrike" dirty="0" smtClean="0">
                          <a:solidFill>
                            <a:schemeClr val="tx1"/>
                          </a:solidFill>
                          <a:latin typeface="Arial" pitchFamily="34" charset="0"/>
                          <a:cs typeface="Arial" pitchFamily="34" charset="0"/>
                        </a:rPr>
                        <a:t>45.</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MY" sz="1600" b="1" i="0" u="none" strike="noStrike" dirty="0" err="1" smtClean="0">
                          <a:solidFill>
                            <a:schemeClr val="tx1"/>
                          </a:solidFill>
                          <a:latin typeface="Arial" pitchFamily="34" charset="0"/>
                          <a:cs typeface="Arial" pitchFamily="34" charset="0"/>
                        </a:rPr>
                        <a:t>Pembantu</a:t>
                      </a:r>
                      <a:r>
                        <a:rPr lang="en-MY" sz="1600" b="1" i="0" u="none" strike="noStrike" dirty="0" smtClean="0">
                          <a:solidFill>
                            <a:schemeClr val="tx1"/>
                          </a:solidFill>
                          <a:latin typeface="Arial" pitchFamily="34" charset="0"/>
                          <a:cs typeface="Arial" pitchFamily="34" charset="0"/>
                        </a:rPr>
                        <a:t> </a:t>
                      </a:r>
                      <a:r>
                        <a:rPr lang="en-MY" sz="1600" b="1" i="0" u="none" strike="noStrike" dirty="0" err="1" smtClean="0">
                          <a:solidFill>
                            <a:schemeClr val="tx1"/>
                          </a:solidFill>
                          <a:latin typeface="Arial" pitchFamily="34" charset="0"/>
                          <a:cs typeface="Arial" pitchFamily="34" charset="0"/>
                        </a:rPr>
                        <a:t>Juruletrik</a:t>
                      </a:r>
                      <a:r>
                        <a:rPr lang="en-MY" sz="1600" b="1" i="0" u="none" strike="noStrike" dirty="0" smtClean="0">
                          <a:solidFill>
                            <a:schemeClr val="tx1"/>
                          </a:solidFill>
                          <a:latin typeface="Arial" pitchFamily="34" charset="0"/>
                          <a:cs typeface="Arial" pitchFamily="34" charset="0"/>
                        </a:rPr>
                        <a:t> Auto</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dirty="0" smtClean="0">
                          <a:solidFill>
                            <a:schemeClr val="tx1"/>
                          </a:solidFill>
                          <a:latin typeface="Arial" pitchFamily="34" charset="0"/>
                          <a:cs typeface="Arial" pitchFamily="34" charset="0"/>
                        </a:rPr>
                        <a:t>R1</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dirty="0" smtClean="0">
                          <a:solidFill>
                            <a:schemeClr val="tx1"/>
                          </a:solidFill>
                          <a:latin typeface="Arial" pitchFamily="34" charset="0"/>
                          <a:cs typeface="Arial" pitchFamily="34" charset="0"/>
                        </a:rPr>
                        <a:t>1</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2199">
                <a:tc vMerge="1">
                  <a:txBody>
                    <a:bodyPr/>
                    <a:lstStyle/>
                    <a:p>
                      <a:pPr algn="ctr"/>
                      <a:endParaRPr lang="ms-MY" sz="1800" b="1" noProof="0" dirty="0">
                        <a:solidFill>
                          <a:schemeClr val="bg2"/>
                        </a:solidFill>
                      </a:endParaRPr>
                    </a:p>
                  </a:txBody>
                  <a:tcP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chemeClr val="bg1"/>
                    </a:solidFill>
                  </a:tcPr>
                </a:tc>
                <a:tc>
                  <a:txBody>
                    <a:bodyPr/>
                    <a:lstStyle/>
                    <a:p>
                      <a:pPr algn="just"/>
                      <a:r>
                        <a:rPr lang="ms-MY" sz="1600" b="1" noProof="0" dirty="0" smtClean="0">
                          <a:solidFill>
                            <a:schemeClr val="tx1"/>
                          </a:solidFill>
                          <a:latin typeface="Arial" pitchFamily="34" charset="0"/>
                          <a:cs typeface="Arial" pitchFamily="34" charset="0"/>
                        </a:rPr>
                        <a:t>46.</a:t>
                      </a:r>
                      <a:endParaRPr lang="ms-MY" sz="1600" b="1" noProof="0" dirty="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ms-MY" sz="1600" b="1" noProof="0" dirty="0" smtClean="0">
                          <a:solidFill>
                            <a:schemeClr val="tx1"/>
                          </a:solidFill>
                          <a:latin typeface="Arial" pitchFamily="34" charset="0"/>
                          <a:cs typeface="Arial" pitchFamily="34" charset="0"/>
                        </a:rPr>
                        <a:t>Penjilid Buku</a:t>
                      </a:r>
                      <a:endParaRPr lang="ms-MY" sz="1600" b="1" noProof="0" dirty="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dirty="0" smtClean="0">
                          <a:solidFill>
                            <a:schemeClr val="tx1"/>
                          </a:solidFill>
                          <a:latin typeface="Arial" pitchFamily="34" charset="0"/>
                          <a:cs typeface="Arial" pitchFamily="34" charset="0"/>
                        </a:rPr>
                        <a:t>N11, N14</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dirty="0" smtClean="0">
                          <a:solidFill>
                            <a:schemeClr val="tx1"/>
                          </a:solidFill>
                          <a:latin typeface="Arial" pitchFamily="34" charset="0"/>
                          <a:cs typeface="Arial" pitchFamily="34" charset="0"/>
                        </a:rPr>
                        <a:t>3</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2199">
                <a:tc vMerge="1">
                  <a:txBody>
                    <a:bodyPr/>
                    <a:lstStyle/>
                    <a:p>
                      <a:pPr algn="ctr"/>
                      <a:endParaRPr lang="ms-MY" sz="1800" b="1" noProof="0" dirty="0">
                        <a:solidFill>
                          <a:schemeClr val="bg2"/>
                        </a:solidFill>
                      </a:endParaRPr>
                    </a:p>
                  </a:txBody>
                  <a:tcP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chemeClr val="bg1"/>
                    </a:solidFill>
                  </a:tcPr>
                </a:tc>
                <a:tc>
                  <a:txBody>
                    <a:bodyPr/>
                    <a:lstStyle/>
                    <a:p>
                      <a:pPr algn="just"/>
                      <a:r>
                        <a:rPr lang="ms-MY" sz="1600" b="1" noProof="0" dirty="0" smtClean="0">
                          <a:solidFill>
                            <a:schemeClr val="tx1"/>
                          </a:solidFill>
                          <a:latin typeface="Arial" pitchFamily="34" charset="0"/>
                          <a:cs typeface="Arial" pitchFamily="34" charset="0"/>
                        </a:rPr>
                        <a:t>47.</a:t>
                      </a:r>
                      <a:endParaRPr lang="ms-MY" sz="1600" b="1" noProof="0" dirty="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ms-MY" sz="1600" b="1" noProof="0" dirty="0" smtClean="0">
                          <a:solidFill>
                            <a:schemeClr val="tx1"/>
                          </a:solidFill>
                          <a:latin typeface="Arial" pitchFamily="34" charset="0"/>
                          <a:cs typeface="Arial" pitchFamily="34" charset="0"/>
                        </a:rPr>
                        <a:t>Penjaga Pelan dan Rekod</a:t>
                      </a:r>
                      <a:endParaRPr lang="ms-MY" sz="1600" b="1" noProof="0" dirty="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dirty="0" smtClean="0">
                          <a:solidFill>
                            <a:schemeClr val="tx1"/>
                          </a:solidFill>
                          <a:latin typeface="Arial" pitchFamily="34" charset="0"/>
                          <a:cs typeface="Arial" pitchFamily="34" charset="0"/>
                        </a:rPr>
                        <a:t>N1</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dirty="0" smtClean="0">
                          <a:solidFill>
                            <a:schemeClr val="tx1"/>
                          </a:solidFill>
                          <a:latin typeface="Arial" pitchFamily="34" charset="0"/>
                          <a:cs typeface="Arial" pitchFamily="34" charset="0"/>
                        </a:rPr>
                        <a:t>1</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2199">
                <a:tc vMerge="1">
                  <a:txBody>
                    <a:bodyPr/>
                    <a:lstStyle/>
                    <a:p>
                      <a:pPr algn="ctr"/>
                      <a:endParaRPr lang="ms-MY" sz="1800" b="1" noProof="0" dirty="0">
                        <a:solidFill>
                          <a:schemeClr val="bg2"/>
                        </a:solidFill>
                      </a:endParaRPr>
                    </a:p>
                  </a:txBody>
                  <a:tcP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chemeClr val="bg1"/>
                    </a:solidFill>
                  </a:tcPr>
                </a:tc>
                <a:tc>
                  <a:txBody>
                    <a:bodyPr/>
                    <a:lstStyle/>
                    <a:p>
                      <a:pPr algn="just"/>
                      <a:r>
                        <a:rPr lang="ms-MY" sz="1600" b="1" noProof="0" dirty="0" smtClean="0">
                          <a:solidFill>
                            <a:schemeClr val="tx1"/>
                          </a:solidFill>
                          <a:latin typeface="Arial" pitchFamily="34" charset="0"/>
                          <a:cs typeface="Arial" pitchFamily="34" charset="0"/>
                        </a:rPr>
                        <a:t>48.</a:t>
                      </a:r>
                      <a:endParaRPr lang="ms-MY" sz="1600" b="1" noProof="0" dirty="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ms-MY" sz="1600" b="1" noProof="0" dirty="0" smtClean="0">
                          <a:solidFill>
                            <a:schemeClr val="tx1"/>
                          </a:solidFill>
                          <a:latin typeface="Arial" pitchFamily="34" charset="0"/>
                          <a:cs typeface="Arial" pitchFamily="34" charset="0"/>
                        </a:rPr>
                        <a:t>Pelayan</a:t>
                      </a:r>
                      <a:endParaRPr lang="ms-MY" sz="1600" b="1" noProof="0" dirty="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dirty="0" smtClean="0">
                          <a:solidFill>
                            <a:schemeClr val="tx1"/>
                          </a:solidFill>
                          <a:latin typeface="Arial" pitchFamily="34" charset="0"/>
                          <a:cs typeface="Arial" pitchFamily="34" charset="0"/>
                        </a:rPr>
                        <a:t>N1</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dirty="0" smtClean="0">
                          <a:solidFill>
                            <a:schemeClr val="tx1"/>
                          </a:solidFill>
                          <a:latin typeface="Arial" pitchFamily="34" charset="0"/>
                          <a:cs typeface="Arial" pitchFamily="34" charset="0"/>
                        </a:rPr>
                        <a:t>3</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2199">
                <a:tc vMerge="1">
                  <a:txBody>
                    <a:bodyPr/>
                    <a:lstStyle/>
                    <a:p>
                      <a:pPr algn="ctr"/>
                      <a:endParaRPr lang="ms-MY" sz="1800" b="1" noProof="0" dirty="0">
                        <a:solidFill>
                          <a:schemeClr val="bg2"/>
                        </a:solidFill>
                      </a:endParaRPr>
                    </a:p>
                  </a:txBody>
                  <a:tcP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chemeClr val="bg1"/>
                    </a:solidFill>
                  </a:tcPr>
                </a:tc>
                <a:tc>
                  <a:txBody>
                    <a:bodyPr/>
                    <a:lstStyle/>
                    <a:p>
                      <a:pPr algn="just"/>
                      <a:r>
                        <a:rPr lang="ms-MY" sz="1600" b="1" noProof="0" dirty="0" smtClean="0">
                          <a:solidFill>
                            <a:schemeClr val="tx1"/>
                          </a:solidFill>
                          <a:latin typeface="Arial" pitchFamily="34" charset="0"/>
                          <a:cs typeface="Arial" pitchFamily="34" charset="0"/>
                        </a:rPr>
                        <a:t>49.</a:t>
                      </a:r>
                      <a:endParaRPr lang="ms-MY" sz="1600" b="1" noProof="0" dirty="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ms-MY" sz="1600" b="1" noProof="0" dirty="0" smtClean="0">
                          <a:solidFill>
                            <a:schemeClr val="tx1"/>
                          </a:solidFill>
                          <a:latin typeface="Arial" pitchFamily="34" charset="0"/>
                          <a:cs typeface="Arial" pitchFamily="34" charset="0"/>
                        </a:rPr>
                        <a:t>Penjalan Jentera</a:t>
                      </a:r>
                      <a:endParaRPr lang="ms-MY" sz="1600" b="1" noProof="0" dirty="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dirty="0" smtClean="0">
                          <a:solidFill>
                            <a:schemeClr val="tx1"/>
                          </a:solidFill>
                          <a:latin typeface="Arial" pitchFamily="34" charset="0"/>
                          <a:cs typeface="Arial" pitchFamily="34" charset="0"/>
                        </a:rPr>
                        <a:t>R3</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dirty="0" smtClean="0">
                          <a:solidFill>
                            <a:schemeClr val="tx1"/>
                          </a:solidFill>
                          <a:latin typeface="Arial" pitchFamily="34" charset="0"/>
                          <a:cs typeface="Arial" pitchFamily="34" charset="0"/>
                        </a:rPr>
                        <a:t>5</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2199">
                <a:tc vMerge="1">
                  <a:txBody>
                    <a:bodyPr/>
                    <a:lstStyle/>
                    <a:p>
                      <a:pPr algn="ctr"/>
                      <a:endParaRPr lang="ms-MY" sz="1800" b="1" noProof="0" dirty="0">
                        <a:solidFill>
                          <a:schemeClr val="bg2"/>
                        </a:solidFill>
                      </a:endParaRPr>
                    </a:p>
                  </a:txBody>
                  <a:tcP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chemeClr val="bg1"/>
                    </a:solidFill>
                  </a:tcPr>
                </a:tc>
                <a:tc>
                  <a:txBody>
                    <a:bodyPr/>
                    <a:lstStyle/>
                    <a:p>
                      <a:pPr algn="just"/>
                      <a:r>
                        <a:rPr lang="ms-MY" sz="1600" b="1" noProof="0" dirty="0" smtClean="0">
                          <a:solidFill>
                            <a:schemeClr val="tx1"/>
                          </a:solidFill>
                          <a:latin typeface="Arial" pitchFamily="34" charset="0"/>
                          <a:cs typeface="Arial" pitchFamily="34" charset="0"/>
                        </a:rPr>
                        <a:t>50.</a:t>
                      </a:r>
                      <a:endParaRPr lang="ms-MY" sz="1600" b="1" noProof="0" dirty="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ms-MY" sz="1600" b="1" noProof="0" dirty="0" smtClean="0">
                          <a:solidFill>
                            <a:schemeClr val="tx1"/>
                          </a:solidFill>
                          <a:latin typeface="Arial" pitchFamily="34" charset="0"/>
                          <a:cs typeface="Arial" pitchFamily="34" charset="0"/>
                        </a:rPr>
                        <a:t>Pembuat Set</a:t>
                      </a:r>
                      <a:endParaRPr lang="ms-MY" sz="1600" b="1" noProof="0" dirty="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dirty="0" smtClean="0">
                          <a:solidFill>
                            <a:schemeClr val="tx1"/>
                          </a:solidFill>
                          <a:latin typeface="Arial" pitchFamily="34" charset="0"/>
                          <a:cs typeface="Arial" pitchFamily="34" charset="0"/>
                        </a:rPr>
                        <a:t>N17</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dirty="0" smtClean="0">
                          <a:solidFill>
                            <a:schemeClr val="tx1"/>
                          </a:solidFill>
                          <a:latin typeface="Arial" pitchFamily="34" charset="0"/>
                          <a:cs typeface="Arial" pitchFamily="34" charset="0"/>
                        </a:rPr>
                        <a:t>5</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2199">
                <a:tc vMerge="1">
                  <a:txBody>
                    <a:bodyPr/>
                    <a:lstStyle/>
                    <a:p>
                      <a:pPr algn="ctr"/>
                      <a:endParaRPr lang="ms-MY" sz="1800" b="1" noProof="0" dirty="0">
                        <a:solidFill>
                          <a:schemeClr val="bg2"/>
                        </a:solidFill>
                      </a:endParaRPr>
                    </a:p>
                  </a:txBody>
                  <a:tcP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chemeClr val="bg1"/>
                    </a:solidFill>
                  </a:tcPr>
                </a:tc>
                <a:tc>
                  <a:txBody>
                    <a:bodyPr/>
                    <a:lstStyle/>
                    <a:p>
                      <a:pPr algn="just"/>
                      <a:r>
                        <a:rPr lang="ms-MY" sz="1600" b="1" noProof="0" dirty="0" smtClean="0">
                          <a:solidFill>
                            <a:schemeClr val="tx1"/>
                          </a:solidFill>
                          <a:latin typeface="Arial" pitchFamily="34" charset="0"/>
                          <a:cs typeface="Arial" pitchFamily="34" charset="0"/>
                        </a:rPr>
                        <a:t>51.</a:t>
                      </a:r>
                      <a:endParaRPr lang="ms-MY" sz="1600" b="1" noProof="0" dirty="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ms-MY" sz="1600" b="1" noProof="0" dirty="0" smtClean="0">
                          <a:solidFill>
                            <a:schemeClr val="tx1"/>
                          </a:solidFill>
                          <a:latin typeface="Arial" pitchFamily="34" charset="0"/>
                          <a:cs typeface="Arial" pitchFamily="34" charset="0"/>
                        </a:rPr>
                        <a:t>Penarik Rantai</a:t>
                      </a:r>
                      <a:endParaRPr lang="ms-MY" sz="1600" b="1" noProof="0" dirty="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dirty="0" smtClean="0">
                          <a:solidFill>
                            <a:schemeClr val="tx1"/>
                          </a:solidFill>
                          <a:latin typeface="Arial" pitchFamily="34" charset="0"/>
                          <a:cs typeface="Arial" pitchFamily="34" charset="0"/>
                        </a:rPr>
                        <a:t>R1</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dirty="0" smtClean="0">
                          <a:solidFill>
                            <a:schemeClr val="tx1"/>
                          </a:solidFill>
                          <a:latin typeface="Arial" pitchFamily="34" charset="0"/>
                          <a:cs typeface="Arial" pitchFamily="34" charset="0"/>
                        </a:rPr>
                        <a:t>3</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87468">
                <a:tc vMerge="1">
                  <a:txBody>
                    <a:bodyPr/>
                    <a:lstStyle/>
                    <a:p>
                      <a:pPr algn="ctr"/>
                      <a:endParaRPr lang="ms-MY" sz="1800" b="1" noProof="0" dirty="0">
                        <a:solidFill>
                          <a:schemeClr val="bg2"/>
                        </a:solidFill>
                      </a:endParaRPr>
                    </a:p>
                  </a:txBody>
                  <a:tcP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chemeClr val="bg1"/>
                    </a:solidFill>
                  </a:tcPr>
                </a:tc>
                <a:tc>
                  <a:txBody>
                    <a:bodyPr/>
                    <a:lstStyle/>
                    <a:p>
                      <a:pPr algn="just"/>
                      <a:r>
                        <a:rPr lang="ms-MY" sz="1600" b="1" noProof="0" dirty="0" smtClean="0">
                          <a:solidFill>
                            <a:schemeClr val="tx1"/>
                          </a:solidFill>
                          <a:latin typeface="Arial" pitchFamily="34" charset="0"/>
                          <a:cs typeface="Arial" pitchFamily="34" charset="0"/>
                        </a:rPr>
                        <a:t>52.</a:t>
                      </a:r>
                      <a:endParaRPr lang="ms-MY" sz="1600" b="1" noProof="0" dirty="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ms-MY" sz="1600" b="1" noProof="0" dirty="0" smtClean="0">
                          <a:solidFill>
                            <a:schemeClr val="tx1"/>
                          </a:solidFill>
                          <a:latin typeface="Arial" pitchFamily="34" charset="0"/>
                          <a:cs typeface="Arial" pitchFamily="34" charset="0"/>
                        </a:rPr>
                        <a:t>Pelayan Asrama</a:t>
                      </a:r>
                      <a:endParaRPr lang="ms-MY" sz="1600" b="1" noProof="0" dirty="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dirty="0" smtClean="0">
                          <a:solidFill>
                            <a:schemeClr val="tx1"/>
                          </a:solidFill>
                          <a:latin typeface="Arial" pitchFamily="34" charset="0"/>
                          <a:cs typeface="Arial" pitchFamily="34" charset="0"/>
                        </a:rPr>
                        <a:t>N4</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dirty="0" smtClean="0">
                          <a:solidFill>
                            <a:schemeClr val="tx1"/>
                          </a:solidFill>
                          <a:latin typeface="Arial" pitchFamily="34" charset="0"/>
                          <a:cs typeface="Arial" pitchFamily="34" charset="0"/>
                        </a:rPr>
                        <a:t>1</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2199">
                <a:tc vMerge="1">
                  <a:txBody>
                    <a:bodyPr/>
                    <a:lstStyle/>
                    <a:p>
                      <a:pPr algn="ctr"/>
                      <a:endParaRPr lang="ms-MY" sz="1800" b="1" noProof="0" dirty="0">
                        <a:solidFill>
                          <a:schemeClr val="bg2"/>
                        </a:solidFill>
                      </a:endParaRPr>
                    </a:p>
                  </a:txBody>
                  <a:tcP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chemeClr val="bg1"/>
                    </a:solidFill>
                  </a:tcPr>
                </a:tc>
                <a:tc>
                  <a:txBody>
                    <a:bodyPr/>
                    <a:lstStyle/>
                    <a:p>
                      <a:pPr algn="just"/>
                      <a:r>
                        <a:rPr lang="ms-MY" sz="1600" b="1" noProof="0" dirty="0" smtClean="0">
                          <a:solidFill>
                            <a:schemeClr val="tx1"/>
                          </a:solidFill>
                          <a:latin typeface="Arial" pitchFamily="34" charset="0"/>
                          <a:cs typeface="Arial" pitchFamily="34" charset="0"/>
                        </a:rPr>
                        <a:t>53.</a:t>
                      </a:r>
                      <a:endParaRPr lang="ms-MY" sz="1600" b="1" noProof="0" dirty="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ms-MY" sz="1600" b="1" noProof="0" dirty="0" smtClean="0">
                          <a:solidFill>
                            <a:schemeClr val="tx1"/>
                          </a:solidFill>
                          <a:latin typeface="Arial" pitchFamily="34" charset="0"/>
                          <a:cs typeface="Arial" pitchFamily="34" charset="0"/>
                        </a:rPr>
                        <a:t>Pengawas </a:t>
                      </a:r>
                      <a:endParaRPr lang="ms-MY" sz="1600" b="1" noProof="0" dirty="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dirty="0" smtClean="0">
                          <a:solidFill>
                            <a:schemeClr val="tx1"/>
                          </a:solidFill>
                          <a:latin typeface="Arial" pitchFamily="34" charset="0"/>
                          <a:cs typeface="Arial" pitchFamily="34" charset="0"/>
                        </a:rPr>
                        <a:t>J11 </a:t>
                      </a:r>
                      <a:r>
                        <a:rPr lang="ms-MY" sz="1600" b="1" baseline="0" noProof="0" dirty="0" smtClean="0">
                          <a:solidFill>
                            <a:schemeClr val="tx1"/>
                          </a:solidFill>
                          <a:latin typeface="Arial" pitchFamily="34" charset="0"/>
                          <a:cs typeface="Arial" pitchFamily="34" charset="0"/>
                        </a:rPr>
                        <a:t>&amp; </a:t>
                      </a:r>
                      <a:r>
                        <a:rPr lang="ms-MY" sz="1600" b="1" noProof="0" dirty="0" smtClean="0">
                          <a:solidFill>
                            <a:schemeClr val="tx1"/>
                          </a:solidFill>
                          <a:latin typeface="Arial" pitchFamily="34" charset="0"/>
                          <a:cs typeface="Arial" pitchFamily="34" charset="0"/>
                        </a:rPr>
                        <a:t>N11</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dirty="0" smtClean="0">
                          <a:solidFill>
                            <a:schemeClr val="tx1"/>
                          </a:solidFill>
                          <a:latin typeface="Arial" pitchFamily="34" charset="0"/>
                          <a:cs typeface="Arial" pitchFamily="34" charset="0"/>
                        </a:rPr>
                        <a:t>17</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2199">
                <a:tc vMerge="1">
                  <a:txBody>
                    <a:bodyPr/>
                    <a:lstStyle/>
                    <a:p>
                      <a:pPr algn="ctr"/>
                      <a:endParaRPr lang="ms-MY" sz="1800" b="1" noProof="0" dirty="0">
                        <a:solidFill>
                          <a:schemeClr val="bg2"/>
                        </a:solidFill>
                      </a:endParaRPr>
                    </a:p>
                  </a:txBody>
                  <a:tcP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chemeClr val="bg1"/>
                    </a:solidFill>
                  </a:tcPr>
                </a:tc>
                <a:tc>
                  <a:txBody>
                    <a:bodyPr/>
                    <a:lstStyle/>
                    <a:p>
                      <a:pPr algn="just"/>
                      <a:r>
                        <a:rPr lang="ms-MY" sz="1600" b="1" noProof="0" dirty="0" smtClean="0">
                          <a:solidFill>
                            <a:schemeClr val="tx1"/>
                          </a:solidFill>
                          <a:latin typeface="Arial" pitchFamily="34" charset="0"/>
                          <a:cs typeface="Arial" pitchFamily="34" charset="0"/>
                        </a:rPr>
                        <a:t>54.</a:t>
                      </a:r>
                      <a:endParaRPr lang="ms-MY" sz="1600" b="1" noProof="0" dirty="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ms-MY" sz="1600" b="1" noProof="0" dirty="0" smtClean="0">
                          <a:solidFill>
                            <a:schemeClr val="tx1"/>
                          </a:solidFill>
                          <a:latin typeface="Arial" pitchFamily="34" charset="0"/>
                          <a:cs typeface="Arial" pitchFamily="34" charset="0"/>
                        </a:rPr>
                        <a:t>Pengawas Istana</a:t>
                      </a:r>
                      <a:endParaRPr lang="ms-MY" sz="1600" b="1" noProof="0" dirty="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dirty="0" smtClean="0">
                          <a:solidFill>
                            <a:schemeClr val="tx1"/>
                          </a:solidFill>
                          <a:latin typeface="Arial" pitchFamily="34" charset="0"/>
                          <a:cs typeface="Arial" pitchFamily="34" charset="0"/>
                        </a:rPr>
                        <a:t>N11</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dirty="0" smtClean="0">
                          <a:solidFill>
                            <a:schemeClr val="tx1"/>
                          </a:solidFill>
                          <a:latin typeface="Arial" pitchFamily="34" charset="0"/>
                          <a:cs typeface="Arial" pitchFamily="34" charset="0"/>
                        </a:rPr>
                        <a:t>1</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vMerge="1">
                  <a:txBody>
                    <a:bodyPr/>
                    <a:lstStyle/>
                    <a:p>
                      <a:pPr algn="ctr"/>
                      <a:endParaRPr lang="ms-MY" sz="1800" b="1" noProof="0" dirty="0">
                        <a:solidFill>
                          <a:schemeClr val="bg2"/>
                        </a:solidFill>
                      </a:endParaRPr>
                    </a:p>
                  </a:txBody>
                  <a:tcP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chemeClr val="bg1"/>
                    </a:solidFill>
                  </a:tcPr>
                </a:tc>
                <a:tc>
                  <a:txBody>
                    <a:bodyPr/>
                    <a:lstStyle/>
                    <a:p>
                      <a:r>
                        <a:rPr lang="en-US" sz="1600" b="1" dirty="0" smtClean="0">
                          <a:solidFill>
                            <a:schemeClr val="tx1"/>
                          </a:solidFill>
                          <a:latin typeface="Arial" pitchFamily="34" charset="0"/>
                          <a:cs typeface="Arial" pitchFamily="34" charset="0"/>
                        </a:rPr>
                        <a:t>55.</a:t>
                      </a:r>
                      <a:endParaRPr lang="en-US" sz="1600" b="1" dirty="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ms-MY" sz="1600" b="1" noProof="0" dirty="0" smtClean="0">
                          <a:solidFill>
                            <a:schemeClr val="tx1"/>
                          </a:solidFill>
                          <a:latin typeface="Arial" pitchFamily="34" charset="0"/>
                          <a:cs typeface="Arial" pitchFamily="34" charset="0"/>
                        </a:rPr>
                        <a:t>Pembantu Pertanian Rendah (Penyelidikan)</a:t>
                      </a:r>
                      <a:endParaRPr lang="ms-MY" sz="1600" b="1" noProof="0" dirty="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dirty="0" smtClean="0">
                          <a:solidFill>
                            <a:schemeClr val="tx1"/>
                          </a:solidFill>
                          <a:latin typeface="Arial" pitchFamily="34" charset="0"/>
                          <a:cs typeface="Arial" pitchFamily="34" charset="0"/>
                        </a:rPr>
                        <a:t>G11</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dirty="0" smtClean="0">
                          <a:solidFill>
                            <a:schemeClr val="tx1"/>
                          </a:solidFill>
                          <a:latin typeface="Arial" pitchFamily="34" charset="0"/>
                          <a:cs typeface="Arial" pitchFamily="34" charset="0"/>
                        </a:rPr>
                        <a:t>5</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60497" name="Rectangle 2"/>
          <p:cNvSpPr>
            <a:spLocks noChangeArrowheads="1"/>
          </p:cNvSpPr>
          <p:nvPr/>
        </p:nvSpPr>
        <p:spPr bwMode="auto">
          <a:xfrm>
            <a:off x="8686800" y="6324600"/>
            <a:ext cx="457200" cy="369888"/>
          </a:xfrm>
          <a:prstGeom prst="rect">
            <a:avLst/>
          </a:prstGeom>
          <a:noFill/>
          <a:ln w="9525">
            <a:noFill/>
            <a:miter lim="800000"/>
            <a:headEnd/>
            <a:tailEnd/>
          </a:ln>
        </p:spPr>
        <p:txBody>
          <a:bodyPr>
            <a:spAutoFit/>
          </a:bodyPr>
          <a:lstStyle/>
          <a:p>
            <a:fld id="{20647B7E-BEB5-4A52-AB12-61A85A023207}" type="slidenum">
              <a:rPr lang="en-US">
                <a:solidFill>
                  <a:srgbClr val="FFFF00"/>
                </a:solidFill>
              </a:rPr>
              <a:pPr/>
              <a:t>37</a:t>
            </a:fld>
            <a:endParaRPr lang="en-US">
              <a:solidFill>
                <a:srgbClr val="FFFF00"/>
              </a:solidFill>
            </a:endParaRPr>
          </a:p>
        </p:txBody>
      </p:sp>
      <p:sp>
        <p:nvSpPr>
          <p:cNvPr id="4" name="Slide Number Placeholder 3"/>
          <p:cNvSpPr>
            <a:spLocks noGrp="1"/>
          </p:cNvSpPr>
          <p:nvPr>
            <p:ph type="sldNum" sz="quarter" idx="12"/>
          </p:nvPr>
        </p:nvSpPr>
        <p:spPr/>
        <p:txBody>
          <a:bodyPr/>
          <a:lstStyle/>
          <a:p>
            <a:pPr>
              <a:defRPr/>
            </a:pPr>
            <a:fld id="{7DAD2F4A-486E-4548-8124-2AC439223035}" type="slidenum">
              <a:rPr lang="en-US" smtClean="0"/>
              <a:pPr>
                <a:defRPr/>
              </a:pPr>
              <a:t>37</a:t>
            </a:fld>
            <a:endParaRPr lang="en-US"/>
          </a:p>
        </p:txBody>
      </p:sp>
    </p:spTree>
  </p:cSld>
  <p:clrMapOvr>
    <a:masterClrMapping/>
  </p:clrMapOvr>
  <p:transition spd="med">
    <p:wipe dir="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nvGraphicFramePr>
        <p:xfrm>
          <a:off x="384175" y="1401763"/>
          <a:ext cx="8375082" cy="3627120"/>
        </p:xfrm>
        <a:graphic>
          <a:graphicData uri="http://schemas.openxmlformats.org/drawingml/2006/table">
            <a:tbl>
              <a:tblPr firstRow="1" bandRow="1">
                <a:tableStyleId>{5C22544A-7EE6-4342-B048-85BDC9FD1C3A}</a:tableStyleId>
              </a:tblPr>
              <a:tblGrid>
                <a:gridCol w="1139542"/>
                <a:gridCol w="457200"/>
                <a:gridCol w="4419600"/>
                <a:gridCol w="914400"/>
                <a:gridCol w="1444340"/>
              </a:tblGrid>
              <a:tr h="516486">
                <a:tc>
                  <a:txBody>
                    <a:bodyPr/>
                    <a:lstStyle/>
                    <a:p>
                      <a:pPr algn="ctr"/>
                      <a:r>
                        <a:rPr lang="ms-MY" sz="1600" b="1" noProof="0" dirty="0" smtClean="0">
                          <a:solidFill>
                            <a:schemeClr val="bg1"/>
                          </a:solidFill>
                          <a:latin typeface="Arial" pitchFamily="34" charset="0"/>
                          <a:cs typeface="Arial" pitchFamily="34" charset="0"/>
                        </a:rPr>
                        <a:t>Kategori </a:t>
                      </a:r>
                      <a:endParaRPr lang="ms-MY" sz="1600" b="1" noProof="0" dirty="0">
                        <a:solidFill>
                          <a:schemeClr val="bg1"/>
                        </a:solidFill>
                        <a:latin typeface="Arial" pitchFamily="34" charset="0"/>
                        <a:cs typeface="Arial" pitchFamily="34" charset="0"/>
                      </a:endParaRPr>
                    </a:p>
                  </a:txBody>
                  <a:tcPr marL="84406" marR="8440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gridSpan="2">
                  <a:txBody>
                    <a:bodyPr/>
                    <a:lstStyle/>
                    <a:p>
                      <a:pPr algn="ctr"/>
                      <a:r>
                        <a:rPr lang="ms-MY" sz="1600" b="1" noProof="0" dirty="0" smtClean="0">
                          <a:solidFill>
                            <a:schemeClr val="bg1"/>
                          </a:solidFill>
                          <a:latin typeface="Arial" pitchFamily="34" charset="0"/>
                          <a:cs typeface="Arial" pitchFamily="34" charset="0"/>
                        </a:rPr>
                        <a:t>Skim Perkhidmatan</a:t>
                      </a:r>
                      <a:endParaRPr lang="ms-MY" sz="1600" b="1" noProof="0" dirty="0">
                        <a:solidFill>
                          <a:schemeClr val="bg1"/>
                        </a:solidFill>
                        <a:latin typeface="Arial" pitchFamily="34" charset="0"/>
                        <a:cs typeface="Arial" pitchFamily="34" charset="0"/>
                      </a:endParaRPr>
                    </a:p>
                  </a:txBody>
                  <a:tcPr marL="84406" marR="8440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hMerge="1">
                  <a:txBody>
                    <a:bodyPr/>
                    <a:lstStyle/>
                    <a:p>
                      <a:pPr algn="ctr"/>
                      <a:endParaRPr lang="ms-MY" sz="1600" b="1" noProof="0" dirty="0">
                        <a:solidFill>
                          <a:schemeClr val="bg2"/>
                        </a:solidFill>
                      </a:endParaRPr>
                    </a:p>
                  </a:txBody>
                  <a:tcPr marL="84406" marR="84406" anchor="ct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chemeClr val="bg1">
                        <a:lumMod val="75000"/>
                      </a:schemeClr>
                    </a:solidFill>
                  </a:tcPr>
                </a:tc>
                <a:tc>
                  <a:txBody>
                    <a:bodyPr/>
                    <a:lstStyle/>
                    <a:p>
                      <a:pPr algn="ctr"/>
                      <a:r>
                        <a:rPr lang="ms-MY" sz="1600" b="1" noProof="0" dirty="0" smtClean="0">
                          <a:solidFill>
                            <a:schemeClr val="bg1"/>
                          </a:solidFill>
                          <a:latin typeface="Arial" pitchFamily="34" charset="0"/>
                          <a:cs typeface="Arial" pitchFamily="34" charset="0"/>
                        </a:rPr>
                        <a:t>Gred </a:t>
                      </a:r>
                      <a:endParaRPr lang="ms-MY" sz="1600" b="1" noProof="0" dirty="0">
                        <a:solidFill>
                          <a:schemeClr val="bg1"/>
                        </a:solidFill>
                        <a:latin typeface="Arial" pitchFamily="34" charset="0"/>
                        <a:cs typeface="Arial" pitchFamily="34" charset="0"/>
                      </a:endParaRPr>
                    </a:p>
                  </a:txBody>
                  <a:tcPr marL="84406" marR="8440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r>
                        <a:rPr lang="ms-MY" sz="1600" b="1" noProof="0" dirty="0" smtClean="0">
                          <a:solidFill>
                            <a:schemeClr val="bg1"/>
                          </a:solidFill>
                          <a:latin typeface="Arial" pitchFamily="34" charset="0"/>
                          <a:cs typeface="Arial" pitchFamily="34" charset="0"/>
                        </a:rPr>
                        <a:t>Bilangan Penyandang</a:t>
                      </a:r>
                      <a:endParaRPr lang="ms-MY" sz="1600" b="1" noProof="0" dirty="0">
                        <a:solidFill>
                          <a:schemeClr val="bg1"/>
                        </a:solidFill>
                        <a:latin typeface="Arial" pitchFamily="34" charset="0"/>
                        <a:cs typeface="Arial" pitchFamily="34" charset="0"/>
                      </a:endParaRPr>
                    </a:p>
                  </a:txBody>
                  <a:tcPr marL="84406" marR="8440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r>
              <a:tr h="297866">
                <a:tc rowSpan="9">
                  <a:txBody>
                    <a:bodyPr/>
                    <a:lstStyle/>
                    <a:p>
                      <a:pPr algn="ctr"/>
                      <a:r>
                        <a:rPr lang="ms-MY" sz="1600" b="1" noProof="0" dirty="0" smtClean="0">
                          <a:solidFill>
                            <a:schemeClr val="tx1"/>
                          </a:solidFill>
                          <a:latin typeface="Arial" pitchFamily="34" charset="0"/>
                          <a:cs typeface="Arial" pitchFamily="34" charset="0"/>
                        </a:rPr>
                        <a:t>JKK 1976</a:t>
                      </a:r>
                      <a:endParaRPr lang="ms-MY" sz="1600" b="1" noProof="0" dirty="0">
                        <a:solidFill>
                          <a:schemeClr val="tx1"/>
                        </a:solidFill>
                        <a:latin typeface="Arial" pitchFamily="34" charset="0"/>
                        <a:cs typeface="Arial" pitchFamily="34" charset="0"/>
                      </a:endParaRPr>
                    </a:p>
                  </a:txBody>
                  <a:tcPr marL="84406" marR="8440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ms-MY" sz="1600" b="1" noProof="0" dirty="0" smtClean="0">
                          <a:solidFill>
                            <a:schemeClr val="tx1"/>
                          </a:solidFill>
                          <a:latin typeface="Arial" pitchFamily="34" charset="0"/>
                          <a:cs typeface="Arial" pitchFamily="34" charset="0"/>
                        </a:rPr>
                        <a:t>56.</a:t>
                      </a:r>
                      <a:endParaRPr lang="ms-MY" sz="1600" b="1" noProof="0" dirty="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ms-MY" sz="1600" b="1" noProof="0" dirty="0" smtClean="0">
                          <a:solidFill>
                            <a:schemeClr val="tx1"/>
                          </a:solidFill>
                          <a:latin typeface="Arial" pitchFamily="34" charset="0"/>
                          <a:cs typeface="Arial" pitchFamily="34" charset="0"/>
                        </a:rPr>
                        <a:t>Pembantu Pertanian Rendah Luar Bandar</a:t>
                      </a:r>
                      <a:endParaRPr lang="ms-MY" sz="1600" b="1" noProof="0" dirty="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dirty="0" smtClean="0">
                          <a:solidFill>
                            <a:schemeClr val="tx1"/>
                          </a:solidFill>
                          <a:latin typeface="Arial" pitchFamily="34" charset="0"/>
                          <a:cs typeface="Arial" pitchFamily="34" charset="0"/>
                        </a:rPr>
                        <a:t>G1</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dirty="0" smtClean="0">
                          <a:solidFill>
                            <a:schemeClr val="tx1"/>
                          </a:solidFill>
                          <a:latin typeface="Arial" pitchFamily="34" charset="0"/>
                          <a:cs typeface="Arial" pitchFamily="34" charset="0"/>
                        </a:rPr>
                        <a:t>23</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7866">
                <a:tc vMerge="1">
                  <a:txBody>
                    <a:bodyPr/>
                    <a:lstStyle/>
                    <a:p>
                      <a:pPr algn="r"/>
                      <a:endParaRPr lang="ms-MY" sz="1800" b="1" noProof="0" dirty="0">
                        <a:solidFill>
                          <a:schemeClr val="bg2"/>
                        </a:solidFill>
                      </a:endParaRPr>
                    </a:p>
                  </a:txBody>
                  <a:tcP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MY" sz="1600" b="1" i="0" u="none" strike="noStrike" dirty="0" smtClean="0">
                          <a:solidFill>
                            <a:schemeClr val="tx1"/>
                          </a:solidFill>
                          <a:latin typeface="Arial" pitchFamily="34" charset="0"/>
                          <a:cs typeface="Arial" pitchFamily="34" charset="0"/>
                        </a:rPr>
                        <a:t>57.</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MY" sz="1600" b="1" i="0" u="none" strike="noStrike" dirty="0" err="1" smtClean="0">
                          <a:solidFill>
                            <a:schemeClr val="tx1"/>
                          </a:solidFill>
                          <a:latin typeface="Arial" pitchFamily="34" charset="0"/>
                          <a:cs typeface="Arial" pitchFamily="34" charset="0"/>
                        </a:rPr>
                        <a:t>Penghantar</a:t>
                      </a:r>
                      <a:r>
                        <a:rPr lang="en-MY" sz="1600" b="1" i="0" u="none" strike="noStrike" dirty="0" smtClean="0">
                          <a:solidFill>
                            <a:schemeClr val="tx1"/>
                          </a:solidFill>
                          <a:latin typeface="Arial" pitchFamily="34" charset="0"/>
                          <a:cs typeface="Arial" pitchFamily="34" charset="0"/>
                        </a:rPr>
                        <a:t> </a:t>
                      </a:r>
                      <a:r>
                        <a:rPr lang="en-MY" sz="1600" b="1" i="0" u="none" strike="noStrike" dirty="0" err="1" smtClean="0">
                          <a:solidFill>
                            <a:schemeClr val="tx1"/>
                          </a:solidFill>
                          <a:latin typeface="Arial" pitchFamily="34" charset="0"/>
                          <a:cs typeface="Arial" pitchFamily="34" charset="0"/>
                        </a:rPr>
                        <a:t>Berita</a:t>
                      </a:r>
                      <a:endParaRPr lang="en-MY" sz="1600" b="1" i="0" u="none" strike="noStrike" dirty="0" smtClean="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i="0" u="none" strike="noStrike" dirty="0" smtClean="0">
                          <a:solidFill>
                            <a:schemeClr val="tx1"/>
                          </a:solidFill>
                          <a:latin typeface="Arial" pitchFamily="34" charset="0"/>
                          <a:cs typeface="Arial" pitchFamily="34" charset="0"/>
                        </a:rPr>
                        <a:t>N1</a:t>
                      </a:r>
                      <a:endParaRPr lang="en-MY" sz="1600" b="1" i="0" u="none" strike="noStrike" dirty="0" smtClean="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i="0" u="none" strike="noStrike" dirty="0" smtClean="0">
                          <a:solidFill>
                            <a:schemeClr val="tx1"/>
                          </a:solidFill>
                          <a:latin typeface="Arial" pitchFamily="34" charset="0"/>
                          <a:cs typeface="Arial" pitchFamily="34" charset="0"/>
                        </a:rPr>
                        <a:t>1</a:t>
                      </a:r>
                      <a:endParaRPr lang="en-MY" sz="1600" b="1" i="0" u="none" strike="noStrike" dirty="0" smtClean="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7866">
                <a:tc vMerge="1">
                  <a:txBody>
                    <a:bodyPr/>
                    <a:lstStyle/>
                    <a:p>
                      <a:pPr algn="r"/>
                      <a:endParaRPr lang="ms-MY" sz="1800" b="1" noProof="0" dirty="0">
                        <a:solidFill>
                          <a:schemeClr val="bg2"/>
                        </a:solidFill>
                      </a:endParaRPr>
                    </a:p>
                  </a:txBody>
                  <a:tcP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MY" sz="1600" b="1" i="0" u="none" strike="noStrike" dirty="0" smtClean="0">
                          <a:solidFill>
                            <a:schemeClr val="tx1"/>
                          </a:solidFill>
                          <a:latin typeface="Arial" pitchFamily="34" charset="0"/>
                          <a:cs typeface="Arial" pitchFamily="34" charset="0"/>
                        </a:rPr>
                        <a:t>58.</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MY" sz="1600" b="1" i="0" u="none" strike="noStrike" dirty="0" err="1" smtClean="0">
                          <a:solidFill>
                            <a:schemeClr val="tx1"/>
                          </a:solidFill>
                          <a:latin typeface="Arial" pitchFamily="34" charset="0"/>
                          <a:cs typeface="Arial" pitchFamily="34" charset="0"/>
                        </a:rPr>
                        <a:t>Pembantu</a:t>
                      </a:r>
                      <a:r>
                        <a:rPr lang="en-MY" sz="1600" b="1" i="0" u="none" strike="noStrike" dirty="0" smtClean="0">
                          <a:solidFill>
                            <a:schemeClr val="tx1"/>
                          </a:solidFill>
                          <a:latin typeface="Arial" pitchFamily="34" charset="0"/>
                          <a:cs typeface="Arial" pitchFamily="34" charset="0"/>
                        </a:rPr>
                        <a:t> </a:t>
                      </a:r>
                      <a:r>
                        <a:rPr lang="en-MY" sz="1600" b="1" i="0" u="none" strike="noStrike" dirty="0" err="1" smtClean="0">
                          <a:solidFill>
                            <a:schemeClr val="tx1"/>
                          </a:solidFill>
                          <a:latin typeface="Arial" pitchFamily="34" charset="0"/>
                          <a:cs typeface="Arial" pitchFamily="34" charset="0"/>
                        </a:rPr>
                        <a:t>Hidrologi</a:t>
                      </a:r>
                      <a:endParaRPr lang="en-MY" sz="1600" b="1" i="0" u="none" strike="noStrike" dirty="0" smtClean="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dirty="0" smtClean="0">
                          <a:solidFill>
                            <a:schemeClr val="tx1"/>
                          </a:solidFill>
                          <a:latin typeface="Arial" pitchFamily="34" charset="0"/>
                          <a:cs typeface="Arial" pitchFamily="34" charset="0"/>
                        </a:rPr>
                        <a:t>R9</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dirty="0" smtClean="0">
                          <a:solidFill>
                            <a:schemeClr val="tx1"/>
                          </a:solidFill>
                          <a:latin typeface="Arial" pitchFamily="34" charset="0"/>
                          <a:cs typeface="Arial" pitchFamily="34" charset="0"/>
                        </a:rPr>
                        <a:t>1</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2199">
                <a:tc vMerge="1">
                  <a:txBody>
                    <a:bodyPr/>
                    <a:lstStyle/>
                    <a:p>
                      <a:pPr algn="ctr"/>
                      <a:endParaRPr lang="ms-MY" sz="1800" b="1" noProof="0" dirty="0">
                        <a:solidFill>
                          <a:schemeClr val="bg2"/>
                        </a:solidFill>
                      </a:endParaRPr>
                    </a:p>
                  </a:txBody>
                  <a:tcP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MY" sz="1600" b="1" i="0" u="none" strike="noStrike" dirty="0" smtClean="0">
                          <a:solidFill>
                            <a:schemeClr val="tx1"/>
                          </a:solidFill>
                          <a:latin typeface="Arial" pitchFamily="34" charset="0"/>
                          <a:cs typeface="Arial" pitchFamily="34" charset="0"/>
                        </a:rPr>
                        <a:t>59.</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MY" sz="1600" b="1" i="0" u="none" strike="noStrike" dirty="0" err="1" smtClean="0">
                          <a:solidFill>
                            <a:schemeClr val="tx1"/>
                          </a:solidFill>
                          <a:latin typeface="Arial" pitchFamily="34" charset="0"/>
                          <a:cs typeface="Arial" pitchFamily="34" charset="0"/>
                        </a:rPr>
                        <a:t>Penjaga</a:t>
                      </a:r>
                      <a:r>
                        <a:rPr lang="en-MY" sz="1600" b="1" i="0" u="none" strike="noStrike" dirty="0" smtClean="0">
                          <a:solidFill>
                            <a:schemeClr val="tx1"/>
                          </a:solidFill>
                          <a:latin typeface="Arial" pitchFamily="34" charset="0"/>
                          <a:cs typeface="Arial" pitchFamily="34" charset="0"/>
                        </a:rPr>
                        <a:t> </a:t>
                      </a:r>
                      <a:r>
                        <a:rPr lang="en-MY" sz="1600" b="1" i="0" u="none" strike="noStrike" dirty="0" err="1" smtClean="0">
                          <a:solidFill>
                            <a:schemeClr val="tx1"/>
                          </a:solidFill>
                          <a:latin typeface="Arial" pitchFamily="34" charset="0"/>
                          <a:cs typeface="Arial" pitchFamily="34" charset="0"/>
                        </a:rPr>
                        <a:t>Peringkat</a:t>
                      </a:r>
                      <a:r>
                        <a:rPr lang="en-MY" sz="1600" b="1" i="0" u="none" strike="noStrike" dirty="0" smtClean="0">
                          <a:solidFill>
                            <a:schemeClr val="tx1"/>
                          </a:solidFill>
                          <a:latin typeface="Arial" pitchFamily="34" charset="0"/>
                          <a:cs typeface="Arial" pitchFamily="34" charset="0"/>
                        </a:rPr>
                        <a:t> II</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dirty="0" smtClean="0">
                          <a:solidFill>
                            <a:schemeClr val="tx1"/>
                          </a:solidFill>
                          <a:latin typeface="Arial" pitchFamily="34" charset="0"/>
                          <a:cs typeface="Arial" pitchFamily="34" charset="0"/>
                        </a:rPr>
                        <a:t>N1</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dirty="0" smtClean="0">
                          <a:solidFill>
                            <a:schemeClr val="tx1"/>
                          </a:solidFill>
                          <a:latin typeface="Arial" pitchFamily="34" charset="0"/>
                          <a:cs typeface="Arial" pitchFamily="34" charset="0"/>
                        </a:rPr>
                        <a:t>1</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2199">
                <a:tc vMerge="1">
                  <a:txBody>
                    <a:bodyPr/>
                    <a:lstStyle/>
                    <a:p>
                      <a:pPr algn="ctr"/>
                      <a:endParaRPr lang="ms-MY" sz="1800" b="1" noProof="0" dirty="0">
                        <a:solidFill>
                          <a:schemeClr val="bg2"/>
                        </a:solidFill>
                      </a:endParaRPr>
                    </a:p>
                  </a:txBody>
                  <a:tcP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chemeClr val="bg1"/>
                    </a:solidFill>
                  </a:tcPr>
                </a:tc>
                <a:tc>
                  <a:txBody>
                    <a:bodyPr/>
                    <a:lstStyle/>
                    <a:p>
                      <a:pPr algn="just"/>
                      <a:r>
                        <a:rPr lang="ms-MY" sz="1600" b="1" noProof="0" dirty="0" smtClean="0">
                          <a:solidFill>
                            <a:schemeClr val="tx1"/>
                          </a:solidFill>
                          <a:latin typeface="Arial" pitchFamily="34" charset="0"/>
                          <a:cs typeface="Arial" pitchFamily="34" charset="0"/>
                        </a:rPr>
                        <a:t>60.</a:t>
                      </a:r>
                      <a:endParaRPr lang="ms-MY" sz="1600" b="1" noProof="0" dirty="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ms-MY" sz="1600" b="1" noProof="0" dirty="0" smtClean="0">
                          <a:solidFill>
                            <a:schemeClr val="tx1"/>
                          </a:solidFill>
                          <a:latin typeface="Arial" pitchFamily="34" charset="0"/>
                          <a:cs typeface="Arial" pitchFamily="34" charset="0"/>
                        </a:rPr>
                        <a:t>Penjaga Tkt II</a:t>
                      </a:r>
                      <a:endParaRPr lang="ms-MY" sz="1600" b="1" noProof="0" dirty="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dirty="0" smtClean="0">
                          <a:solidFill>
                            <a:schemeClr val="tx1"/>
                          </a:solidFill>
                          <a:latin typeface="Arial" pitchFamily="34" charset="0"/>
                          <a:cs typeface="Arial" pitchFamily="34" charset="0"/>
                        </a:rPr>
                        <a:t>N1</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dirty="0" smtClean="0">
                          <a:solidFill>
                            <a:schemeClr val="tx1"/>
                          </a:solidFill>
                          <a:latin typeface="Arial" pitchFamily="34" charset="0"/>
                          <a:cs typeface="Arial" pitchFamily="34" charset="0"/>
                        </a:rPr>
                        <a:t>2</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2199">
                <a:tc vMerge="1">
                  <a:txBody>
                    <a:bodyPr/>
                    <a:lstStyle/>
                    <a:p>
                      <a:pPr algn="ctr"/>
                      <a:endParaRPr lang="ms-MY" sz="1800" b="1" noProof="0" dirty="0">
                        <a:solidFill>
                          <a:schemeClr val="bg2"/>
                        </a:solidFill>
                      </a:endParaRPr>
                    </a:p>
                  </a:txBody>
                  <a:tcP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chemeClr val="bg1"/>
                    </a:solidFill>
                  </a:tcPr>
                </a:tc>
                <a:tc>
                  <a:txBody>
                    <a:bodyPr/>
                    <a:lstStyle/>
                    <a:p>
                      <a:pPr algn="just"/>
                      <a:r>
                        <a:rPr lang="ms-MY" sz="1600" b="1" noProof="0" dirty="0" smtClean="0">
                          <a:solidFill>
                            <a:schemeClr val="tx1"/>
                          </a:solidFill>
                          <a:latin typeface="Arial" pitchFamily="34" charset="0"/>
                          <a:cs typeface="Arial" pitchFamily="34" charset="0"/>
                        </a:rPr>
                        <a:t>61.</a:t>
                      </a:r>
                      <a:endParaRPr lang="ms-MY" sz="1600" b="1" noProof="0" dirty="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ms-MY" sz="1600" b="1" noProof="0" dirty="0" smtClean="0">
                          <a:solidFill>
                            <a:schemeClr val="tx1"/>
                          </a:solidFill>
                          <a:latin typeface="Arial" pitchFamily="34" charset="0"/>
                          <a:cs typeface="Arial" pitchFamily="34" charset="0"/>
                        </a:rPr>
                        <a:t>Penjaga</a:t>
                      </a:r>
                      <a:endParaRPr lang="ms-MY" sz="1600" b="1" noProof="0" dirty="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dirty="0" smtClean="0">
                          <a:solidFill>
                            <a:schemeClr val="tx1"/>
                          </a:solidFill>
                          <a:latin typeface="Arial" pitchFamily="34" charset="0"/>
                          <a:cs typeface="Arial" pitchFamily="34" charset="0"/>
                        </a:rPr>
                        <a:t>R6</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dirty="0" smtClean="0">
                          <a:solidFill>
                            <a:schemeClr val="tx1"/>
                          </a:solidFill>
                          <a:latin typeface="Arial" pitchFamily="34" charset="0"/>
                          <a:cs typeface="Arial" pitchFamily="34" charset="0"/>
                        </a:rPr>
                        <a:t>1</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2199">
                <a:tc vMerge="1">
                  <a:txBody>
                    <a:bodyPr/>
                    <a:lstStyle/>
                    <a:p>
                      <a:pPr algn="ctr"/>
                      <a:endParaRPr lang="ms-MY" sz="1800" b="1" noProof="0" dirty="0">
                        <a:solidFill>
                          <a:schemeClr val="bg2"/>
                        </a:solidFill>
                      </a:endParaRPr>
                    </a:p>
                  </a:txBody>
                  <a:tcP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chemeClr val="bg1"/>
                    </a:solidFill>
                  </a:tcPr>
                </a:tc>
                <a:tc>
                  <a:txBody>
                    <a:bodyPr/>
                    <a:lstStyle/>
                    <a:p>
                      <a:pPr algn="just"/>
                      <a:r>
                        <a:rPr lang="ms-MY" sz="1600" b="1" noProof="0" dirty="0" smtClean="0">
                          <a:solidFill>
                            <a:schemeClr val="tx1"/>
                          </a:solidFill>
                          <a:latin typeface="Arial" pitchFamily="34" charset="0"/>
                          <a:cs typeface="Arial" pitchFamily="34" charset="0"/>
                        </a:rPr>
                        <a:t>62.</a:t>
                      </a:r>
                      <a:endParaRPr lang="ms-MY" sz="1600" b="1" noProof="0" dirty="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ms-MY" sz="1600" b="1" noProof="0" dirty="0" smtClean="0">
                          <a:solidFill>
                            <a:schemeClr val="tx1"/>
                          </a:solidFill>
                          <a:latin typeface="Arial" pitchFamily="34" charset="0"/>
                          <a:cs typeface="Arial" pitchFamily="34" charset="0"/>
                        </a:rPr>
                        <a:t>Pembantu Kerani (Pembanci)</a:t>
                      </a:r>
                      <a:endParaRPr lang="ms-MY" sz="1600" b="1" noProof="0" dirty="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dirty="0" smtClean="0">
                          <a:solidFill>
                            <a:schemeClr val="tx1"/>
                          </a:solidFill>
                          <a:latin typeface="Arial" pitchFamily="34" charset="0"/>
                          <a:cs typeface="Arial" pitchFamily="34" charset="0"/>
                        </a:rPr>
                        <a:t>N11</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dirty="0" smtClean="0">
                          <a:solidFill>
                            <a:schemeClr val="tx1"/>
                          </a:solidFill>
                          <a:latin typeface="Arial" pitchFamily="34" charset="0"/>
                          <a:cs typeface="Arial" pitchFamily="34" charset="0"/>
                        </a:rPr>
                        <a:t>3</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2199">
                <a:tc vMerge="1">
                  <a:txBody>
                    <a:bodyPr/>
                    <a:lstStyle/>
                    <a:p>
                      <a:pPr algn="ctr"/>
                      <a:endParaRPr lang="ms-MY" sz="1800" b="1" noProof="0" dirty="0">
                        <a:solidFill>
                          <a:schemeClr val="bg2"/>
                        </a:solidFill>
                      </a:endParaRPr>
                    </a:p>
                  </a:txBody>
                  <a:tcP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chemeClr val="bg1"/>
                    </a:solidFill>
                  </a:tcPr>
                </a:tc>
                <a:tc>
                  <a:txBody>
                    <a:bodyPr/>
                    <a:lstStyle/>
                    <a:p>
                      <a:r>
                        <a:rPr lang="en-US" sz="1600" b="1" dirty="0" smtClean="0">
                          <a:solidFill>
                            <a:schemeClr val="tx1"/>
                          </a:solidFill>
                          <a:latin typeface="Arial" pitchFamily="34" charset="0"/>
                          <a:cs typeface="Arial" pitchFamily="34" charset="0"/>
                        </a:rPr>
                        <a:t>63.</a:t>
                      </a:r>
                      <a:endParaRPr lang="en-US" sz="1600" b="1" dirty="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ms-MY" sz="1600" b="1" noProof="0" dirty="0" smtClean="0">
                          <a:solidFill>
                            <a:schemeClr val="tx1"/>
                          </a:solidFill>
                          <a:latin typeface="Arial" pitchFamily="34" charset="0"/>
                          <a:cs typeface="Arial" pitchFamily="34" charset="0"/>
                        </a:rPr>
                        <a:t>Tukang Kebun </a:t>
                      </a:r>
                      <a:endParaRPr lang="ms-MY" sz="1600" b="1" noProof="0" dirty="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dirty="0" smtClean="0">
                          <a:solidFill>
                            <a:schemeClr val="tx1"/>
                          </a:solidFill>
                          <a:latin typeface="Arial" pitchFamily="34" charset="0"/>
                          <a:cs typeface="Arial" pitchFamily="34" charset="0"/>
                        </a:rPr>
                        <a:t>N1, N4</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dirty="0" smtClean="0">
                          <a:solidFill>
                            <a:schemeClr val="tx1"/>
                          </a:solidFill>
                          <a:latin typeface="Arial" pitchFamily="34" charset="0"/>
                          <a:cs typeface="Arial" pitchFamily="34" charset="0"/>
                        </a:rPr>
                        <a:t>12</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2199">
                <a:tc vMerge="1">
                  <a:txBody>
                    <a:bodyPr/>
                    <a:lstStyle/>
                    <a:p>
                      <a:pPr algn="ctr"/>
                      <a:endParaRPr lang="ms-MY" sz="1800" b="1" noProof="0" dirty="0">
                        <a:solidFill>
                          <a:schemeClr val="bg2"/>
                        </a:solidFill>
                      </a:endParaRPr>
                    </a:p>
                  </a:txBody>
                  <a:tcP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chemeClr val="bg1"/>
                    </a:solidFill>
                  </a:tcPr>
                </a:tc>
                <a:tc gridSpan="3">
                  <a:txBody>
                    <a:bodyPr/>
                    <a:lstStyle/>
                    <a:p>
                      <a:pPr algn="r"/>
                      <a:r>
                        <a:rPr lang="ms-MY" sz="1800" b="1" noProof="0" dirty="0" smtClean="0">
                          <a:solidFill>
                            <a:schemeClr val="tx1"/>
                          </a:solidFill>
                          <a:latin typeface="Arial" pitchFamily="34" charset="0"/>
                          <a:cs typeface="Arial" pitchFamily="34" charset="0"/>
                        </a:rPr>
                        <a:t>Jumlah Penyandang </a:t>
                      </a:r>
                      <a:endParaRPr lang="ms-MY" sz="1800" b="1" noProof="0" dirty="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hMerge="1">
                  <a:txBody>
                    <a:bodyPr/>
                    <a:lstStyle/>
                    <a:p>
                      <a:pPr algn="r"/>
                      <a:endParaRPr lang="ms-MY" sz="1600" b="1" noProof="0" dirty="0">
                        <a:solidFill>
                          <a:schemeClr val="bg2"/>
                        </a:solidFill>
                      </a:endParaRPr>
                    </a:p>
                  </a:txBody>
                  <a:tcPr marL="84406" marR="84406">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rgbClr val="FFFF00"/>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ms-MY" sz="1800" b="1" noProof="0" dirty="0" smtClean="0">
                        <a:solidFill>
                          <a:schemeClr val="bg2"/>
                        </a:solidFill>
                      </a:endParaRPr>
                    </a:p>
                  </a:txBody>
                  <a:tcP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800" b="1" noProof="0" dirty="0" smtClean="0">
                          <a:solidFill>
                            <a:schemeClr val="tx1"/>
                          </a:solidFill>
                          <a:latin typeface="Arial" pitchFamily="34" charset="0"/>
                          <a:cs typeface="Arial" pitchFamily="34" charset="0"/>
                        </a:rPr>
                        <a:t>504</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r>
            </a:tbl>
          </a:graphicData>
        </a:graphic>
      </p:graphicFrame>
      <p:sp>
        <p:nvSpPr>
          <p:cNvPr id="61499" name="Rectangle 2"/>
          <p:cNvSpPr>
            <a:spLocks noChangeArrowheads="1"/>
          </p:cNvSpPr>
          <p:nvPr/>
        </p:nvSpPr>
        <p:spPr bwMode="auto">
          <a:xfrm>
            <a:off x="8534400" y="6172200"/>
            <a:ext cx="609600" cy="369888"/>
          </a:xfrm>
          <a:prstGeom prst="rect">
            <a:avLst/>
          </a:prstGeom>
          <a:noFill/>
          <a:ln w="9525">
            <a:noFill/>
            <a:miter lim="800000"/>
            <a:headEnd/>
            <a:tailEnd/>
          </a:ln>
        </p:spPr>
        <p:txBody>
          <a:bodyPr>
            <a:spAutoFit/>
          </a:bodyPr>
          <a:lstStyle/>
          <a:p>
            <a:fld id="{7813B470-A031-4A4E-B603-04C85C627843}" type="slidenum">
              <a:rPr lang="en-US">
                <a:solidFill>
                  <a:srgbClr val="FFFF00"/>
                </a:solidFill>
              </a:rPr>
              <a:pPr/>
              <a:t>38</a:t>
            </a:fld>
            <a:endParaRPr lang="en-US">
              <a:solidFill>
                <a:srgbClr val="FFFF00"/>
              </a:solidFill>
            </a:endParaRPr>
          </a:p>
        </p:txBody>
      </p:sp>
      <p:sp>
        <p:nvSpPr>
          <p:cNvPr id="4" name="Slide Number Placeholder 3"/>
          <p:cNvSpPr>
            <a:spLocks noGrp="1"/>
          </p:cNvSpPr>
          <p:nvPr>
            <p:ph type="sldNum" sz="quarter" idx="12"/>
          </p:nvPr>
        </p:nvSpPr>
        <p:spPr/>
        <p:txBody>
          <a:bodyPr/>
          <a:lstStyle/>
          <a:p>
            <a:pPr>
              <a:defRPr/>
            </a:pPr>
            <a:fld id="{B7CD752B-818A-412F-A88E-DC892F12734E}" type="slidenum">
              <a:rPr lang="en-US" smtClean="0"/>
              <a:pPr>
                <a:defRPr/>
              </a:pPr>
              <a:t>38</a:t>
            </a:fld>
            <a:endParaRPr lang="en-US"/>
          </a:p>
        </p:txBody>
      </p:sp>
    </p:spTree>
  </p:cSld>
  <p:clrMapOvr>
    <a:masterClrMapping/>
  </p:clrMapOvr>
  <p:transition spd="med">
    <p:wipe dir="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nvGraphicFramePr>
        <p:xfrm>
          <a:off x="457200" y="1279525"/>
          <a:ext cx="8153400" cy="5273040"/>
        </p:xfrm>
        <a:graphic>
          <a:graphicData uri="http://schemas.openxmlformats.org/drawingml/2006/table">
            <a:tbl>
              <a:tblPr firstRow="1" bandRow="1">
                <a:tableStyleId>{5C22544A-7EE6-4342-B048-85BDC9FD1C3A}</a:tableStyleId>
              </a:tblPr>
              <a:tblGrid>
                <a:gridCol w="1225473"/>
                <a:gridCol w="533400"/>
                <a:gridCol w="3352800"/>
                <a:gridCol w="1371600"/>
                <a:gridCol w="1670127"/>
              </a:tblGrid>
              <a:tr h="571252">
                <a:tc>
                  <a:txBody>
                    <a:bodyPr/>
                    <a:lstStyle/>
                    <a:p>
                      <a:pPr algn="ctr"/>
                      <a:r>
                        <a:rPr lang="ms-MY" sz="1600" b="1" noProof="0" dirty="0" smtClean="0">
                          <a:solidFill>
                            <a:schemeClr val="bg1"/>
                          </a:solidFill>
                        </a:rPr>
                        <a:t>Kategori </a:t>
                      </a:r>
                      <a:endParaRPr lang="ms-MY" sz="1600" b="1" noProof="0" dirty="0">
                        <a:solidFill>
                          <a:schemeClr val="bg1"/>
                        </a:solidFill>
                      </a:endParaRPr>
                    </a:p>
                  </a:txBody>
                  <a:tcPr marL="84406" marR="8440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gridSpan="2">
                  <a:txBody>
                    <a:bodyPr/>
                    <a:lstStyle/>
                    <a:p>
                      <a:pPr algn="ctr"/>
                      <a:r>
                        <a:rPr lang="ms-MY" sz="1600" b="1" noProof="0" dirty="0" smtClean="0">
                          <a:solidFill>
                            <a:schemeClr val="bg1"/>
                          </a:solidFill>
                        </a:rPr>
                        <a:t>Skim Perkhidmatan</a:t>
                      </a:r>
                      <a:endParaRPr lang="ms-MY" sz="1600" b="1" noProof="0" dirty="0">
                        <a:solidFill>
                          <a:schemeClr val="bg1"/>
                        </a:solidFill>
                      </a:endParaRPr>
                    </a:p>
                  </a:txBody>
                  <a:tcPr marL="84406" marR="8440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hMerge="1">
                  <a:txBody>
                    <a:bodyPr/>
                    <a:lstStyle/>
                    <a:p>
                      <a:pPr algn="ctr"/>
                      <a:endParaRPr lang="ms-MY" sz="1600" b="1" noProof="0" dirty="0">
                        <a:solidFill>
                          <a:schemeClr val="bg2"/>
                        </a:solidFill>
                      </a:endParaRPr>
                    </a:p>
                  </a:txBody>
                  <a:tcPr marL="84406" marR="84406" anchor="ct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chemeClr val="bg1">
                        <a:lumMod val="75000"/>
                      </a:schemeClr>
                    </a:solidFill>
                  </a:tcPr>
                </a:tc>
                <a:tc>
                  <a:txBody>
                    <a:bodyPr/>
                    <a:lstStyle/>
                    <a:p>
                      <a:pPr algn="ctr"/>
                      <a:r>
                        <a:rPr lang="ms-MY" sz="1600" b="1" noProof="0" dirty="0" smtClean="0">
                          <a:solidFill>
                            <a:schemeClr val="bg1"/>
                          </a:solidFill>
                        </a:rPr>
                        <a:t>Gred</a:t>
                      </a:r>
                      <a:endParaRPr lang="ms-MY" sz="1600" b="1" noProof="0" dirty="0">
                        <a:solidFill>
                          <a:schemeClr val="bg1"/>
                        </a:solidFill>
                      </a:endParaRPr>
                    </a:p>
                  </a:txBody>
                  <a:tcPr marL="84406" marR="8440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r>
                        <a:rPr lang="ms-MY" sz="1600" b="1" noProof="0" dirty="0" smtClean="0">
                          <a:solidFill>
                            <a:schemeClr val="bg1"/>
                          </a:solidFill>
                        </a:rPr>
                        <a:t>Bilangan Penyandang</a:t>
                      </a:r>
                      <a:endParaRPr lang="ms-MY" sz="1600" b="1" noProof="0" dirty="0">
                        <a:solidFill>
                          <a:schemeClr val="bg1"/>
                        </a:solidFill>
                      </a:endParaRPr>
                    </a:p>
                  </a:txBody>
                  <a:tcPr marL="84406" marR="8440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r>
              <a:tr h="330725">
                <a:tc rowSpan="14">
                  <a:txBody>
                    <a:bodyPr/>
                    <a:lstStyle/>
                    <a:p>
                      <a:pPr algn="ctr"/>
                      <a:r>
                        <a:rPr lang="ms-MY" sz="1600" b="1" noProof="0" dirty="0" smtClean="0">
                          <a:solidFill>
                            <a:schemeClr val="tx1"/>
                          </a:solidFill>
                        </a:rPr>
                        <a:t>SSB</a:t>
                      </a:r>
                      <a:r>
                        <a:rPr lang="ms-MY" sz="1600" b="1" baseline="0" noProof="0" dirty="0" smtClean="0">
                          <a:solidFill>
                            <a:schemeClr val="tx1"/>
                          </a:solidFill>
                        </a:rPr>
                        <a:t> 1992</a:t>
                      </a:r>
                      <a:endParaRPr lang="ms-MY" sz="1600" b="1" noProof="0" dirty="0">
                        <a:solidFill>
                          <a:schemeClr val="tx1"/>
                        </a:solidFill>
                      </a:endParaRPr>
                    </a:p>
                  </a:txBody>
                  <a:tcPr marL="84406" marR="8440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ms-MY" sz="1600" b="1" noProof="0" dirty="0" smtClean="0">
                          <a:solidFill>
                            <a:schemeClr val="tx1"/>
                          </a:solidFill>
                        </a:rPr>
                        <a:t>1.</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ms-MY" sz="1600" b="1" noProof="0" dirty="0" smtClean="0">
                          <a:solidFill>
                            <a:schemeClr val="tx1"/>
                          </a:solidFill>
                        </a:rPr>
                        <a:t>Amra</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ms-MY" sz="1600" b="1" noProof="0" dirty="0" smtClean="0">
                          <a:solidFill>
                            <a:schemeClr val="tx1"/>
                          </a:solidFill>
                        </a:rPr>
                        <a:t>KP11</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ms-MY" sz="1600" b="1" noProof="0" dirty="0" smtClean="0">
                          <a:solidFill>
                            <a:schemeClr val="tx1"/>
                          </a:solidFill>
                        </a:rPr>
                        <a:t>1</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0725">
                <a:tc vMerge="1">
                  <a:txBody>
                    <a:bodyPr/>
                    <a:lstStyle/>
                    <a:p>
                      <a:pPr algn="ctr"/>
                      <a:endParaRPr lang="ms-MY" sz="1800" b="1" noProof="0" dirty="0">
                        <a:solidFill>
                          <a:schemeClr val="bg2"/>
                        </a:solidFill>
                      </a:endParaRPr>
                    </a:p>
                  </a:txBody>
                  <a:tcP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chemeClr val="bg1"/>
                    </a:solidFill>
                  </a:tcPr>
                </a:tc>
                <a:tc>
                  <a:txBody>
                    <a:bodyPr/>
                    <a:lstStyle/>
                    <a:p>
                      <a:pPr algn="just"/>
                      <a:r>
                        <a:rPr lang="ms-MY" sz="1600" b="1" noProof="0" dirty="0" smtClean="0">
                          <a:solidFill>
                            <a:schemeClr val="tx1"/>
                          </a:solidFill>
                        </a:rPr>
                        <a:t>2.</a:t>
                      </a:r>
                      <a:endParaRPr lang="ms-MY" sz="1600" b="1" noProof="0" dirty="0">
                        <a:solidFill>
                          <a:schemeClr val="tx1"/>
                        </a:solidFill>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ms-MY" sz="1600" b="1" noProof="0" dirty="0" smtClean="0">
                          <a:solidFill>
                            <a:schemeClr val="tx1"/>
                          </a:solidFill>
                        </a:rPr>
                        <a:t>Atendan Letak Kereta</a:t>
                      </a:r>
                      <a:endParaRPr lang="ms-MY" sz="1600" b="1" noProof="0" dirty="0">
                        <a:solidFill>
                          <a:schemeClr val="tx1"/>
                        </a:solidFill>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dirty="0" smtClean="0">
                          <a:solidFill>
                            <a:schemeClr val="tx1"/>
                          </a:solidFill>
                        </a:rPr>
                        <a:t>N1,N4, N12</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dirty="0" smtClean="0">
                          <a:solidFill>
                            <a:schemeClr val="tx1"/>
                          </a:solidFill>
                        </a:rPr>
                        <a:t>282</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0725">
                <a:tc vMerge="1">
                  <a:txBody>
                    <a:bodyPr/>
                    <a:lstStyle/>
                    <a:p>
                      <a:pPr algn="ctr"/>
                      <a:endParaRPr lang="ms-MY" sz="1800" b="1" noProof="0" dirty="0">
                        <a:solidFill>
                          <a:schemeClr val="bg2"/>
                        </a:solidFill>
                      </a:endParaRPr>
                    </a:p>
                  </a:txBody>
                  <a:tcP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chemeClr val="bg1"/>
                    </a:solidFill>
                  </a:tcPr>
                </a:tc>
                <a:tc>
                  <a:txBody>
                    <a:bodyPr/>
                    <a:lstStyle/>
                    <a:p>
                      <a:pPr algn="just"/>
                      <a:r>
                        <a:rPr lang="ms-MY" sz="1600" b="1" noProof="0" dirty="0" smtClean="0">
                          <a:solidFill>
                            <a:schemeClr val="tx1"/>
                          </a:solidFill>
                        </a:rPr>
                        <a:t>3.</a:t>
                      </a:r>
                      <a:endParaRPr lang="ms-MY" sz="1600" b="1" noProof="0" dirty="0">
                        <a:solidFill>
                          <a:schemeClr val="tx1"/>
                        </a:solidFill>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ms-MY" sz="1600" b="1" noProof="0" dirty="0" smtClean="0">
                          <a:solidFill>
                            <a:schemeClr val="tx1"/>
                          </a:solidFill>
                        </a:rPr>
                        <a:t>Bidan</a:t>
                      </a:r>
                      <a:endParaRPr lang="ms-MY" sz="1600" b="1" noProof="0" dirty="0">
                        <a:solidFill>
                          <a:schemeClr val="tx1"/>
                        </a:solidFill>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dirty="0" smtClean="0">
                          <a:solidFill>
                            <a:schemeClr val="tx1"/>
                          </a:solidFill>
                        </a:rPr>
                        <a:t>U11, U14</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dirty="0" smtClean="0">
                          <a:solidFill>
                            <a:schemeClr val="tx1"/>
                          </a:solidFill>
                        </a:rPr>
                        <a:t>379</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0725">
                <a:tc vMerge="1">
                  <a:txBody>
                    <a:bodyPr/>
                    <a:lstStyle/>
                    <a:p>
                      <a:pPr algn="ctr"/>
                      <a:endParaRPr lang="ms-MY" sz="1800" b="1" noProof="0" dirty="0">
                        <a:solidFill>
                          <a:schemeClr val="bg2"/>
                        </a:solidFill>
                      </a:endParaRPr>
                    </a:p>
                  </a:txBody>
                  <a:tcP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chemeClr val="bg1"/>
                    </a:solidFill>
                  </a:tcPr>
                </a:tc>
                <a:tc>
                  <a:txBody>
                    <a:bodyPr/>
                    <a:lstStyle/>
                    <a:p>
                      <a:pPr algn="l"/>
                      <a:r>
                        <a:rPr lang="ms-MY" sz="1600" b="1" noProof="0" dirty="0" smtClean="0">
                          <a:solidFill>
                            <a:schemeClr val="tx1"/>
                          </a:solidFill>
                        </a:rPr>
                        <a:t>4.</a:t>
                      </a:r>
                      <a:endParaRPr lang="ms-MY" sz="1600" b="1" noProof="0" dirty="0">
                        <a:solidFill>
                          <a:schemeClr val="tx1"/>
                        </a:solidFill>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ms-MY" sz="1600" b="1" noProof="0" dirty="0" smtClean="0">
                          <a:solidFill>
                            <a:schemeClr val="tx1"/>
                          </a:solidFill>
                        </a:rPr>
                        <a:t>Juruteknik Percetakan Rendah</a:t>
                      </a:r>
                      <a:endParaRPr lang="ms-MY" sz="1600" b="1" noProof="0" dirty="0">
                        <a:solidFill>
                          <a:schemeClr val="tx1"/>
                        </a:solidFill>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dirty="0" smtClean="0">
                          <a:solidFill>
                            <a:schemeClr val="tx1"/>
                          </a:solidFill>
                        </a:rPr>
                        <a:t>N11, N14</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dirty="0" smtClean="0">
                          <a:solidFill>
                            <a:schemeClr val="tx1"/>
                          </a:solidFill>
                        </a:rPr>
                        <a:t>9</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0725">
                <a:tc vMerge="1">
                  <a:txBody>
                    <a:bodyPr/>
                    <a:lstStyle/>
                    <a:p>
                      <a:pPr algn="ctr"/>
                      <a:endParaRPr lang="ms-MY" sz="1800" b="1" noProof="0" dirty="0">
                        <a:solidFill>
                          <a:schemeClr val="bg2"/>
                        </a:solidFill>
                      </a:endParaRPr>
                    </a:p>
                  </a:txBody>
                  <a:tcP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chemeClr val="bg1"/>
                    </a:solidFill>
                  </a:tcPr>
                </a:tc>
                <a:tc>
                  <a:txBody>
                    <a:bodyPr/>
                    <a:lstStyle/>
                    <a:p>
                      <a:pPr algn="just"/>
                      <a:r>
                        <a:rPr lang="ms-MY" sz="1600" b="1" noProof="0" dirty="0" smtClean="0">
                          <a:solidFill>
                            <a:schemeClr val="tx1"/>
                          </a:solidFill>
                        </a:rPr>
                        <a:t>5.</a:t>
                      </a:r>
                      <a:endParaRPr lang="ms-MY" sz="1600" b="1" noProof="0" dirty="0">
                        <a:solidFill>
                          <a:schemeClr val="tx1"/>
                        </a:solidFill>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ms-MY" sz="1600" b="1" noProof="0" dirty="0" smtClean="0">
                          <a:solidFill>
                            <a:schemeClr val="tx1"/>
                          </a:solidFill>
                        </a:rPr>
                        <a:t>Juruproses Filem X-Ray</a:t>
                      </a:r>
                      <a:endParaRPr lang="ms-MY" sz="1600" b="1" noProof="0" dirty="0">
                        <a:solidFill>
                          <a:schemeClr val="tx1"/>
                        </a:solidFill>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dirty="0" smtClean="0">
                          <a:solidFill>
                            <a:schemeClr val="tx1"/>
                          </a:solidFill>
                        </a:rPr>
                        <a:t>U11, U14</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dirty="0" smtClean="0">
                          <a:solidFill>
                            <a:schemeClr val="tx1"/>
                          </a:solidFill>
                        </a:rPr>
                        <a:t>63</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0725">
                <a:tc vMerge="1">
                  <a:txBody>
                    <a:bodyPr/>
                    <a:lstStyle/>
                    <a:p>
                      <a:pPr algn="ctr"/>
                      <a:endParaRPr lang="ms-MY" sz="1800" b="1" noProof="0" dirty="0">
                        <a:solidFill>
                          <a:schemeClr val="bg2"/>
                        </a:solidFill>
                      </a:endParaRPr>
                    </a:p>
                  </a:txBody>
                  <a:tcP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chemeClr val="bg1"/>
                    </a:solidFill>
                  </a:tcPr>
                </a:tc>
                <a:tc>
                  <a:txBody>
                    <a:bodyPr/>
                    <a:lstStyle/>
                    <a:p>
                      <a:pPr algn="just"/>
                      <a:r>
                        <a:rPr lang="ms-MY" sz="1600" b="1" noProof="0" dirty="0" smtClean="0">
                          <a:solidFill>
                            <a:schemeClr val="tx1"/>
                          </a:solidFill>
                        </a:rPr>
                        <a:t>6.</a:t>
                      </a:r>
                      <a:endParaRPr lang="ms-MY" sz="1600" b="1" noProof="0" dirty="0">
                        <a:solidFill>
                          <a:schemeClr val="tx1"/>
                        </a:solidFill>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ms-MY" sz="1600" b="1" noProof="0" dirty="0" smtClean="0">
                          <a:solidFill>
                            <a:schemeClr val="tx1"/>
                          </a:solidFill>
                        </a:rPr>
                        <a:t>Juruteknik Pertanian Rendah</a:t>
                      </a:r>
                      <a:endParaRPr lang="ms-MY" sz="1600" b="1" noProof="0" dirty="0">
                        <a:solidFill>
                          <a:schemeClr val="tx1"/>
                        </a:solidFill>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dirty="0" smtClean="0">
                          <a:solidFill>
                            <a:schemeClr val="tx1"/>
                          </a:solidFill>
                        </a:rPr>
                        <a:t>G11</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dirty="0" smtClean="0">
                          <a:solidFill>
                            <a:schemeClr val="tx1"/>
                          </a:solidFill>
                        </a:rPr>
                        <a:t>19</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0725">
                <a:tc vMerge="1">
                  <a:txBody>
                    <a:bodyPr/>
                    <a:lstStyle/>
                    <a:p>
                      <a:pPr algn="ctr"/>
                      <a:endParaRPr lang="ms-MY" sz="1800" b="1" noProof="0" dirty="0">
                        <a:solidFill>
                          <a:schemeClr val="bg2"/>
                        </a:solidFill>
                      </a:endParaRPr>
                    </a:p>
                  </a:txBody>
                  <a:tcP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chemeClr val="bg1"/>
                    </a:solidFill>
                  </a:tcPr>
                </a:tc>
                <a:tc>
                  <a:txBody>
                    <a:bodyPr/>
                    <a:lstStyle/>
                    <a:p>
                      <a:pPr algn="just"/>
                      <a:r>
                        <a:rPr lang="ms-MY" sz="1600" b="1" noProof="0" dirty="0" smtClean="0">
                          <a:solidFill>
                            <a:schemeClr val="tx1"/>
                          </a:solidFill>
                        </a:rPr>
                        <a:t>7.</a:t>
                      </a:r>
                      <a:endParaRPr lang="ms-MY" sz="1600" b="1" noProof="0" dirty="0">
                        <a:solidFill>
                          <a:schemeClr val="tx1"/>
                        </a:solidFill>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ms-MY" sz="1600" b="1" noProof="0" dirty="0" smtClean="0">
                          <a:solidFill>
                            <a:schemeClr val="tx1"/>
                          </a:solidFill>
                        </a:rPr>
                        <a:t>Jurubina Model </a:t>
                      </a:r>
                      <a:endParaRPr lang="ms-MY" sz="1600" b="1" noProof="0" dirty="0">
                        <a:solidFill>
                          <a:schemeClr val="tx1"/>
                        </a:solidFill>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dirty="0" smtClean="0">
                          <a:solidFill>
                            <a:schemeClr val="tx1"/>
                          </a:solidFill>
                        </a:rPr>
                        <a:t>J11</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dirty="0" smtClean="0">
                          <a:solidFill>
                            <a:schemeClr val="tx1"/>
                          </a:solidFill>
                        </a:rPr>
                        <a:t>1</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0725">
                <a:tc vMerge="1">
                  <a:txBody>
                    <a:bodyPr/>
                    <a:lstStyle/>
                    <a:p>
                      <a:pPr algn="ctr"/>
                      <a:endParaRPr lang="ms-MY" sz="1800" b="1" noProof="0" dirty="0">
                        <a:solidFill>
                          <a:schemeClr val="bg2"/>
                        </a:solidFill>
                      </a:endParaRPr>
                    </a:p>
                  </a:txBody>
                  <a:tcP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chemeClr val="bg1"/>
                    </a:solidFill>
                  </a:tcPr>
                </a:tc>
                <a:tc>
                  <a:txBody>
                    <a:bodyPr/>
                    <a:lstStyle/>
                    <a:p>
                      <a:pPr algn="just"/>
                      <a:r>
                        <a:rPr lang="ms-MY" sz="1600" b="1" noProof="0" dirty="0" smtClean="0">
                          <a:solidFill>
                            <a:schemeClr val="tx1"/>
                          </a:solidFill>
                        </a:rPr>
                        <a:t>8.</a:t>
                      </a:r>
                      <a:endParaRPr lang="ms-MY" sz="1600" b="1" noProof="0" dirty="0">
                        <a:solidFill>
                          <a:schemeClr val="tx1"/>
                        </a:solidFill>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ms-MY" sz="1600" b="1" noProof="0" dirty="0" smtClean="0">
                          <a:solidFill>
                            <a:schemeClr val="tx1"/>
                          </a:solidFill>
                        </a:rPr>
                        <a:t>Operator Komputer</a:t>
                      </a:r>
                      <a:endParaRPr lang="ms-MY" sz="1600" b="1" noProof="0" dirty="0">
                        <a:solidFill>
                          <a:schemeClr val="tx1"/>
                        </a:solidFill>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dirty="0" smtClean="0">
                          <a:solidFill>
                            <a:schemeClr val="tx1"/>
                          </a:solidFill>
                        </a:rPr>
                        <a:t>F17, F22</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dirty="0" smtClean="0">
                          <a:solidFill>
                            <a:schemeClr val="tx1"/>
                          </a:solidFill>
                        </a:rPr>
                        <a:t>49</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0725">
                <a:tc vMerge="1">
                  <a:txBody>
                    <a:bodyPr/>
                    <a:lstStyle/>
                    <a:p>
                      <a:pPr algn="ctr"/>
                      <a:endParaRPr lang="ms-MY" sz="1800" b="1" noProof="0" dirty="0">
                        <a:solidFill>
                          <a:schemeClr val="bg2"/>
                        </a:solidFill>
                      </a:endParaRPr>
                    </a:p>
                  </a:txBody>
                  <a:tcP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chemeClr val="bg1"/>
                    </a:solidFill>
                  </a:tcPr>
                </a:tc>
                <a:tc>
                  <a:txBody>
                    <a:bodyPr/>
                    <a:lstStyle/>
                    <a:p>
                      <a:pPr algn="just"/>
                      <a:r>
                        <a:rPr lang="ms-MY" sz="1600" b="1" noProof="0" dirty="0" smtClean="0">
                          <a:solidFill>
                            <a:schemeClr val="tx1"/>
                          </a:solidFill>
                        </a:rPr>
                        <a:t>9.</a:t>
                      </a:r>
                      <a:endParaRPr lang="ms-MY" sz="1600" b="1" noProof="0" dirty="0">
                        <a:solidFill>
                          <a:schemeClr val="tx1"/>
                        </a:solidFill>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ms-MY" sz="1600" b="1" noProof="0" dirty="0" smtClean="0">
                          <a:solidFill>
                            <a:schemeClr val="tx1"/>
                          </a:solidFill>
                        </a:rPr>
                        <a:t>Penyelia Asrama Rendah</a:t>
                      </a:r>
                      <a:endParaRPr lang="ms-MY" sz="1600" b="1" noProof="0" dirty="0">
                        <a:solidFill>
                          <a:schemeClr val="tx1"/>
                        </a:solidFill>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dirty="0" smtClean="0">
                          <a:solidFill>
                            <a:schemeClr val="tx1"/>
                          </a:solidFill>
                        </a:rPr>
                        <a:t>N14</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dirty="0" smtClean="0">
                          <a:solidFill>
                            <a:schemeClr val="tx1"/>
                          </a:solidFill>
                        </a:rPr>
                        <a:t>1</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0725">
                <a:tc vMerge="1">
                  <a:txBody>
                    <a:bodyPr/>
                    <a:lstStyle/>
                    <a:p>
                      <a:pPr algn="ctr"/>
                      <a:endParaRPr lang="ms-MY" sz="1800" b="1" noProof="0" dirty="0">
                        <a:solidFill>
                          <a:schemeClr val="bg2"/>
                        </a:solidFill>
                      </a:endParaRPr>
                    </a:p>
                  </a:txBody>
                  <a:tcP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chemeClr val="bg1"/>
                    </a:solidFill>
                  </a:tcPr>
                </a:tc>
                <a:tc>
                  <a:txBody>
                    <a:bodyPr/>
                    <a:lstStyle/>
                    <a:p>
                      <a:pPr algn="just"/>
                      <a:r>
                        <a:rPr lang="ms-MY" sz="1600" b="1" noProof="0" dirty="0" smtClean="0">
                          <a:solidFill>
                            <a:schemeClr val="tx1"/>
                          </a:solidFill>
                        </a:rPr>
                        <a:t>10.</a:t>
                      </a:r>
                      <a:endParaRPr lang="ms-MY" sz="1600" b="1" noProof="0" dirty="0">
                        <a:solidFill>
                          <a:schemeClr val="tx1"/>
                        </a:solidFill>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ms-MY" sz="1600" b="1" noProof="0" dirty="0" smtClean="0">
                          <a:solidFill>
                            <a:schemeClr val="tx1"/>
                          </a:solidFill>
                        </a:rPr>
                        <a:t>Penyelenggara Stor Rendah</a:t>
                      </a:r>
                      <a:endParaRPr lang="ms-MY" sz="1600" b="1" noProof="0" dirty="0">
                        <a:solidFill>
                          <a:schemeClr val="tx1"/>
                        </a:solidFill>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dirty="0" smtClean="0">
                          <a:solidFill>
                            <a:schemeClr val="tx1"/>
                          </a:solidFill>
                        </a:rPr>
                        <a:t>N11, N14</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dirty="0" smtClean="0">
                          <a:solidFill>
                            <a:schemeClr val="tx1"/>
                          </a:solidFill>
                        </a:rPr>
                        <a:t>95</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0725">
                <a:tc vMerge="1">
                  <a:txBody>
                    <a:bodyPr/>
                    <a:lstStyle/>
                    <a:p>
                      <a:pPr algn="ctr"/>
                      <a:endParaRPr lang="ms-MY" sz="1800" b="1" noProof="0" dirty="0">
                        <a:solidFill>
                          <a:schemeClr val="bg2"/>
                        </a:solidFill>
                      </a:endParaRPr>
                    </a:p>
                  </a:txBody>
                  <a:tcP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chemeClr val="bg1"/>
                    </a:solidFill>
                  </a:tcPr>
                </a:tc>
                <a:tc>
                  <a:txBody>
                    <a:bodyPr/>
                    <a:lstStyle/>
                    <a:p>
                      <a:pPr algn="just"/>
                      <a:r>
                        <a:rPr lang="ms-MY" sz="1600" b="1" noProof="0" dirty="0" smtClean="0">
                          <a:solidFill>
                            <a:schemeClr val="tx1"/>
                          </a:solidFill>
                        </a:rPr>
                        <a:t>11.</a:t>
                      </a:r>
                      <a:endParaRPr lang="ms-MY" sz="1600" b="1" noProof="0" dirty="0">
                        <a:solidFill>
                          <a:schemeClr val="tx1"/>
                        </a:solidFill>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ms-MY" sz="1600" b="1" noProof="0" dirty="0" smtClean="0">
                          <a:solidFill>
                            <a:schemeClr val="tx1"/>
                          </a:solidFill>
                        </a:rPr>
                        <a:t>Pencatit Masa</a:t>
                      </a:r>
                      <a:endParaRPr lang="ms-MY" sz="1600" b="1" noProof="0" dirty="0">
                        <a:solidFill>
                          <a:schemeClr val="tx1"/>
                        </a:solidFill>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dirty="0" smtClean="0">
                          <a:solidFill>
                            <a:schemeClr val="tx1"/>
                          </a:solidFill>
                        </a:rPr>
                        <a:t>N11, N14</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dirty="0" smtClean="0">
                          <a:solidFill>
                            <a:schemeClr val="tx1"/>
                          </a:solidFill>
                        </a:rPr>
                        <a:t>17</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0725">
                <a:tc vMerge="1">
                  <a:txBody>
                    <a:bodyPr/>
                    <a:lstStyle/>
                    <a:p>
                      <a:pPr algn="ctr"/>
                      <a:endParaRPr lang="ms-MY" sz="1800" b="1" noProof="0" dirty="0">
                        <a:solidFill>
                          <a:schemeClr val="bg2"/>
                        </a:solidFill>
                      </a:endParaRPr>
                    </a:p>
                  </a:txBody>
                  <a:tcP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chemeClr val="bg1"/>
                    </a:solidFill>
                  </a:tcPr>
                </a:tc>
                <a:tc>
                  <a:txBody>
                    <a:bodyPr/>
                    <a:lstStyle/>
                    <a:p>
                      <a:pPr algn="just"/>
                      <a:r>
                        <a:rPr lang="ms-MY" sz="1600" b="1" noProof="0" dirty="0" smtClean="0">
                          <a:solidFill>
                            <a:schemeClr val="tx1"/>
                          </a:solidFill>
                        </a:rPr>
                        <a:t>12.</a:t>
                      </a:r>
                      <a:endParaRPr lang="ms-MY" sz="1600" b="1" noProof="0" dirty="0">
                        <a:solidFill>
                          <a:schemeClr val="tx1"/>
                        </a:solidFill>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ms-MY" sz="1600" b="1" noProof="0" dirty="0" smtClean="0">
                          <a:solidFill>
                            <a:schemeClr val="tx1"/>
                          </a:solidFill>
                        </a:rPr>
                        <a:t>Penimbang</a:t>
                      </a:r>
                      <a:endParaRPr lang="ms-MY" sz="1600" b="1" noProof="0" dirty="0">
                        <a:solidFill>
                          <a:schemeClr val="tx1"/>
                        </a:solidFill>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dirty="0" smtClean="0">
                          <a:solidFill>
                            <a:schemeClr val="tx1"/>
                          </a:solidFill>
                        </a:rPr>
                        <a:t>N14</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dirty="0" smtClean="0">
                          <a:solidFill>
                            <a:schemeClr val="tx1"/>
                          </a:solidFill>
                        </a:rPr>
                        <a:t>1</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0725">
                <a:tc vMerge="1">
                  <a:txBody>
                    <a:bodyPr/>
                    <a:lstStyle/>
                    <a:p>
                      <a:pPr algn="ctr"/>
                      <a:endParaRPr lang="ms-MY" sz="1800" b="1" noProof="0" dirty="0">
                        <a:solidFill>
                          <a:schemeClr val="bg2"/>
                        </a:solidFill>
                      </a:endParaRPr>
                    </a:p>
                  </a:txBody>
                  <a:tcP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chemeClr val="bg1"/>
                    </a:solidFill>
                  </a:tcPr>
                </a:tc>
                <a:tc>
                  <a:txBody>
                    <a:bodyPr/>
                    <a:lstStyle/>
                    <a:p>
                      <a:pPr algn="just"/>
                      <a:r>
                        <a:rPr lang="ms-MY" sz="1600" b="1" noProof="0" dirty="0" smtClean="0">
                          <a:solidFill>
                            <a:schemeClr val="tx1"/>
                          </a:solidFill>
                        </a:rPr>
                        <a:t>13.</a:t>
                      </a:r>
                      <a:endParaRPr lang="ms-MY" sz="1600" b="1" noProof="0" dirty="0">
                        <a:solidFill>
                          <a:schemeClr val="tx1"/>
                        </a:solidFill>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ms-MY" sz="1600" b="1" noProof="0" dirty="0" smtClean="0">
                          <a:solidFill>
                            <a:schemeClr val="tx1"/>
                          </a:solidFill>
                        </a:rPr>
                        <a:t>Pelukis Pelan Rendah</a:t>
                      </a:r>
                      <a:endParaRPr lang="ms-MY" sz="1600" b="1" noProof="0" dirty="0">
                        <a:solidFill>
                          <a:schemeClr val="tx1"/>
                        </a:solidFill>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dirty="0" smtClean="0">
                          <a:solidFill>
                            <a:schemeClr val="tx1"/>
                          </a:solidFill>
                        </a:rPr>
                        <a:t>J11, J14</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dirty="0" smtClean="0">
                          <a:solidFill>
                            <a:schemeClr val="tx1"/>
                          </a:solidFill>
                        </a:rPr>
                        <a:t>46</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0725">
                <a:tc vMerge="1">
                  <a:txBody>
                    <a:bodyPr/>
                    <a:lstStyle/>
                    <a:p>
                      <a:pPr algn="ctr"/>
                      <a:endParaRPr lang="ms-MY" sz="1800" b="1" noProof="0" dirty="0">
                        <a:solidFill>
                          <a:schemeClr val="bg2"/>
                        </a:solidFill>
                      </a:endParaRPr>
                    </a:p>
                  </a:txBody>
                  <a:tcP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chemeClr val="bg1"/>
                    </a:solidFill>
                  </a:tcPr>
                </a:tc>
                <a:tc>
                  <a:txBody>
                    <a:bodyPr/>
                    <a:lstStyle/>
                    <a:p>
                      <a:pPr algn="just"/>
                      <a:r>
                        <a:rPr lang="ms-MY" sz="1600" b="1" noProof="0" dirty="0" smtClean="0">
                          <a:solidFill>
                            <a:schemeClr val="tx1"/>
                          </a:solidFill>
                        </a:rPr>
                        <a:t>14.</a:t>
                      </a:r>
                      <a:endParaRPr lang="ms-MY" sz="1600" b="1" noProof="0" dirty="0">
                        <a:solidFill>
                          <a:schemeClr val="tx1"/>
                        </a:solidFill>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ms-MY" sz="1600" b="1" noProof="0" dirty="0" smtClean="0">
                          <a:solidFill>
                            <a:schemeClr val="tx1"/>
                          </a:solidFill>
                        </a:rPr>
                        <a:t>Pembantu</a:t>
                      </a:r>
                      <a:r>
                        <a:rPr lang="ms-MY" sz="1600" b="1" baseline="0" noProof="0" dirty="0" smtClean="0">
                          <a:solidFill>
                            <a:schemeClr val="tx1"/>
                          </a:solidFill>
                        </a:rPr>
                        <a:t> Makmal Rendah</a:t>
                      </a:r>
                      <a:endParaRPr lang="ms-MY" sz="1600" b="1" noProof="0" dirty="0">
                        <a:solidFill>
                          <a:schemeClr val="tx1"/>
                        </a:solidFill>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dirty="0" smtClean="0">
                          <a:solidFill>
                            <a:schemeClr val="tx1"/>
                          </a:solidFill>
                        </a:rPr>
                        <a:t>C11, C14</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dirty="0" smtClean="0">
                          <a:solidFill>
                            <a:schemeClr val="tx1"/>
                          </a:solidFill>
                        </a:rPr>
                        <a:t>15</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62550" name="Rectangle 2"/>
          <p:cNvSpPr>
            <a:spLocks noChangeArrowheads="1"/>
          </p:cNvSpPr>
          <p:nvPr/>
        </p:nvSpPr>
        <p:spPr bwMode="auto">
          <a:xfrm>
            <a:off x="8458200" y="6488113"/>
            <a:ext cx="533400" cy="369887"/>
          </a:xfrm>
          <a:prstGeom prst="rect">
            <a:avLst/>
          </a:prstGeom>
          <a:noFill/>
          <a:ln w="9525">
            <a:noFill/>
            <a:miter lim="800000"/>
            <a:headEnd/>
            <a:tailEnd/>
          </a:ln>
        </p:spPr>
        <p:txBody>
          <a:bodyPr>
            <a:spAutoFit/>
          </a:bodyPr>
          <a:lstStyle/>
          <a:p>
            <a:fld id="{E41B533A-F8B8-44BB-AE3D-CE5ACBF1B667}" type="slidenum">
              <a:rPr lang="en-US">
                <a:solidFill>
                  <a:srgbClr val="FFFF00"/>
                </a:solidFill>
              </a:rPr>
              <a:pPr/>
              <a:t>39</a:t>
            </a:fld>
            <a:endParaRPr lang="en-US">
              <a:solidFill>
                <a:srgbClr val="FFFF00"/>
              </a:solidFill>
            </a:endParaRPr>
          </a:p>
        </p:txBody>
      </p:sp>
      <p:sp>
        <p:nvSpPr>
          <p:cNvPr id="4" name="Rectangle 3"/>
          <p:cNvSpPr/>
          <p:nvPr/>
        </p:nvSpPr>
        <p:spPr>
          <a:xfrm>
            <a:off x="457200" y="188913"/>
            <a:ext cx="8153400" cy="954087"/>
          </a:xfrm>
          <a:prstGeom prst="rect">
            <a:avLst/>
          </a:prstGeom>
          <a:solidFill>
            <a:srgbClr val="C00000"/>
          </a:solidFill>
        </p:spPr>
        <p:txBody>
          <a:bodyPr>
            <a:spAutoFit/>
          </a:bodyPr>
          <a:lstStyle/>
          <a:p>
            <a:pPr algn="ctr">
              <a:defRPr/>
            </a:pPr>
            <a:r>
              <a:rPr lang="en-US" sz="2800" b="1" dirty="0">
                <a:solidFill>
                  <a:schemeClr val="bg1"/>
                </a:solidFill>
                <a:effectLst>
                  <a:outerShdw blurRad="38100" dist="38100" dir="2700000" algn="tl">
                    <a:srgbClr val="000000">
                      <a:alpha val="43137"/>
                    </a:srgbClr>
                  </a:outerShdw>
                </a:effectLst>
                <a:latin typeface="Arial" charset="0"/>
                <a:cs typeface="Arial" charset="0"/>
              </a:rPr>
              <a:t>Skim </a:t>
            </a:r>
            <a:r>
              <a:rPr lang="en-US" sz="2800" b="1" dirty="0" err="1">
                <a:solidFill>
                  <a:schemeClr val="bg1"/>
                </a:solidFill>
                <a:effectLst>
                  <a:outerShdw blurRad="38100" dist="38100" dir="2700000" algn="tl">
                    <a:srgbClr val="000000">
                      <a:alpha val="43137"/>
                    </a:srgbClr>
                  </a:outerShdw>
                </a:effectLst>
                <a:latin typeface="Arial" charset="0"/>
                <a:cs typeface="Arial" charset="0"/>
              </a:rPr>
              <a:t>Perkhidmatan</a:t>
            </a:r>
            <a:r>
              <a:rPr lang="en-US" sz="2800" b="1" dirty="0">
                <a:solidFill>
                  <a:schemeClr val="bg1"/>
                </a:solidFill>
                <a:effectLst>
                  <a:outerShdw blurRad="38100" dist="38100" dir="2700000" algn="tl">
                    <a:srgbClr val="000000">
                      <a:alpha val="43137"/>
                    </a:srgbClr>
                  </a:outerShdw>
                </a:effectLst>
                <a:latin typeface="Arial" charset="0"/>
                <a:cs typeface="Arial" charset="0"/>
              </a:rPr>
              <a:t> </a:t>
            </a:r>
            <a:r>
              <a:rPr lang="en-US" sz="2800" b="1" dirty="0" err="1">
                <a:solidFill>
                  <a:schemeClr val="bg1"/>
                </a:solidFill>
                <a:effectLst>
                  <a:outerShdw blurRad="38100" dist="38100" dir="2700000" algn="tl">
                    <a:srgbClr val="000000">
                      <a:alpha val="43137"/>
                    </a:srgbClr>
                  </a:outerShdw>
                </a:effectLst>
                <a:latin typeface="Arial" charset="0"/>
                <a:cs typeface="Arial" charset="0"/>
              </a:rPr>
              <a:t>Jumud</a:t>
            </a:r>
            <a:r>
              <a:rPr lang="en-US" sz="2800" b="1" dirty="0">
                <a:solidFill>
                  <a:schemeClr val="bg1"/>
                </a:solidFill>
                <a:effectLst>
                  <a:outerShdw blurRad="38100" dist="38100" dir="2700000" algn="tl">
                    <a:srgbClr val="000000">
                      <a:alpha val="43137"/>
                    </a:srgbClr>
                  </a:outerShdw>
                </a:effectLst>
                <a:latin typeface="Arial" charset="0"/>
                <a:cs typeface="Arial" charset="0"/>
              </a:rPr>
              <a:t> </a:t>
            </a:r>
            <a:r>
              <a:rPr lang="en-US" sz="2800" b="1" dirty="0" err="1">
                <a:solidFill>
                  <a:schemeClr val="bg1"/>
                </a:solidFill>
                <a:effectLst>
                  <a:outerShdw blurRad="38100" dist="38100" dir="2700000" algn="tl">
                    <a:srgbClr val="000000">
                      <a:alpha val="43137"/>
                    </a:srgbClr>
                  </a:outerShdw>
                </a:effectLst>
                <a:latin typeface="Arial" charset="0"/>
                <a:cs typeface="Arial" charset="0"/>
              </a:rPr>
              <a:t>Sebelum</a:t>
            </a:r>
            <a:r>
              <a:rPr lang="en-US" sz="2800" b="1" dirty="0">
                <a:solidFill>
                  <a:schemeClr val="bg1"/>
                </a:solidFill>
                <a:effectLst>
                  <a:outerShdw blurRad="38100" dist="38100" dir="2700000" algn="tl">
                    <a:srgbClr val="000000">
                      <a:alpha val="43137"/>
                    </a:srgbClr>
                  </a:outerShdw>
                </a:effectLst>
                <a:latin typeface="Arial" charset="0"/>
                <a:cs typeface="Arial" charset="0"/>
              </a:rPr>
              <a:t> SBPA  </a:t>
            </a:r>
          </a:p>
          <a:p>
            <a:pPr algn="ctr">
              <a:defRPr/>
            </a:pPr>
            <a:r>
              <a:rPr lang="en-US" sz="2800" b="1" dirty="0">
                <a:solidFill>
                  <a:schemeClr val="bg1"/>
                </a:solidFill>
                <a:effectLst>
                  <a:outerShdw blurRad="38100" dist="38100" dir="2700000" algn="tl">
                    <a:srgbClr val="000000">
                      <a:alpha val="43137"/>
                    </a:srgbClr>
                  </a:outerShdw>
                </a:effectLst>
                <a:latin typeface="Arial" charset="0"/>
                <a:cs typeface="Arial" charset="0"/>
              </a:rPr>
              <a:t>(SSB 1992)</a:t>
            </a:r>
          </a:p>
        </p:txBody>
      </p:sp>
      <p:sp>
        <p:nvSpPr>
          <p:cNvPr id="5" name="Slide Number Placeholder 4"/>
          <p:cNvSpPr>
            <a:spLocks noGrp="1"/>
          </p:cNvSpPr>
          <p:nvPr>
            <p:ph type="sldNum" sz="quarter" idx="12"/>
          </p:nvPr>
        </p:nvSpPr>
        <p:spPr/>
        <p:txBody>
          <a:bodyPr/>
          <a:lstStyle/>
          <a:p>
            <a:pPr>
              <a:defRPr/>
            </a:pPr>
            <a:fld id="{514797B4-DB34-4C55-BC0F-B66EF34CE934}" type="slidenum">
              <a:rPr lang="en-US" smtClean="0"/>
              <a:pPr>
                <a:defRPr/>
              </a:pPr>
              <a:t>39</a:t>
            </a:fld>
            <a:endParaRPr lang="en-US"/>
          </a:p>
        </p:txBody>
      </p:sp>
    </p:spTree>
  </p:cSld>
  <p:clrMapOvr>
    <a:masterClrMapping/>
  </p:clrMapOvr>
  <p:transition spd="med">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8B19DDDC-D1BC-4568-8528-3FA446F1C5FB}" type="slidenum">
              <a:rPr lang="en-US" smtClean="0"/>
              <a:pPr>
                <a:defRPr/>
              </a:pPr>
              <a:t>4</a:t>
            </a:fld>
            <a:endParaRPr lang="en-US"/>
          </a:p>
        </p:txBody>
      </p:sp>
      <p:grpSp>
        <p:nvGrpSpPr>
          <p:cNvPr id="3" name="Group 3"/>
          <p:cNvGrpSpPr>
            <a:grpSpLocks/>
          </p:cNvGrpSpPr>
          <p:nvPr/>
        </p:nvGrpSpPr>
        <p:grpSpPr bwMode="auto">
          <a:xfrm>
            <a:off x="304800" y="2514600"/>
            <a:ext cx="8610600" cy="1295400"/>
            <a:chOff x="304800" y="1828800"/>
            <a:chExt cx="8610600" cy="1295400"/>
          </a:xfrm>
        </p:grpSpPr>
        <p:sp>
          <p:nvSpPr>
            <p:cNvPr id="5" name="Rounded Rectangle 4"/>
            <p:cNvSpPr/>
            <p:nvPr/>
          </p:nvSpPr>
          <p:spPr>
            <a:xfrm>
              <a:off x="304800" y="1828800"/>
              <a:ext cx="8610600" cy="1295400"/>
            </a:xfrm>
            <a:prstGeom prst="roundRect">
              <a:avLst>
                <a:gd name="adj" fmla="val 1000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44037" name="TextBox 5"/>
            <p:cNvSpPr txBox="1">
              <a:spLocks noChangeArrowheads="1"/>
            </p:cNvSpPr>
            <p:nvPr/>
          </p:nvSpPr>
          <p:spPr bwMode="auto">
            <a:xfrm>
              <a:off x="381000" y="2133600"/>
              <a:ext cx="8458200" cy="646331"/>
            </a:xfrm>
            <a:prstGeom prst="rect">
              <a:avLst/>
            </a:prstGeom>
            <a:noFill/>
            <a:ln w="9525">
              <a:noFill/>
              <a:miter lim="800000"/>
              <a:headEnd/>
              <a:tailEnd/>
            </a:ln>
          </p:spPr>
          <p:txBody>
            <a:bodyPr>
              <a:spAutoFit/>
            </a:bodyPr>
            <a:lstStyle/>
            <a:p>
              <a:pPr algn="ctr"/>
              <a:r>
                <a:rPr lang="ms-MY" sz="3600" b="1">
                  <a:solidFill>
                    <a:srgbClr val="C00000"/>
                  </a:solidFill>
                </a:rPr>
                <a:t>OPSYEN</a:t>
              </a:r>
            </a:p>
          </p:txBody>
        </p:sp>
      </p:grpSp>
    </p:spTree>
  </p:cSld>
  <p:clrMapOvr>
    <a:masterClrMapping/>
  </p:clrMapOvr>
  <p:transition>
    <p:dissolv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nvGraphicFramePr>
        <p:xfrm>
          <a:off x="384175" y="854075"/>
          <a:ext cx="8441552" cy="5728824"/>
        </p:xfrm>
        <a:graphic>
          <a:graphicData uri="http://schemas.openxmlformats.org/drawingml/2006/table">
            <a:tbl>
              <a:tblPr firstRow="1" bandRow="1">
                <a:tableStyleId>{5C22544A-7EE6-4342-B048-85BDC9FD1C3A}</a:tableStyleId>
              </a:tblPr>
              <a:tblGrid>
                <a:gridCol w="1139542"/>
                <a:gridCol w="533400"/>
                <a:gridCol w="3581683"/>
                <a:gridCol w="1676117"/>
                <a:gridCol w="1510810"/>
              </a:tblGrid>
              <a:tr h="484946">
                <a:tc>
                  <a:txBody>
                    <a:bodyPr/>
                    <a:lstStyle/>
                    <a:p>
                      <a:pPr algn="ctr"/>
                      <a:r>
                        <a:rPr lang="ms-MY" sz="1600" b="1" noProof="0" dirty="0" smtClean="0">
                          <a:solidFill>
                            <a:schemeClr val="bg1"/>
                          </a:solidFill>
                          <a:latin typeface="Arial" pitchFamily="34" charset="0"/>
                          <a:cs typeface="Arial" pitchFamily="34" charset="0"/>
                        </a:rPr>
                        <a:t>Kategori </a:t>
                      </a:r>
                      <a:endParaRPr lang="ms-MY" sz="1600" b="1" noProof="0" dirty="0">
                        <a:solidFill>
                          <a:schemeClr val="bg1"/>
                        </a:solidFill>
                        <a:latin typeface="Arial" pitchFamily="34" charset="0"/>
                        <a:cs typeface="Arial" pitchFamily="34" charset="0"/>
                      </a:endParaRPr>
                    </a:p>
                  </a:txBody>
                  <a:tcPr marL="84406" marR="8440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gridSpan="2">
                  <a:txBody>
                    <a:bodyPr/>
                    <a:lstStyle/>
                    <a:p>
                      <a:pPr algn="ctr"/>
                      <a:r>
                        <a:rPr lang="ms-MY" sz="1600" b="1" noProof="0" dirty="0" smtClean="0">
                          <a:solidFill>
                            <a:schemeClr val="bg1"/>
                          </a:solidFill>
                          <a:latin typeface="Arial" pitchFamily="34" charset="0"/>
                          <a:cs typeface="Arial" pitchFamily="34" charset="0"/>
                        </a:rPr>
                        <a:t>Skim Perkhidmatan</a:t>
                      </a:r>
                      <a:endParaRPr lang="ms-MY" sz="1600" b="1" noProof="0" dirty="0">
                        <a:solidFill>
                          <a:schemeClr val="bg1"/>
                        </a:solidFill>
                        <a:latin typeface="Arial" pitchFamily="34" charset="0"/>
                        <a:cs typeface="Arial" pitchFamily="34" charset="0"/>
                      </a:endParaRPr>
                    </a:p>
                  </a:txBody>
                  <a:tcPr marL="84406" marR="8440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hMerge="1">
                  <a:txBody>
                    <a:bodyPr/>
                    <a:lstStyle/>
                    <a:p>
                      <a:pPr algn="ctr"/>
                      <a:endParaRPr lang="ms-MY" sz="1600" b="1" noProof="0" dirty="0">
                        <a:solidFill>
                          <a:schemeClr val="bg2"/>
                        </a:solidFill>
                      </a:endParaRPr>
                    </a:p>
                  </a:txBody>
                  <a:tcPr marL="84406" marR="84406" anchor="ct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chemeClr val="bg1">
                        <a:lumMod val="75000"/>
                      </a:schemeClr>
                    </a:solidFill>
                  </a:tcPr>
                </a:tc>
                <a:tc>
                  <a:txBody>
                    <a:bodyPr/>
                    <a:lstStyle/>
                    <a:p>
                      <a:pPr algn="ctr"/>
                      <a:r>
                        <a:rPr lang="ms-MY" sz="1600" b="1" noProof="0" dirty="0" smtClean="0">
                          <a:solidFill>
                            <a:schemeClr val="bg1"/>
                          </a:solidFill>
                          <a:latin typeface="Arial" pitchFamily="34" charset="0"/>
                          <a:cs typeface="Arial" pitchFamily="34" charset="0"/>
                        </a:rPr>
                        <a:t>Gred</a:t>
                      </a:r>
                      <a:endParaRPr lang="ms-MY" sz="1600" b="1" noProof="0" dirty="0">
                        <a:solidFill>
                          <a:schemeClr val="bg1"/>
                        </a:solidFill>
                        <a:latin typeface="Arial" pitchFamily="34" charset="0"/>
                        <a:cs typeface="Arial" pitchFamily="34" charset="0"/>
                      </a:endParaRPr>
                    </a:p>
                  </a:txBody>
                  <a:tcPr marL="84406" marR="8440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r>
                        <a:rPr lang="ms-MY" sz="1600" b="1" noProof="0" dirty="0" smtClean="0">
                          <a:solidFill>
                            <a:schemeClr val="bg1"/>
                          </a:solidFill>
                          <a:latin typeface="Arial" pitchFamily="34" charset="0"/>
                          <a:cs typeface="Arial" pitchFamily="34" charset="0"/>
                        </a:rPr>
                        <a:t>Bilangan Penyandang</a:t>
                      </a:r>
                      <a:endParaRPr lang="ms-MY" sz="1600" b="1" noProof="0" dirty="0">
                        <a:solidFill>
                          <a:schemeClr val="bg1"/>
                        </a:solidFill>
                        <a:latin typeface="Arial" pitchFamily="34" charset="0"/>
                        <a:cs typeface="Arial" pitchFamily="34" charset="0"/>
                      </a:endParaRPr>
                    </a:p>
                  </a:txBody>
                  <a:tcPr marL="84406" marR="8440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r>
              <a:tr h="277112">
                <a:tc rowSpan="13">
                  <a:txBody>
                    <a:bodyPr/>
                    <a:lstStyle/>
                    <a:p>
                      <a:pPr algn="ctr"/>
                      <a:r>
                        <a:rPr lang="ms-MY" sz="1600" b="1" noProof="0" dirty="0" smtClean="0">
                          <a:solidFill>
                            <a:schemeClr val="tx1"/>
                          </a:solidFill>
                          <a:latin typeface="Arial" pitchFamily="34" charset="0"/>
                          <a:cs typeface="Arial" pitchFamily="34" charset="0"/>
                        </a:rPr>
                        <a:t>SSB</a:t>
                      </a:r>
                      <a:r>
                        <a:rPr lang="ms-MY" sz="1600" b="1" baseline="0" noProof="0" dirty="0" smtClean="0">
                          <a:solidFill>
                            <a:schemeClr val="tx1"/>
                          </a:solidFill>
                          <a:latin typeface="Arial" pitchFamily="34" charset="0"/>
                          <a:cs typeface="Arial" pitchFamily="34" charset="0"/>
                        </a:rPr>
                        <a:t> 1992</a:t>
                      </a:r>
                      <a:endParaRPr lang="ms-MY" sz="1600" b="1" noProof="0" dirty="0">
                        <a:solidFill>
                          <a:schemeClr val="tx1"/>
                        </a:solidFill>
                        <a:latin typeface="Arial" pitchFamily="34" charset="0"/>
                        <a:cs typeface="Arial" pitchFamily="34" charset="0"/>
                      </a:endParaRPr>
                    </a:p>
                  </a:txBody>
                  <a:tcPr marL="84406" marR="8440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ms-MY" sz="1600" b="1" noProof="0" dirty="0" smtClean="0">
                          <a:solidFill>
                            <a:schemeClr val="tx1"/>
                          </a:solidFill>
                        </a:rPr>
                        <a:t>15.</a:t>
                      </a:r>
                      <a:endParaRPr lang="ms-MY" sz="1600" b="1" noProof="0" dirty="0">
                        <a:solidFill>
                          <a:schemeClr val="tx1"/>
                        </a:solidFill>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ms-MY" sz="1600" b="1" noProof="0" dirty="0" smtClean="0">
                          <a:solidFill>
                            <a:schemeClr val="tx1"/>
                          </a:solidFill>
                        </a:rPr>
                        <a:t>Pembaca Pruf</a:t>
                      </a:r>
                      <a:endParaRPr lang="ms-MY" sz="1600" b="1" noProof="0" dirty="0">
                        <a:solidFill>
                          <a:schemeClr val="tx1"/>
                        </a:solidFill>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dirty="0" smtClean="0">
                          <a:solidFill>
                            <a:schemeClr val="tx1"/>
                          </a:solidFill>
                        </a:rPr>
                        <a:t>N11</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dirty="0" smtClean="0">
                          <a:solidFill>
                            <a:schemeClr val="tx1"/>
                          </a:solidFill>
                        </a:rPr>
                        <a:t>2</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7112">
                <a:tc vMerge="1">
                  <a:txBody>
                    <a:bodyPr/>
                    <a:lstStyle/>
                    <a:p>
                      <a:pPr algn="ctr"/>
                      <a:endParaRPr lang="ms-MY" sz="1600" b="1" noProof="0" dirty="0">
                        <a:solidFill>
                          <a:schemeClr val="tx1"/>
                        </a:solidFill>
                        <a:latin typeface="Arial" pitchFamily="34" charset="0"/>
                        <a:cs typeface="Arial" pitchFamily="34" charset="0"/>
                      </a:endParaRPr>
                    </a:p>
                  </a:txBody>
                  <a:tcPr marL="84406" marR="8440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ms-MY" sz="1600" b="1" noProof="0" dirty="0" smtClean="0">
                          <a:solidFill>
                            <a:schemeClr val="tx1"/>
                          </a:solidFill>
                          <a:latin typeface="Arial" pitchFamily="34" charset="0"/>
                          <a:cs typeface="Arial" pitchFamily="34" charset="0"/>
                        </a:rPr>
                        <a:t>16.</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ms-MY" sz="1600" b="1" noProof="0" dirty="0" smtClean="0">
                          <a:solidFill>
                            <a:schemeClr val="tx1"/>
                          </a:solidFill>
                          <a:latin typeface="Arial" pitchFamily="34" charset="0"/>
                          <a:cs typeface="Arial" pitchFamily="34" charset="0"/>
                        </a:rPr>
                        <a:t>Penyemak Perpustakaan</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ms-MY" sz="1600" b="1" noProof="0" dirty="0" smtClean="0">
                          <a:solidFill>
                            <a:schemeClr val="tx1"/>
                          </a:solidFill>
                          <a:latin typeface="Arial" pitchFamily="34" charset="0"/>
                          <a:cs typeface="Arial" pitchFamily="34" charset="0"/>
                        </a:rPr>
                        <a:t>S11</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ms-MY" sz="1600" b="1" noProof="0" dirty="0" smtClean="0">
                          <a:solidFill>
                            <a:schemeClr val="tx1"/>
                          </a:solidFill>
                          <a:latin typeface="Arial" pitchFamily="34" charset="0"/>
                          <a:cs typeface="Arial" pitchFamily="34" charset="0"/>
                        </a:rPr>
                        <a:t>7</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7112">
                <a:tc vMerge="1">
                  <a:txBody>
                    <a:bodyPr/>
                    <a:lstStyle/>
                    <a:p>
                      <a:pPr algn="ctr"/>
                      <a:endParaRPr lang="ms-MY" sz="1800" b="1" noProof="0" dirty="0">
                        <a:solidFill>
                          <a:schemeClr val="bg2"/>
                        </a:solidFill>
                      </a:endParaRPr>
                    </a:p>
                  </a:txBody>
                  <a:tcP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chemeClr val="bg1"/>
                    </a:solidFill>
                  </a:tcPr>
                </a:tc>
                <a:tc>
                  <a:txBody>
                    <a:bodyPr/>
                    <a:lstStyle/>
                    <a:p>
                      <a:pPr algn="l"/>
                      <a:r>
                        <a:rPr lang="ms-MY" sz="1600" b="1" noProof="0" dirty="0" smtClean="0">
                          <a:solidFill>
                            <a:schemeClr val="tx1"/>
                          </a:solidFill>
                          <a:latin typeface="Arial" pitchFamily="34" charset="0"/>
                          <a:cs typeface="Arial" pitchFamily="34" charset="0"/>
                        </a:rPr>
                        <a:t>17.</a:t>
                      </a:r>
                      <a:endParaRPr lang="ms-MY" sz="1600" b="1" noProof="0" dirty="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ms-MY" sz="1600" b="1" noProof="0" dirty="0" smtClean="0">
                          <a:solidFill>
                            <a:schemeClr val="tx1"/>
                          </a:solidFill>
                          <a:latin typeface="Arial" pitchFamily="34" charset="0"/>
                          <a:cs typeface="Arial" pitchFamily="34" charset="0"/>
                        </a:rPr>
                        <a:t>Pemungut Sewa</a:t>
                      </a:r>
                      <a:endParaRPr lang="ms-MY" sz="1600" b="1" noProof="0" dirty="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dirty="0" smtClean="0">
                          <a:solidFill>
                            <a:schemeClr val="tx1"/>
                          </a:solidFill>
                          <a:latin typeface="Arial" pitchFamily="34" charset="0"/>
                          <a:cs typeface="Arial" pitchFamily="34" charset="0"/>
                        </a:rPr>
                        <a:t>N3</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dirty="0" smtClean="0">
                          <a:solidFill>
                            <a:schemeClr val="tx1"/>
                          </a:solidFill>
                          <a:latin typeface="Arial" pitchFamily="34" charset="0"/>
                          <a:cs typeface="Arial" pitchFamily="34" charset="0"/>
                        </a:rPr>
                        <a:t>2</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84946">
                <a:tc vMerge="1">
                  <a:txBody>
                    <a:bodyPr/>
                    <a:lstStyle/>
                    <a:p>
                      <a:pPr algn="ctr"/>
                      <a:endParaRPr lang="ms-MY" sz="1800" b="1" noProof="0" dirty="0">
                        <a:solidFill>
                          <a:schemeClr val="bg2"/>
                        </a:solidFill>
                      </a:endParaRPr>
                    </a:p>
                  </a:txBody>
                  <a:tcP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chemeClr val="bg1"/>
                    </a:solidFill>
                  </a:tcPr>
                </a:tc>
                <a:tc>
                  <a:txBody>
                    <a:bodyPr/>
                    <a:lstStyle/>
                    <a:p>
                      <a:pPr algn="l"/>
                      <a:r>
                        <a:rPr lang="ms-MY" sz="1600" b="1" noProof="0" dirty="0" smtClean="0">
                          <a:solidFill>
                            <a:schemeClr val="tx1"/>
                          </a:solidFill>
                          <a:latin typeface="Arial" pitchFamily="34" charset="0"/>
                          <a:cs typeface="Arial" pitchFamily="34" charset="0"/>
                        </a:rPr>
                        <a:t>18.</a:t>
                      </a:r>
                      <a:endParaRPr lang="ms-MY" sz="1600" b="1" noProof="0" dirty="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ms-MY" sz="1600" b="1" noProof="0" dirty="0" smtClean="0">
                          <a:solidFill>
                            <a:schemeClr val="tx1"/>
                          </a:solidFill>
                          <a:latin typeface="Arial" pitchFamily="34" charset="0"/>
                          <a:cs typeface="Arial" pitchFamily="34" charset="0"/>
                        </a:rPr>
                        <a:t>Pembantu Ekonomi Rumahtangga Rendah</a:t>
                      </a:r>
                      <a:endParaRPr lang="ms-MY" sz="1600" b="1" noProof="0" dirty="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dirty="0" smtClean="0">
                          <a:solidFill>
                            <a:schemeClr val="tx1"/>
                          </a:solidFill>
                          <a:latin typeface="Arial" pitchFamily="34" charset="0"/>
                          <a:cs typeface="Arial" pitchFamily="34" charset="0"/>
                        </a:rPr>
                        <a:t>S11</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dirty="0" smtClean="0">
                          <a:solidFill>
                            <a:schemeClr val="tx1"/>
                          </a:solidFill>
                          <a:latin typeface="Arial" pitchFamily="34" charset="0"/>
                          <a:cs typeface="Arial" pitchFamily="34" charset="0"/>
                        </a:rPr>
                        <a:t>3</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84946">
                <a:tc vMerge="1">
                  <a:txBody>
                    <a:bodyPr/>
                    <a:lstStyle/>
                    <a:p>
                      <a:pPr algn="ctr"/>
                      <a:endParaRPr lang="ms-MY" sz="1800" b="1" noProof="0" dirty="0">
                        <a:solidFill>
                          <a:schemeClr val="bg2"/>
                        </a:solidFill>
                      </a:endParaRPr>
                    </a:p>
                  </a:txBody>
                  <a:tcP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chemeClr val="bg1"/>
                    </a:solidFill>
                  </a:tcPr>
                </a:tc>
                <a:tc>
                  <a:txBody>
                    <a:bodyPr/>
                    <a:lstStyle/>
                    <a:p>
                      <a:pPr algn="l"/>
                      <a:r>
                        <a:rPr lang="ms-MY" sz="1600" b="1" noProof="0" dirty="0" smtClean="0">
                          <a:solidFill>
                            <a:schemeClr val="tx1"/>
                          </a:solidFill>
                          <a:latin typeface="Arial" pitchFamily="34" charset="0"/>
                          <a:cs typeface="Arial" pitchFamily="34" charset="0"/>
                        </a:rPr>
                        <a:t>19.</a:t>
                      </a:r>
                      <a:endParaRPr lang="ms-MY" sz="1600" b="1" noProof="0" dirty="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ms-MY" sz="1600" b="1" noProof="0" dirty="0" smtClean="0">
                          <a:solidFill>
                            <a:schemeClr val="tx1"/>
                          </a:solidFill>
                          <a:latin typeface="Arial" pitchFamily="34" charset="0"/>
                          <a:cs typeface="Arial" pitchFamily="34" charset="0"/>
                        </a:rPr>
                        <a:t>Pembantu</a:t>
                      </a:r>
                      <a:r>
                        <a:rPr lang="ms-MY" sz="1600" b="1" baseline="0" noProof="0" dirty="0" smtClean="0">
                          <a:solidFill>
                            <a:schemeClr val="tx1"/>
                          </a:solidFill>
                          <a:latin typeface="Arial" pitchFamily="34" charset="0"/>
                          <a:cs typeface="Arial" pitchFamily="34" charset="0"/>
                        </a:rPr>
                        <a:t> Teknologi Makmal Perubatan</a:t>
                      </a:r>
                      <a:endParaRPr lang="ms-MY" sz="1600" b="1" noProof="0" dirty="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dirty="0" smtClean="0">
                          <a:solidFill>
                            <a:schemeClr val="tx1"/>
                          </a:solidFill>
                          <a:latin typeface="Arial" pitchFamily="34" charset="0"/>
                          <a:cs typeface="Arial" pitchFamily="34" charset="0"/>
                        </a:rPr>
                        <a:t>U11, U14</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dirty="0" smtClean="0">
                          <a:solidFill>
                            <a:schemeClr val="tx1"/>
                          </a:solidFill>
                          <a:latin typeface="Arial" pitchFamily="34" charset="0"/>
                          <a:cs typeface="Arial" pitchFamily="34" charset="0"/>
                        </a:rPr>
                        <a:t>226</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7112">
                <a:tc vMerge="1">
                  <a:txBody>
                    <a:bodyPr/>
                    <a:lstStyle/>
                    <a:p>
                      <a:pPr algn="ctr"/>
                      <a:endParaRPr lang="ms-MY" sz="1800" b="1" noProof="0" dirty="0">
                        <a:solidFill>
                          <a:schemeClr val="bg2"/>
                        </a:solidFill>
                      </a:endParaRPr>
                    </a:p>
                  </a:txBody>
                  <a:tcP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chemeClr val="bg1"/>
                    </a:solidFill>
                  </a:tcPr>
                </a:tc>
                <a:tc>
                  <a:txBody>
                    <a:bodyPr/>
                    <a:lstStyle/>
                    <a:p>
                      <a:pPr algn="l"/>
                      <a:r>
                        <a:rPr lang="ms-MY" sz="1600" b="1" noProof="0" dirty="0" smtClean="0">
                          <a:solidFill>
                            <a:schemeClr val="tx1"/>
                          </a:solidFill>
                          <a:latin typeface="Arial" pitchFamily="34" charset="0"/>
                          <a:cs typeface="Arial" pitchFamily="34" charset="0"/>
                        </a:rPr>
                        <a:t>20.</a:t>
                      </a:r>
                      <a:endParaRPr lang="ms-MY" sz="1600" b="1" noProof="0" dirty="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ms-MY" sz="1600" b="1" noProof="0" dirty="0" smtClean="0">
                          <a:solidFill>
                            <a:schemeClr val="tx1"/>
                          </a:solidFill>
                          <a:latin typeface="Arial" pitchFamily="34" charset="0"/>
                          <a:cs typeface="Arial" pitchFamily="34" charset="0"/>
                        </a:rPr>
                        <a:t>Pembantu Hospital Rendah</a:t>
                      </a:r>
                      <a:endParaRPr lang="ms-MY" sz="1600" b="1" noProof="0" dirty="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dirty="0" smtClean="0">
                          <a:solidFill>
                            <a:schemeClr val="tx1"/>
                          </a:solidFill>
                          <a:latin typeface="Arial" pitchFamily="34" charset="0"/>
                          <a:cs typeface="Arial" pitchFamily="34" charset="0"/>
                        </a:rPr>
                        <a:t>U11, U14</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dirty="0" smtClean="0">
                          <a:solidFill>
                            <a:schemeClr val="tx1"/>
                          </a:solidFill>
                          <a:latin typeface="Arial" pitchFamily="34" charset="0"/>
                          <a:cs typeface="Arial" pitchFamily="34" charset="0"/>
                        </a:rPr>
                        <a:t>79</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7112">
                <a:tc vMerge="1">
                  <a:txBody>
                    <a:bodyPr/>
                    <a:lstStyle/>
                    <a:p>
                      <a:pPr algn="ctr"/>
                      <a:endParaRPr lang="ms-MY" sz="1800" b="1" noProof="0" dirty="0">
                        <a:solidFill>
                          <a:schemeClr val="bg2"/>
                        </a:solidFill>
                      </a:endParaRPr>
                    </a:p>
                  </a:txBody>
                  <a:tcP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chemeClr val="bg1"/>
                    </a:solidFill>
                  </a:tcPr>
                </a:tc>
                <a:tc>
                  <a:txBody>
                    <a:bodyPr/>
                    <a:lstStyle/>
                    <a:p>
                      <a:pPr algn="l"/>
                      <a:r>
                        <a:rPr lang="ms-MY" sz="1600" b="1" noProof="0" dirty="0" smtClean="0">
                          <a:solidFill>
                            <a:schemeClr val="tx1"/>
                          </a:solidFill>
                          <a:latin typeface="Arial" pitchFamily="34" charset="0"/>
                          <a:cs typeface="Arial" pitchFamily="34" charset="0"/>
                        </a:rPr>
                        <a:t>21.</a:t>
                      </a:r>
                      <a:endParaRPr lang="ms-MY" sz="1600" b="1" noProof="0" dirty="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ms-MY" sz="1600" b="1" noProof="0" dirty="0" smtClean="0">
                          <a:solidFill>
                            <a:schemeClr val="tx1"/>
                          </a:solidFill>
                          <a:latin typeface="Arial" pitchFamily="34" charset="0"/>
                          <a:cs typeface="Arial" pitchFamily="34" charset="0"/>
                        </a:rPr>
                        <a:t>Pemeriksa Filem Rendah</a:t>
                      </a:r>
                      <a:endParaRPr lang="ms-MY" sz="1600" b="1" noProof="0" dirty="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dirty="0" smtClean="0">
                          <a:solidFill>
                            <a:schemeClr val="tx1"/>
                          </a:solidFill>
                          <a:latin typeface="Arial" pitchFamily="34" charset="0"/>
                          <a:cs typeface="Arial" pitchFamily="34" charset="0"/>
                        </a:rPr>
                        <a:t>N11</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dirty="0" smtClean="0">
                          <a:solidFill>
                            <a:schemeClr val="tx1"/>
                          </a:solidFill>
                          <a:latin typeface="Arial" pitchFamily="34" charset="0"/>
                          <a:cs typeface="Arial" pitchFamily="34" charset="0"/>
                        </a:rPr>
                        <a:t>1</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7112">
                <a:tc vMerge="1">
                  <a:txBody>
                    <a:bodyPr/>
                    <a:lstStyle/>
                    <a:p>
                      <a:pPr algn="ctr"/>
                      <a:endParaRPr lang="ms-MY" sz="1800" b="1" noProof="0" dirty="0">
                        <a:solidFill>
                          <a:schemeClr val="bg2"/>
                        </a:solidFill>
                      </a:endParaRPr>
                    </a:p>
                  </a:txBody>
                  <a:tcP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chemeClr val="bg1"/>
                    </a:solidFill>
                  </a:tcPr>
                </a:tc>
                <a:tc>
                  <a:txBody>
                    <a:bodyPr/>
                    <a:lstStyle/>
                    <a:p>
                      <a:pPr algn="l"/>
                      <a:r>
                        <a:rPr lang="ms-MY" sz="1600" b="1" noProof="0" dirty="0" smtClean="0">
                          <a:solidFill>
                            <a:schemeClr val="tx1"/>
                          </a:solidFill>
                          <a:latin typeface="Arial" pitchFamily="34" charset="0"/>
                          <a:cs typeface="Arial" pitchFamily="34" charset="0"/>
                        </a:rPr>
                        <a:t>22.</a:t>
                      </a:r>
                      <a:endParaRPr lang="ms-MY" sz="1600" b="1" noProof="0" dirty="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ms-MY" sz="1600" b="1" noProof="0" dirty="0" smtClean="0">
                          <a:solidFill>
                            <a:schemeClr val="tx1"/>
                          </a:solidFill>
                          <a:latin typeface="Arial" pitchFamily="34" charset="0"/>
                          <a:cs typeface="Arial" pitchFamily="34" charset="0"/>
                        </a:rPr>
                        <a:t>Pengajar Ketukangan Gred III</a:t>
                      </a:r>
                      <a:endParaRPr lang="ms-MY" sz="1600" b="1" noProof="0" dirty="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dirty="0" smtClean="0">
                          <a:solidFill>
                            <a:schemeClr val="tx1"/>
                          </a:solidFill>
                          <a:latin typeface="Arial" pitchFamily="34" charset="0"/>
                          <a:cs typeface="Arial" pitchFamily="34" charset="0"/>
                        </a:rPr>
                        <a:t>J17</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dirty="0" smtClean="0">
                          <a:solidFill>
                            <a:schemeClr val="tx1"/>
                          </a:solidFill>
                          <a:latin typeface="Arial" pitchFamily="34" charset="0"/>
                          <a:cs typeface="Arial" pitchFamily="34" charset="0"/>
                        </a:rPr>
                        <a:t>4</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55416">
                <a:tc vMerge="1">
                  <a:txBody>
                    <a:bodyPr/>
                    <a:lstStyle/>
                    <a:p>
                      <a:pPr algn="ctr"/>
                      <a:endParaRPr lang="ms-MY" sz="1800" b="1" noProof="0" dirty="0">
                        <a:solidFill>
                          <a:schemeClr val="bg2"/>
                        </a:solidFill>
                      </a:endParaRPr>
                    </a:p>
                  </a:txBody>
                  <a:tcP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chemeClr val="bg1"/>
                    </a:solidFill>
                  </a:tcPr>
                </a:tc>
                <a:tc>
                  <a:txBody>
                    <a:bodyPr/>
                    <a:lstStyle/>
                    <a:p>
                      <a:pPr algn="l"/>
                      <a:r>
                        <a:rPr lang="ms-MY" sz="1600" b="1" noProof="0" dirty="0" smtClean="0">
                          <a:solidFill>
                            <a:schemeClr val="tx1"/>
                          </a:solidFill>
                          <a:latin typeface="Arial" pitchFamily="34" charset="0"/>
                          <a:cs typeface="Arial" pitchFamily="34" charset="0"/>
                        </a:rPr>
                        <a:t>23.</a:t>
                      </a:r>
                      <a:endParaRPr lang="ms-MY" sz="1600" b="1" noProof="0" dirty="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ms-MY" sz="1600" b="1" noProof="0" dirty="0" smtClean="0">
                          <a:solidFill>
                            <a:schemeClr val="tx1"/>
                          </a:solidFill>
                          <a:latin typeface="Arial" pitchFamily="34" charset="0"/>
                          <a:cs typeface="Arial" pitchFamily="34" charset="0"/>
                        </a:rPr>
                        <a:t>Pembantu</a:t>
                      </a:r>
                      <a:r>
                        <a:rPr lang="ms-MY" sz="1600" b="1" baseline="0" noProof="0" dirty="0" smtClean="0">
                          <a:solidFill>
                            <a:schemeClr val="tx1"/>
                          </a:solidFill>
                          <a:latin typeface="Arial" pitchFamily="34" charset="0"/>
                          <a:cs typeface="Arial" pitchFamily="34" charset="0"/>
                        </a:rPr>
                        <a:t> Penguatkuasa Rendah</a:t>
                      </a:r>
                      <a:endParaRPr lang="ms-MY" sz="1600" b="1" noProof="0" dirty="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dirty="0" smtClean="0">
                          <a:solidFill>
                            <a:schemeClr val="tx1"/>
                          </a:solidFill>
                          <a:latin typeface="Arial" pitchFamily="34" charset="0"/>
                          <a:cs typeface="Arial" pitchFamily="34" charset="0"/>
                        </a:rPr>
                        <a:t>N11, N14</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dirty="0" smtClean="0">
                          <a:solidFill>
                            <a:schemeClr val="tx1"/>
                          </a:solidFill>
                          <a:latin typeface="Arial" pitchFamily="34" charset="0"/>
                          <a:cs typeface="Arial" pitchFamily="34" charset="0"/>
                        </a:rPr>
                        <a:t>38</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7112">
                <a:tc vMerge="1">
                  <a:txBody>
                    <a:bodyPr/>
                    <a:lstStyle/>
                    <a:p>
                      <a:pPr algn="ctr"/>
                      <a:endParaRPr lang="ms-MY" sz="1800" b="1" noProof="0" dirty="0">
                        <a:solidFill>
                          <a:schemeClr val="bg2"/>
                        </a:solidFill>
                      </a:endParaRPr>
                    </a:p>
                  </a:txBody>
                  <a:tcP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chemeClr val="bg1"/>
                    </a:solidFill>
                  </a:tcPr>
                </a:tc>
                <a:tc>
                  <a:txBody>
                    <a:bodyPr/>
                    <a:lstStyle/>
                    <a:p>
                      <a:pPr algn="l"/>
                      <a:r>
                        <a:rPr lang="ms-MY" sz="1600" b="1" noProof="0" dirty="0" smtClean="0">
                          <a:solidFill>
                            <a:schemeClr val="tx1"/>
                          </a:solidFill>
                          <a:latin typeface="Arial" pitchFamily="34" charset="0"/>
                          <a:cs typeface="Arial" pitchFamily="34" charset="0"/>
                        </a:rPr>
                        <a:t>24.</a:t>
                      </a:r>
                      <a:endParaRPr lang="ms-MY" sz="1600" b="1" noProof="0" dirty="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ms-MY" sz="1600" b="1" noProof="0" dirty="0" smtClean="0">
                          <a:solidFill>
                            <a:schemeClr val="tx1"/>
                          </a:solidFill>
                          <a:latin typeface="Arial" pitchFamily="34" charset="0"/>
                          <a:cs typeface="Arial" pitchFamily="34" charset="0"/>
                        </a:rPr>
                        <a:t>Pegawai</a:t>
                      </a:r>
                      <a:r>
                        <a:rPr lang="ms-MY" sz="1600" b="1" baseline="0" noProof="0" dirty="0" smtClean="0">
                          <a:solidFill>
                            <a:schemeClr val="tx1"/>
                          </a:solidFill>
                          <a:latin typeface="Arial" pitchFamily="34" charset="0"/>
                          <a:cs typeface="Arial" pitchFamily="34" charset="0"/>
                        </a:rPr>
                        <a:t> Perpustakaan</a:t>
                      </a:r>
                      <a:endParaRPr lang="ms-MY" sz="1600" b="1" noProof="0" dirty="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dirty="0" smtClean="0">
                          <a:solidFill>
                            <a:schemeClr val="tx1"/>
                          </a:solidFill>
                          <a:latin typeface="Arial" pitchFamily="34" charset="0"/>
                          <a:cs typeface="Arial" pitchFamily="34" charset="0"/>
                        </a:rPr>
                        <a:t>S41, S44, S48</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dirty="0" smtClean="0">
                          <a:solidFill>
                            <a:schemeClr val="tx1"/>
                          </a:solidFill>
                          <a:latin typeface="Arial" pitchFamily="34" charset="0"/>
                          <a:cs typeface="Arial" pitchFamily="34" charset="0"/>
                        </a:rPr>
                        <a:t>8</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29696">
                <a:tc vMerge="1">
                  <a:txBody>
                    <a:bodyPr/>
                    <a:lstStyle/>
                    <a:p>
                      <a:pPr algn="ctr"/>
                      <a:endParaRPr lang="ms-MY" sz="1800" b="1" noProof="0" dirty="0">
                        <a:solidFill>
                          <a:schemeClr val="bg2"/>
                        </a:solidFill>
                      </a:endParaRPr>
                    </a:p>
                  </a:txBody>
                  <a:tcP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chemeClr val="bg1"/>
                    </a:solidFill>
                  </a:tcPr>
                </a:tc>
                <a:tc>
                  <a:txBody>
                    <a:bodyPr/>
                    <a:lstStyle/>
                    <a:p>
                      <a:pPr algn="l"/>
                      <a:r>
                        <a:rPr lang="ms-MY" sz="1600" b="1" noProof="0" dirty="0" smtClean="0">
                          <a:solidFill>
                            <a:schemeClr val="tx1"/>
                          </a:solidFill>
                          <a:latin typeface="Arial" pitchFamily="34" charset="0"/>
                          <a:cs typeface="Arial" pitchFamily="34" charset="0"/>
                        </a:rPr>
                        <a:t>25.</a:t>
                      </a:r>
                      <a:endParaRPr lang="ms-MY" sz="1600" b="1" noProof="0" dirty="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ms-MY" sz="1600" b="1" noProof="0" dirty="0" smtClean="0">
                          <a:solidFill>
                            <a:schemeClr val="tx1"/>
                          </a:solidFill>
                          <a:latin typeface="Arial" pitchFamily="34" charset="0"/>
                          <a:cs typeface="Arial" pitchFamily="34" charset="0"/>
                        </a:rPr>
                        <a:t>Penyelia/Pengasuh Pelajar</a:t>
                      </a:r>
                      <a:endParaRPr lang="ms-MY" sz="1600" b="1" noProof="0" dirty="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dirty="0" smtClean="0">
                          <a:solidFill>
                            <a:schemeClr val="tx1"/>
                          </a:solidFill>
                          <a:latin typeface="Arial" pitchFamily="34" charset="0"/>
                          <a:cs typeface="Arial" pitchFamily="34" charset="0"/>
                        </a:rPr>
                        <a:t>N11</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dirty="0" smtClean="0">
                          <a:solidFill>
                            <a:schemeClr val="tx1"/>
                          </a:solidFill>
                          <a:latin typeface="Arial" pitchFamily="34" charset="0"/>
                          <a:cs typeface="Arial" pitchFamily="34" charset="0"/>
                        </a:rPr>
                        <a:t>2</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29696">
                <a:tc vMerge="1">
                  <a:txBody>
                    <a:bodyPr/>
                    <a:lstStyle/>
                    <a:p>
                      <a:pPr algn="ctr"/>
                      <a:endParaRPr lang="ms-MY" sz="1800" b="1" noProof="0" dirty="0">
                        <a:solidFill>
                          <a:schemeClr val="bg2"/>
                        </a:solidFill>
                      </a:endParaRPr>
                    </a:p>
                  </a:txBody>
                  <a:tcP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chemeClr val="bg1"/>
                    </a:solidFill>
                  </a:tcPr>
                </a:tc>
                <a:tc>
                  <a:txBody>
                    <a:bodyPr/>
                    <a:lstStyle/>
                    <a:p>
                      <a:pPr algn="l"/>
                      <a:r>
                        <a:rPr lang="ms-MY" sz="1600" b="1" noProof="0" dirty="0" smtClean="0">
                          <a:solidFill>
                            <a:schemeClr val="tx1"/>
                          </a:solidFill>
                          <a:latin typeface="Arial" pitchFamily="34" charset="0"/>
                          <a:cs typeface="Arial" pitchFamily="34" charset="0"/>
                        </a:rPr>
                        <a:t>26.</a:t>
                      </a:r>
                      <a:endParaRPr lang="ms-MY" sz="1600" b="1" noProof="0" dirty="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ms-MY" sz="1600" b="1" noProof="0" dirty="0" smtClean="0">
                          <a:solidFill>
                            <a:schemeClr val="tx1"/>
                          </a:solidFill>
                          <a:latin typeface="Arial" pitchFamily="34" charset="0"/>
                          <a:cs typeface="Arial" pitchFamily="34" charset="0"/>
                        </a:rPr>
                        <a:t>Juruteknik Penilaian Rendah</a:t>
                      </a:r>
                      <a:endParaRPr lang="ms-MY" sz="1600" b="1" noProof="0" dirty="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dirty="0" smtClean="0">
                          <a:solidFill>
                            <a:schemeClr val="tx1"/>
                          </a:solidFill>
                          <a:latin typeface="Arial" pitchFamily="34" charset="0"/>
                          <a:cs typeface="Arial" pitchFamily="34" charset="0"/>
                        </a:rPr>
                        <a:t>W11</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dirty="0" smtClean="0">
                          <a:solidFill>
                            <a:schemeClr val="tx1"/>
                          </a:solidFill>
                          <a:latin typeface="Arial" pitchFamily="34" charset="0"/>
                          <a:cs typeface="Arial" pitchFamily="34" charset="0"/>
                        </a:rPr>
                        <a:t>1</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29696">
                <a:tc vMerge="1">
                  <a:txBody>
                    <a:bodyPr/>
                    <a:lstStyle/>
                    <a:p>
                      <a:pPr algn="ctr"/>
                      <a:endParaRPr lang="ms-MY" sz="1800" b="1" noProof="0" dirty="0">
                        <a:solidFill>
                          <a:schemeClr val="bg2"/>
                        </a:solidFill>
                      </a:endParaRPr>
                    </a:p>
                  </a:txBody>
                  <a:tcP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chemeClr val="bg1"/>
                    </a:solidFill>
                  </a:tcPr>
                </a:tc>
                <a:tc gridSpan="3">
                  <a:txBody>
                    <a:bodyPr/>
                    <a:lstStyle/>
                    <a:p>
                      <a:pPr algn="r"/>
                      <a:r>
                        <a:rPr lang="ms-MY" sz="1600" b="1" noProof="0" dirty="0" smtClean="0">
                          <a:solidFill>
                            <a:schemeClr val="tx1"/>
                          </a:solidFill>
                          <a:latin typeface="Arial" pitchFamily="34" charset="0"/>
                          <a:cs typeface="Arial" pitchFamily="34" charset="0"/>
                        </a:rPr>
                        <a:t>Jumlah Penyandang</a:t>
                      </a:r>
                      <a:endParaRPr lang="ms-MY" sz="1600" b="1" noProof="0" dirty="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hMerge="1">
                  <a:txBody>
                    <a:bodyPr/>
                    <a:lstStyle/>
                    <a:p>
                      <a:pPr algn="r"/>
                      <a:endParaRPr lang="ms-MY" sz="1600" b="1" noProof="0" dirty="0">
                        <a:solidFill>
                          <a:schemeClr val="bg2"/>
                        </a:solidFill>
                      </a:endParaRPr>
                    </a:p>
                  </a:txBody>
                  <a:tcPr marL="84406" marR="84406">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rgbClr val="FFFF00"/>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ms-MY" sz="1800" b="1" noProof="0" dirty="0" smtClean="0">
                        <a:solidFill>
                          <a:schemeClr val="bg2"/>
                        </a:solidFill>
                      </a:endParaRPr>
                    </a:p>
                  </a:txBody>
                  <a:tcP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dirty="0" smtClean="0">
                          <a:solidFill>
                            <a:schemeClr val="tx1"/>
                          </a:solidFill>
                          <a:latin typeface="Arial" pitchFamily="34" charset="0"/>
                          <a:cs typeface="Arial" pitchFamily="34" charset="0"/>
                        </a:rPr>
                        <a:t>1,309</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r>
            </a:tbl>
          </a:graphicData>
        </a:graphic>
      </p:graphicFrame>
      <p:sp>
        <p:nvSpPr>
          <p:cNvPr id="63567" name="Rectangle 2"/>
          <p:cNvSpPr>
            <a:spLocks noChangeArrowheads="1"/>
          </p:cNvSpPr>
          <p:nvPr/>
        </p:nvSpPr>
        <p:spPr bwMode="auto">
          <a:xfrm>
            <a:off x="8305800" y="6488113"/>
            <a:ext cx="609600" cy="369887"/>
          </a:xfrm>
          <a:prstGeom prst="rect">
            <a:avLst/>
          </a:prstGeom>
          <a:noFill/>
          <a:ln w="9525">
            <a:noFill/>
            <a:miter lim="800000"/>
            <a:headEnd/>
            <a:tailEnd/>
          </a:ln>
        </p:spPr>
        <p:txBody>
          <a:bodyPr>
            <a:spAutoFit/>
          </a:bodyPr>
          <a:lstStyle/>
          <a:p>
            <a:pPr algn="ctr"/>
            <a:fld id="{A28AA389-15C1-45C3-B37C-ED9AFF6CE4EB}" type="slidenum">
              <a:rPr lang="en-US">
                <a:solidFill>
                  <a:srgbClr val="FFFF00"/>
                </a:solidFill>
              </a:rPr>
              <a:pPr algn="ctr"/>
              <a:t>40</a:t>
            </a:fld>
            <a:endParaRPr lang="en-US">
              <a:solidFill>
                <a:srgbClr val="FFFF00"/>
              </a:solidFill>
            </a:endParaRPr>
          </a:p>
        </p:txBody>
      </p:sp>
      <p:sp>
        <p:nvSpPr>
          <p:cNvPr id="4" name="Slide Number Placeholder 3"/>
          <p:cNvSpPr>
            <a:spLocks noGrp="1"/>
          </p:cNvSpPr>
          <p:nvPr>
            <p:ph type="sldNum" sz="quarter" idx="12"/>
          </p:nvPr>
        </p:nvSpPr>
        <p:spPr/>
        <p:txBody>
          <a:bodyPr/>
          <a:lstStyle/>
          <a:p>
            <a:pPr>
              <a:defRPr/>
            </a:pPr>
            <a:fld id="{F5B7521D-D0FA-43F3-8921-F8452045A6DE}" type="slidenum">
              <a:rPr lang="en-US" smtClean="0"/>
              <a:pPr>
                <a:defRPr/>
              </a:pPr>
              <a:t>40</a:t>
            </a:fld>
            <a:endParaRPr lang="en-US"/>
          </a:p>
        </p:txBody>
      </p:sp>
    </p:spTree>
  </p:cSld>
  <p:clrMapOvr>
    <a:masterClrMapping/>
  </p:clrMapOvr>
  <p:transition spd="med">
    <p:wipe dir="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nvGraphicFramePr>
        <p:xfrm>
          <a:off x="533400" y="2133600"/>
          <a:ext cx="8001001" cy="3840480"/>
        </p:xfrm>
        <a:graphic>
          <a:graphicData uri="http://schemas.openxmlformats.org/drawingml/2006/table">
            <a:tbl>
              <a:tblPr firstRow="1" bandRow="1">
                <a:tableStyleId>{5C22544A-7EE6-4342-B048-85BDC9FD1C3A}</a:tableStyleId>
              </a:tblPr>
              <a:tblGrid>
                <a:gridCol w="1092526"/>
                <a:gridCol w="434625"/>
                <a:gridCol w="3404564"/>
                <a:gridCol w="1469085"/>
                <a:gridCol w="1600201"/>
              </a:tblGrid>
              <a:tr h="563033">
                <a:tc>
                  <a:txBody>
                    <a:bodyPr/>
                    <a:lstStyle/>
                    <a:p>
                      <a:pPr algn="ctr"/>
                      <a:r>
                        <a:rPr lang="ms-MY" sz="1600" b="1" noProof="0" dirty="0" smtClean="0">
                          <a:solidFill>
                            <a:schemeClr val="bg1"/>
                          </a:solidFill>
                          <a:latin typeface="Arial" pitchFamily="34" charset="0"/>
                          <a:cs typeface="Arial" pitchFamily="34" charset="0"/>
                        </a:rPr>
                        <a:t>Kategori </a:t>
                      </a:r>
                      <a:endParaRPr lang="ms-MY" sz="1600" b="1" noProof="0" dirty="0">
                        <a:solidFill>
                          <a:schemeClr val="bg1"/>
                        </a:solidFill>
                        <a:latin typeface="Arial" pitchFamily="34" charset="0"/>
                        <a:cs typeface="Arial" pitchFamily="34" charset="0"/>
                      </a:endParaRPr>
                    </a:p>
                  </a:txBody>
                  <a:tcPr marL="84406" marR="8440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gridSpan="2">
                  <a:txBody>
                    <a:bodyPr/>
                    <a:lstStyle/>
                    <a:p>
                      <a:pPr algn="ctr"/>
                      <a:r>
                        <a:rPr lang="ms-MY" sz="1600" b="1" noProof="0" dirty="0" smtClean="0">
                          <a:solidFill>
                            <a:schemeClr val="bg1"/>
                          </a:solidFill>
                          <a:latin typeface="Arial" pitchFamily="34" charset="0"/>
                          <a:cs typeface="Arial" pitchFamily="34" charset="0"/>
                        </a:rPr>
                        <a:t>Skim Perkhidmatan</a:t>
                      </a:r>
                      <a:endParaRPr lang="ms-MY" sz="1600" b="1" noProof="0" dirty="0">
                        <a:solidFill>
                          <a:schemeClr val="bg1"/>
                        </a:solidFill>
                        <a:latin typeface="Arial" pitchFamily="34" charset="0"/>
                        <a:cs typeface="Arial" pitchFamily="34" charset="0"/>
                      </a:endParaRPr>
                    </a:p>
                  </a:txBody>
                  <a:tcPr marL="84406" marR="8440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hMerge="1">
                  <a:txBody>
                    <a:bodyPr/>
                    <a:lstStyle/>
                    <a:p>
                      <a:pPr algn="ctr"/>
                      <a:endParaRPr lang="ms-MY" sz="1600" b="1" noProof="0" dirty="0">
                        <a:solidFill>
                          <a:schemeClr val="bg2"/>
                        </a:solidFill>
                      </a:endParaRPr>
                    </a:p>
                  </a:txBody>
                  <a:tcPr marL="84406" marR="84406" anchor="ct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chemeClr val="bg1">
                        <a:lumMod val="75000"/>
                      </a:schemeClr>
                    </a:solidFill>
                  </a:tcPr>
                </a:tc>
                <a:tc>
                  <a:txBody>
                    <a:bodyPr/>
                    <a:lstStyle/>
                    <a:p>
                      <a:pPr algn="ctr"/>
                      <a:r>
                        <a:rPr lang="ms-MY" sz="1600" b="1" noProof="0" dirty="0" smtClean="0">
                          <a:solidFill>
                            <a:schemeClr val="bg1"/>
                          </a:solidFill>
                          <a:latin typeface="Arial" pitchFamily="34" charset="0"/>
                          <a:cs typeface="Arial" pitchFamily="34" charset="0"/>
                        </a:rPr>
                        <a:t>Gred</a:t>
                      </a:r>
                      <a:endParaRPr lang="ms-MY" sz="1600" b="1" noProof="0" dirty="0">
                        <a:solidFill>
                          <a:schemeClr val="bg1"/>
                        </a:solidFill>
                        <a:latin typeface="Arial" pitchFamily="34" charset="0"/>
                        <a:cs typeface="Arial" pitchFamily="34" charset="0"/>
                      </a:endParaRPr>
                    </a:p>
                  </a:txBody>
                  <a:tcPr marL="84406" marR="8440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r>
                        <a:rPr lang="ms-MY" sz="1600" b="1" noProof="0" dirty="0" smtClean="0">
                          <a:solidFill>
                            <a:schemeClr val="bg1"/>
                          </a:solidFill>
                          <a:latin typeface="Arial" pitchFamily="34" charset="0"/>
                          <a:cs typeface="Arial" pitchFamily="34" charset="0"/>
                        </a:rPr>
                        <a:t>Bilangan Penyandang</a:t>
                      </a:r>
                      <a:endParaRPr lang="ms-MY" sz="1600" b="1" noProof="0" dirty="0">
                        <a:solidFill>
                          <a:schemeClr val="bg1"/>
                        </a:solidFill>
                        <a:latin typeface="Arial" pitchFamily="34" charset="0"/>
                        <a:cs typeface="Arial" pitchFamily="34" charset="0"/>
                      </a:endParaRPr>
                    </a:p>
                  </a:txBody>
                  <a:tcPr marL="84406" marR="8440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r>
              <a:tr h="325967">
                <a:tc rowSpan="9">
                  <a:txBody>
                    <a:bodyPr/>
                    <a:lstStyle/>
                    <a:p>
                      <a:pPr algn="ctr"/>
                      <a:r>
                        <a:rPr lang="ms-MY" sz="1600" b="1" noProof="0" dirty="0" smtClean="0">
                          <a:solidFill>
                            <a:schemeClr val="tx1"/>
                          </a:solidFill>
                          <a:latin typeface="Arial" pitchFamily="34" charset="0"/>
                          <a:cs typeface="Arial" pitchFamily="34" charset="0"/>
                        </a:rPr>
                        <a:t>SSM</a:t>
                      </a:r>
                      <a:r>
                        <a:rPr lang="ms-MY" sz="1600" b="1" baseline="0" noProof="0" dirty="0" smtClean="0">
                          <a:solidFill>
                            <a:schemeClr val="tx1"/>
                          </a:solidFill>
                          <a:latin typeface="Arial" pitchFamily="34" charset="0"/>
                          <a:cs typeface="Arial" pitchFamily="34" charset="0"/>
                        </a:rPr>
                        <a:t> 2002</a:t>
                      </a:r>
                      <a:endParaRPr lang="ms-MY" sz="1600" b="1" noProof="0" dirty="0">
                        <a:solidFill>
                          <a:schemeClr val="tx1"/>
                        </a:solidFill>
                        <a:latin typeface="Arial" pitchFamily="34" charset="0"/>
                        <a:cs typeface="Arial" pitchFamily="34" charset="0"/>
                      </a:endParaRPr>
                    </a:p>
                  </a:txBody>
                  <a:tcPr marL="84406" marR="8440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ms-MY" sz="1600" b="1" noProof="0" dirty="0" smtClean="0">
                          <a:solidFill>
                            <a:schemeClr val="tx1"/>
                          </a:solidFill>
                          <a:latin typeface="Arial" pitchFamily="34" charset="0"/>
                          <a:cs typeface="Arial" pitchFamily="34" charset="0"/>
                        </a:rPr>
                        <a:t>1.</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ms-MY" sz="1600" b="1" noProof="0" dirty="0" smtClean="0">
                          <a:solidFill>
                            <a:schemeClr val="tx1"/>
                          </a:solidFill>
                          <a:latin typeface="Arial" pitchFamily="34" charset="0"/>
                          <a:cs typeface="Arial" pitchFamily="34" charset="0"/>
                        </a:rPr>
                        <a:t>Jaga </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ms-MY" sz="1600" b="1" noProof="0" dirty="0" smtClean="0">
                          <a:solidFill>
                            <a:schemeClr val="tx1"/>
                          </a:solidFill>
                          <a:latin typeface="Arial" pitchFamily="34" charset="0"/>
                          <a:cs typeface="Arial" pitchFamily="34" charset="0"/>
                        </a:rPr>
                        <a:t>R1, R4</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ms-MY" sz="1600" b="1" noProof="0" dirty="0" smtClean="0">
                          <a:solidFill>
                            <a:schemeClr val="tx1"/>
                          </a:solidFill>
                          <a:latin typeface="Arial" pitchFamily="34" charset="0"/>
                          <a:cs typeface="Arial" pitchFamily="34" charset="0"/>
                        </a:rPr>
                        <a:t>34</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25967">
                <a:tc vMerge="1">
                  <a:txBody>
                    <a:bodyPr/>
                    <a:lstStyle/>
                    <a:p>
                      <a:pPr algn="ctr"/>
                      <a:endParaRPr lang="ms-MY" sz="1800" b="1" noProof="0" dirty="0">
                        <a:solidFill>
                          <a:schemeClr val="bg2"/>
                        </a:solidFill>
                      </a:endParaRPr>
                    </a:p>
                  </a:txBody>
                  <a:tcP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chemeClr val="bg1"/>
                    </a:solidFill>
                  </a:tcPr>
                </a:tc>
                <a:tc>
                  <a:txBody>
                    <a:bodyPr/>
                    <a:lstStyle/>
                    <a:p>
                      <a:pPr algn="just"/>
                      <a:r>
                        <a:rPr lang="ms-MY" sz="1600" b="1" noProof="0" dirty="0" smtClean="0">
                          <a:solidFill>
                            <a:schemeClr val="tx1"/>
                          </a:solidFill>
                          <a:latin typeface="Arial" pitchFamily="34" charset="0"/>
                          <a:cs typeface="Arial" pitchFamily="34" charset="0"/>
                        </a:rPr>
                        <a:t>2.</a:t>
                      </a:r>
                      <a:endParaRPr lang="ms-MY" sz="1600" b="1" noProof="0" dirty="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ms-MY" sz="1600" b="1" noProof="0" dirty="0" smtClean="0">
                          <a:solidFill>
                            <a:schemeClr val="tx1"/>
                          </a:solidFill>
                          <a:latin typeface="Arial" pitchFamily="34" charset="0"/>
                          <a:cs typeface="Arial" pitchFamily="34" charset="0"/>
                        </a:rPr>
                        <a:t>Kelasi</a:t>
                      </a:r>
                      <a:endParaRPr lang="ms-MY" sz="1600" b="1" noProof="0" dirty="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dirty="0" smtClean="0">
                          <a:solidFill>
                            <a:schemeClr val="tx1"/>
                          </a:solidFill>
                          <a:latin typeface="Arial" pitchFamily="34" charset="0"/>
                          <a:cs typeface="Arial" pitchFamily="34" charset="0"/>
                        </a:rPr>
                        <a:t>A1</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dirty="0" smtClean="0">
                          <a:solidFill>
                            <a:schemeClr val="tx1"/>
                          </a:solidFill>
                          <a:latin typeface="Arial" pitchFamily="34" charset="0"/>
                          <a:cs typeface="Arial" pitchFamily="34" charset="0"/>
                        </a:rPr>
                        <a:t>2</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25967">
                <a:tc vMerge="1">
                  <a:txBody>
                    <a:bodyPr/>
                    <a:lstStyle/>
                    <a:p>
                      <a:endParaRPr lang="en-US"/>
                    </a:p>
                  </a:txBody>
                  <a:tcPr/>
                </a:tc>
                <a:tc>
                  <a:txBody>
                    <a:bodyPr/>
                    <a:lstStyle/>
                    <a:p>
                      <a:pPr algn="just"/>
                      <a:r>
                        <a:rPr lang="ms-MY" sz="1600" b="1" noProof="0" dirty="0" smtClean="0">
                          <a:solidFill>
                            <a:schemeClr val="tx1"/>
                          </a:solidFill>
                          <a:latin typeface="Arial" pitchFamily="34" charset="0"/>
                          <a:cs typeface="Arial" pitchFamily="34" charset="0"/>
                        </a:rPr>
                        <a:t>3.</a:t>
                      </a:r>
                      <a:endParaRPr lang="ms-MY" sz="1600" b="1" noProof="0" dirty="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ms-MY" sz="1600" b="1" noProof="0" dirty="0" smtClean="0">
                          <a:solidFill>
                            <a:schemeClr val="tx1"/>
                          </a:solidFill>
                          <a:latin typeface="Arial" pitchFamily="34" charset="0"/>
                          <a:cs typeface="Arial" pitchFamily="34" charset="0"/>
                        </a:rPr>
                        <a:t>Operator Mesin Prosesan Data</a:t>
                      </a:r>
                      <a:endParaRPr lang="ms-MY" sz="1600" b="1" noProof="0" dirty="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dirty="0" smtClean="0">
                          <a:solidFill>
                            <a:schemeClr val="tx1"/>
                          </a:solidFill>
                          <a:latin typeface="Arial" pitchFamily="34" charset="0"/>
                          <a:cs typeface="Arial" pitchFamily="34" charset="0"/>
                        </a:rPr>
                        <a:t>F11</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dirty="0" smtClean="0">
                          <a:solidFill>
                            <a:schemeClr val="tx1"/>
                          </a:solidFill>
                          <a:latin typeface="Arial" pitchFamily="34" charset="0"/>
                          <a:cs typeface="Arial" pitchFamily="34" charset="0"/>
                        </a:rPr>
                        <a:t>2</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25967">
                <a:tc vMerge="1">
                  <a:txBody>
                    <a:bodyPr/>
                    <a:lstStyle/>
                    <a:p>
                      <a:pPr algn="ctr"/>
                      <a:endParaRPr lang="ms-MY" sz="1800" b="1" noProof="0" dirty="0">
                        <a:solidFill>
                          <a:schemeClr val="bg2"/>
                        </a:solidFill>
                      </a:endParaRPr>
                    </a:p>
                  </a:txBody>
                  <a:tcP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chemeClr val="bg1"/>
                    </a:solidFill>
                  </a:tcPr>
                </a:tc>
                <a:tc>
                  <a:txBody>
                    <a:bodyPr/>
                    <a:lstStyle/>
                    <a:p>
                      <a:pPr algn="just"/>
                      <a:r>
                        <a:rPr lang="ms-MY" sz="1600" b="1" noProof="0" dirty="0" smtClean="0">
                          <a:solidFill>
                            <a:schemeClr val="tx1"/>
                          </a:solidFill>
                          <a:latin typeface="Arial" pitchFamily="34" charset="0"/>
                          <a:cs typeface="Arial" pitchFamily="34" charset="0"/>
                        </a:rPr>
                        <a:t>4.</a:t>
                      </a:r>
                      <a:endParaRPr lang="ms-MY" sz="1600" b="1" noProof="0" dirty="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ms-MY" sz="1600" b="1" noProof="0" dirty="0" smtClean="0">
                          <a:solidFill>
                            <a:schemeClr val="tx1"/>
                          </a:solidFill>
                          <a:latin typeface="Arial" pitchFamily="34" charset="0"/>
                          <a:cs typeface="Arial" pitchFamily="34" charset="0"/>
                        </a:rPr>
                        <a:t>Pengawet</a:t>
                      </a:r>
                      <a:endParaRPr lang="ms-MY" sz="1600" b="1" noProof="0" dirty="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dirty="0" smtClean="0">
                          <a:solidFill>
                            <a:schemeClr val="tx1"/>
                          </a:solidFill>
                          <a:latin typeface="Arial" pitchFamily="34" charset="0"/>
                          <a:cs typeface="Arial" pitchFamily="34" charset="0"/>
                        </a:rPr>
                        <a:t>N11</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dirty="0" smtClean="0">
                          <a:solidFill>
                            <a:schemeClr val="tx1"/>
                          </a:solidFill>
                          <a:latin typeface="Arial" pitchFamily="34" charset="0"/>
                          <a:cs typeface="Arial" pitchFamily="34" charset="0"/>
                        </a:rPr>
                        <a:t>3</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25967">
                <a:tc vMerge="1">
                  <a:txBody>
                    <a:bodyPr/>
                    <a:lstStyle/>
                    <a:p>
                      <a:pPr algn="ctr"/>
                      <a:endParaRPr lang="ms-MY" sz="1800" b="1" noProof="0" dirty="0">
                        <a:solidFill>
                          <a:schemeClr val="bg2"/>
                        </a:solidFill>
                      </a:endParaRPr>
                    </a:p>
                  </a:txBody>
                  <a:tcP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chemeClr val="bg1"/>
                    </a:solidFill>
                  </a:tcPr>
                </a:tc>
                <a:tc>
                  <a:txBody>
                    <a:bodyPr/>
                    <a:lstStyle/>
                    <a:p>
                      <a:pPr algn="just"/>
                      <a:r>
                        <a:rPr lang="ms-MY" sz="1600" b="1" noProof="0" dirty="0" smtClean="0">
                          <a:solidFill>
                            <a:schemeClr val="tx1"/>
                          </a:solidFill>
                          <a:latin typeface="Arial" pitchFamily="34" charset="0"/>
                          <a:cs typeface="Arial" pitchFamily="34" charset="0"/>
                        </a:rPr>
                        <a:t>5.</a:t>
                      </a:r>
                      <a:endParaRPr lang="ms-MY" sz="1600" b="1" noProof="0" dirty="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ms-MY" sz="1600" b="1" noProof="0" dirty="0" smtClean="0">
                          <a:solidFill>
                            <a:schemeClr val="tx1"/>
                          </a:solidFill>
                          <a:latin typeface="Arial" pitchFamily="34" charset="0"/>
                          <a:cs typeface="Arial" pitchFamily="34" charset="0"/>
                        </a:rPr>
                        <a:t>Penolong Jururawat</a:t>
                      </a:r>
                      <a:endParaRPr lang="ms-MY" sz="1600" b="1" noProof="0" dirty="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dirty="0" smtClean="0">
                          <a:solidFill>
                            <a:schemeClr val="tx1"/>
                          </a:solidFill>
                          <a:latin typeface="Arial" pitchFamily="34" charset="0"/>
                          <a:cs typeface="Arial" pitchFamily="34" charset="0"/>
                        </a:rPr>
                        <a:t>U11, U14</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dirty="0" smtClean="0">
                          <a:solidFill>
                            <a:schemeClr val="tx1"/>
                          </a:solidFill>
                          <a:latin typeface="Arial" pitchFamily="34" charset="0"/>
                          <a:cs typeface="Arial" pitchFamily="34" charset="0"/>
                        </a:rPr>
                        <a:t>1,456</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25967">
                <a:tc vMerge="1">
                  <a:txBody>
                    <a:bodyPr/>
                    <a:lstStyle/>
                    <a:p>
                      <a:pPr algn="ctr"/>
                      <a:endParaRPr lang="ms-MY" sz="1800" b="1" noProof="0" dirty="0">
                        <a:solidFill>
                          <a:schemeClr val="bg2"/>
                        </a:solidFill>
                      </a:endParaRPr>
                    </a:p>
                  </a:txBody>
                  <a:tcP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chemeClr val="bg1"/>
                    </a:solidFill>
                  </a:tcPr>
                </a:tc>
                <a:tc>
                  <a:txBody>
                    <a:bodyPr/>
                    <a:lstStyle/>
                    <a:p>
                      <a:pPr algn="just"/>
                      <a:r>
                        <a:rPr lang="ms-MY" sz="1600" b="1" noProof="0" dirty="0" smtClean="0">
                          <a:solidFill>
                            <a:schemeClr val="tx1"/>
                          </a:solidFill>
                          <a:latin typeface="Arial" pitchFamily="34" charset="0"/>
                          <a:cs typeface="Arial" pitchFamily="34" charset="0"/>
                        </a:rPr>
                        <a:t>6.</a:t>
                      </a:r>
                      <a:endParaRPr lang="ms-MY" sz="1600" b="1" noProof="0" dirty="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ms-MY" sz="1600" b="1" noProof="0" dirty="0" smtClean="0">
                          <a:solidFill>
                            <a:schemeClr val="tx1"/>
                          </a:solidFill>
                          <a:latin typeface="Arial" pitchFamily="34" charset="0"/>
                          <a:cs typeface="Arial" pitchFamily="34" charset="0"/>
                        </a:rPr>
                        <a:t>Serang</a:t>
                      </a:r>
                      <a:endParaRPr lang="ms-MY" sz="1600" b="1" noProof="0" dirty="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dirty="0" smtClean="0">
                          <a:solidFill>
                            <a:schemeClr val="tx1"/>
                          </a:solidFill>
                          <a:latin typeface="Arial" pitchFamily="34" charset="0"/>
                          <a:cs typeface="Arial" pitchFamily="34" charset="0"/>
                        </a:rPr>
                        <a:t>A17</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dirty="0" smtClean="0">
                          <a:solidFill>
                            <a:schemeClr val="tx1"/>
                          </a:solidFill>
                          <a:latin typeface="Arial" pitchFamily="34" charset="0"/>
                          <a:cs typeface="Arial" pitchFamily="34" charset="0"/>
                        </a:rPr>
                        <a:t>1</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25967">
                <a:tc vMerge="1">
                  <a:txBody>
                    <a:bodyPr/>
                    <a:lstStyle/>
                    <a:p>
                      <a:pPr algn="ctr"/>
                      <a:endParaRPr lang="ms-MY" sz="1800" b="1" noProof="0" dirty="0">
                        <a:solidFill>
                          <a:schemeClr val="bg2"/>
                        </a:solidFill>
                      </a:endParaRPr>
                    </a:p>
                  </a:txBody>
                  <a:tcP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chemeClr val="bg1"/>
                    </a:solidFill>
                  </a:tcPr>
                </a:tc>
                <a:tc>
                  <a:txBody>
                    <a:bodyPr/>
                    <a:lstStyle/>
                    <a:p>
                      <a:pPr algn="l"/>
                      <a:r>
                        <a:rPr lang="ms-MY" sz="1600" b="1" noProof="0" dirty="0" smtClean="0">
                          <a:solidFill>
                            <a:schemeClr val="tx1"/>
                          </a:solidFill>
                          <a:latin typeface="Arial" pitchFamily="34" charset="0"/>
                          <a:cs typeface="Arial" pitchFamily="34" charset="0"/>
                        </a:rPr>
                        <a:t>7.</a:t>
                      </a:r>
                      <a:endParaRPr lang="ms-MY" sz="1600" b="1" noProof="0" dirty="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ms-MY" sz="1600" b="1" noProof="0" dirty="0" smtClean="0">
                          <a:solidFill>
                            <a:schemeClr val="tx1"/>
                          </a:solidFill>
                          <a:latin typeface="Arial" pitchFamily="34" charset="0"/>
                          <a:cs typeface="Arial" pitchFamily="34" charset="0"/>
                        </a:rPr>
                        <a:t>Pembantu Tadbir Rendah</a:t>
                      </a:r>
                      <a:endParaRPr lang="ms-MY" sz="1600" b="1" noProof="0" dirty="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dirty="0" smtClean="0">
                          <a:solidFill>
                            <a:schemeClr val="tx1"/>
                          </a:solidFill>
                          <a:latin typeface="Arial" pitchFamily="34" charset="0"/>
                          <a:cs typeface="Arial" pitchFamily="34" charset="0"/>
                        </a:rPr>
                        <a:t>N11, N14</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dirty="0" smtClean="0">
                          <a:solidFill>
                            <a:schemeClr val="tx1"/>
                          </a:solidFill>
                          <a:latin typeface="Arial" pitchFamily="34" charset="0"/>
                          <a:cs typeface="Arial" pitchFamily="34" charset="0"/>
                        </a:rPr>
                        <a:t>38</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63033">
                <a:tc vMerge="1">
                  <a:txBody>
                    <a:bodyPr/>
                    <a:lstStyle/>
                    <a:p>
                      <a:pPr algn="ctr"/>
                      <a:endParaRPr lang="ms-MY" sz="1800" b="1" noProof="0" dirty="0">
                        <a:solidFill>
                          <a:schemeClr val="bg2"/>
                        </a:solidFill>
                      </a:endParaRPr>
                    </a:p>
                  </a:txBody>
                  <a:tcP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chemeClr val="bg1"/>
                    </a:solidFill>
                  </a:tcPr>
                </a:tc>
                <a:tc>
                  <a:txBody>
                    <a:bodyPr/>
                    <a:lstStyle/>
                    <a:p>
                      <a:pPr algn="l"/>
                      <a:r>
                        <a:rPr lang="ms-MY" sz="1600" b="1" noProof="0" dirty="0" smtClean="0">
                          <a:solidFill>
                            <a:schemeClr val="tx1"/>
                          </a:solidFill>
                          <a:latin typeface="Arial" pitchFamily="34" charset="0"/>
                          <a:cs typeface="Arial" pitchFamily="34" charset="0"/>
                        </a:rPr>
                        <a:t>8.</a:t>
                      </a:r>
                      <a:endParaRPr lang="ms-MY" sz="1600" b="1" noProof="0" dirty="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ms-MY" sz="1600" b="1" noProof="0" dirty="0" smtClean="0">
                          <a:solidFill>
                            <a:schemeClr val="tx1"/>
                          </a:solidFill>
                          <a:latin typeface="Arial" pitchFamily="34" charset="0"/>
                          <a:cs typeface="Arial" pitchFamily="34" charset="0"/>
                        </a:rPr>
                        <a:t>Pembantu Rendah Hal Ehwal Islam</a:t>
                      </a:r>
                      <a:endParaRPr lang="ms-MY" sz="1600" b="1" noProof="0" dirty="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dirty="0" smtClean="0">
                          <a:solidFill>
                            <a:schemeClr val="tx1"/>
                          </a:solidFill>
                          <a:latin typeface="Arial" pitchFamily="34" charset="0"/>
                          <a:cs typeface="Arial" pitchFamily="34" charset="0"/>
                        </a:rPr>
                        <a:t>S11</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dirty="0" smtClean="0">
                          <a:solidFill>
                            <a:schemeClr val="tx1"/>
                          </a:solidFill>
                          <a:latin typeface="Arial" pitchFamily="34" charset="0"/>
                          <a:cs typeface="Arial" pitchFamily="34" charset="0"/>
                        </a:rPr>
                        <a:t>3</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25967">
                <a:tc vMerge="1">
                  <a:txBody>
                    <a:bodyPr/>
                    <a:lstStyle/>
                    <a:p>
                      <a:pPr algn="ctr"/>
                      <a:endParaRPr lang="ms-MY" sz="1800" b="1" noProof="0" dirty="0">
                        <a:solidFill>
                          <a:schemeClr val="bg2"/>
                        </a:solidFill>
                      </a:endParaRPr>
                    </a:p>
                  </a:txBody>
                  <a:tcP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chemeClr val="bg1"/>
                    </a:solidFill>
                  </a:tcPr>
                </a:tc>
                <a:tc gridSpan="3">
                  <a:txBody>
                    <a:bodyPr/>
                    <a:lstStyle/>
                    <a:p>
                      <a:pPr algn="r"/>
                      <a:r>
                        <a:rPr lang="ms-MY" sz="1600" b="1" noProof="0" dirty="0" smtClean="0">
                          <a:solidFill>
                            <a:schemeClr val="tx1"/>
                          </a:solidFill>
                          <a:latin typeface="Arial" pitchFamily="34" charset="0"/>
                          <a:cs typeface="Arial" pitchFamily="34" charset="0"/>
                        </a:rPr>
                        <a:t>Jumlah Penyandang</a:t>
                      </a:r>
                      <a:endParaRPr lang="ms-MY" sz="1600" b="1" noProof="0" dirty="0">
                        <a:solidFill>
                          <a:schemeClr val="tx1"/>
                        </a:solidFill>
                        <a:latin typeface="Arial" pitchFamily="34" charset="0"/>
                        <a:cs typeface="Arial" pitchFamily="34" charset="0"/>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hMerge="1">
                  <a:txBody>
                    <a:bodyPr/>
                    <a:lstStyle/>
                    <a:p>
                      <a:pPr algn="r"/>
                      <a:endParaRPr lang="ms-MY" sz="1600" b="1" noProof="0" dirty="0">
                        <a:solidFill>
                          <a:schemeClr val="bg2"/>
                        </a:solidFill>
                      </a:endParaRPr>
                    </a:p>
                  </a:txBody>
                  <a:tcPr marL="84406" marR="84406">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rgbClr val="FFFF00"/>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ms-MY" sz="1800" b="1" noProof="0" dirty="0" smtClean="0">
                        <a:solidFill>
                          <a:schemeClr val="bg2"/>
                        </a:solidFill>
                      </a:endParaRPr>
                    </a:p>
                  </a:txBody>
                  <a:tcP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s-MY" sz="1600" b="1" noProof="0" dirty="0" smtClean="0">
                          <a:solidFill>
                            <a:schemeClr val="tx1"/>
                          </a:solidFill>
                          <a:latin typeface="Arial" pitchFamily="34" charset="0"/>
                          <a:cs typeface="Arial" pitchFamily="34" charset="0"/>
                        </a:rPr>
                        <a:t>1,539</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r>
            </a:tbl>
          </a:graphicData>
        </a:graphic>
      </p:graphicFrame>
      <p:sp>
        <p:nvSpPr>
          <p:cNvPr id="64571" name="Rectangle 2"/>
          <p:cNvSpPr>
            <a:spLocks noChangeArrowheads="1"/>
          </p:cNvSpPr>
          <p:nvPr/>
        </p:nvSpPr>
        <p:spPr bwMode="auto">
          <a:xfrm>
            <a:off x="8610600" y="6324600"/>
            <a:ext cx="533400" cy="369888"/>
          </a:xfrm>
          <a:prstGeom prst="rect">
            <a:avLst/>
          </a:prstGeom>
          <a:noFill/>
          <a:ln w="9525">
            <a:noFill/>
            <a:miter lim="800000"/>
            <a:headEnd/>
            <a:tailEnd/>
          </a:ln>
        </p:spPr>
        <p:txBody>
          <a:bodyPr>
            <a:spAutoFit/>
          </a:bodyPr>
          <a:lstStyle/>
          <a:p>
            <a:fld id="{2D0D0B54-AD89-428B-903C-51F6CCEA8E56}" type="slidenum">
              <a:rPr lang="en-US">
                <a:solidFill>
                  <a:srgbClr val="FFFF00"/>
                </a:solidFill>
              </a:rPr>
              <a:pPr/>
              <a:t>41</a:t>
            </a:fld>
            <a:endParaRPr lang="en-US">
              <a:solidFill>
                <a:srgbClr val="FFFF00"/>
              </a:solidFill>
            </a:endParaRPr>
          </a:p>
        </p:txBody>
      </p:sp>
      <p:sp>
        <p:nvSpPr>
          <p:cNvPr id="4" name="Rectangle 3"/>
          <p:cNvSpPr/>
          <p:nvPr/>
        </p:nvSpPr>
        <p:spPr>
          <a:xfrm>
            <a:off x="533400" y="990600"/>
            <a:ext cx="8001000" cy="954088"/>
          </a:xfrm>
          <a:prstGeom prst="rect">
            <a:avLst/>
          </a:prstGeom>
          <a:solidFill>
            <a:srgbClr val="C00000"/>
          </a:solidFill>
        </p:spPr>
        <p:txBody>
          <a:bodyPr>
            <a:spAutoFit/>
          </a:bodyPr>
          <a:lstStyle/>
          <a:p>
            <a:pPr algn="ctr">
              <a:defRPr/>
            </a:pPr>
            <a:r>
              <a:rPr lang="en-US" sz="2800" b="1" dirty="0">
                <a:solidFill>
                  <a:schemeClr val="bg1"/>
                </a:solidFill>
                <a:effectLst>
                  <a:outerShdw blurRad="38100" dist="38100" dir="2700000" algn="tl">
                    <a:srgbClr val="000000">
                      <a:alpha val="43137"/>
                    </a:srgbClr>
                  </a:outerShdw>
                </a:effectLst>
                <a:latin typeface="Arial" charset="0"/>
                <a:cs typeface="Arial" charset="0"/>
              </a:rPr>
              <a:t>Skim </a:t>
            </a:r>
            <a:r>
              <a:rPr lang="en-US" sz="2800" b="1" dirty="0" err="1">
                <a:solidFill>
                  <a:schemeClr val="bg1"/>
                </a:solidFill>
                <a:effectLst>
                  <a:outerShdw blurRad="38100" dist="38100" dir="2700000" algn="tl">
                    <a:srgbClr val="000000">
                      <a:alpha val="43137"/>
                    </a:srgbClr>
                  </a:outerShdw>
                </a:effectLst>
                <a:latin typeface="Arial" charset="0"/>
                <a:cs typeface="Arial" charset="0"/>
              </a:rPr>
              <a:t>Perkhidmatan</a:t>
            </a:r>
            <a:r>
              <a:rPr lang="en-US" sz="2800" b="1" dirty="0">
                <a:solidFill>
                  <a:schemeClr val="bg1"/>
                </a:solidFill>
                <a:effectLst>
                  <a:outerShdw blurRad="38100" dist="38100" dir="2700000" algn="tl">
                    <a:srgbClr val="000000">
                      <a:alpha val="43137"/>
                    </a:srgbClr>
                  </a:outerShdw>
                </a:effectLst>
                <a:latin typeface="Arial" charset="0"/>
                <a:cs typeface="Arial" charset="0"/>
              </a:rPr>
              <a:t> </a:t>
            </a:r>
            <a:r>
              <a:rPr lang="en-US" sz="2800" b="1" dirty="0" err="1">
                <a:solidFill>
                  <a:schemeClr val="bg1"/>
                </a:solidFill>
                <a:effectLst>
                  <a:outerShdw blurRad="38100" dist="38100" dir="2700000" algn="tl">
                    <a:srgbClr val="000000">
                      <a:alpha val="43137"/>
                    </a:srgbClr>
                  </a:outerShdw>
                </a:effectLst>
                <a:latin typeface="Arial" charset="0"/>
                <a:cs typeface="Arial" charset="0"/>
              </a:rPr>
              <a:t>Jumud</a:t>
            </a:r>
            <a:r>
              <a:rPr lang="en-US" sz="2800" b="1" dirty="0">
                <a:solidFill>
                  <a:schemeClr val="bg1"/>
                </a:solidFill>
                <a:effectLst>
                  <a:outerShdw blurRad="38100" dist="38100" dir="2700000" algn="tl">
                    <a:srgbClr val="000000">
                      <a:alpha val="43137"/>
                    </a:srgbClr>
                  </a:outerShdw>
                </a:effectLst>
                <a:latin typeface="Arial" charset="0"/>
                <a:cs typeface="Arial" charset="0"/>
              </a:rPr>
              <a:t> </a:t>
            </a:r>
            <a:r>
              <a:rPr lang="en-US" sz="2800" b="1" dirty="0" err="1">
                <a:solidFill>
                  <a:schemeClr val="bg1"/>
                </a:solidFill>
                <a:effectLst>
                  <a:outerShdw blurRad="38100" dist="38100" dir="2700000" algn="tl">
                    <a:srgbClr val="000000">
                      <a:alpha val="43137"/>
                    </a:srgbClr>
                  </a:outerShdw>
                </a:effectLst>
                <a:latin typeface="Arial" charset="0"/>
                <a:cs typeface="Arial" charset="0"/>
              </a:rPr>
              <a:t>Sebelum</a:t>
            </a:r>
            <a:r>
              <a:rPr lang="en-US" sz="2800" b="1" dirty="0">
                <a:solidFill>
                  <a:schemeClr val="bg1"/>
                </a:solidFill>
                <a:effectLst>
                  <a:outerShdw blurRad="38100" dist="38100" dir="2700000" algn="tl">
                    <a:srgbClr val="000000">
                      <a:alpha val="43137"/>
                    </a:srgbClr>
                  </a:outerShdw>
                </a:effectLst>
                <a:latin typeface="Arial" charset="0"/>
                <a:cs typeface="Arial" charset="0"/>
              </a:rPr>
              <a:t> SBPA  (SSM 2002)</a:t>
            </a:r>
          </a:p>
        </p:txBody>
      </p:sp>
      <p:sp>
        <p:nvSpPr>
          <p:cNvPr id="5" name="Slide Number Placeholder 4"/>
          <p:cNvSpPr>
            <a:spLocks noGrp="1"/>
          </p:cNvSpPr>
          <p:nvPr>
            <p:ph type="sldNum" sz="quarter" idx="12"/>
          </p:nvPr>
        </p:nvSpPr>
        <p:spPr/>
        <p:txBody>
          <a:bodyPr/>
          <a:lstStyle/>
          <a:p>
            <a:pPr>
              <a:defRPr/>
            </a:pPr>
            <a:fld id="{A61B3063-3AD4-4BA1-ABE1-C5BE486C87CD}" type="slidenum">
              <a:rPr lang="en-US" smtClean="0"/>
              <a:pPr>
                <a:defRPr/>
              </a:pPr>
              <a:t>41</a:t>
            </a:fld>
            <a:endParaRPr lang="en-US"/>
          </a:p>
        </p:txBody>
      </p:sp>
    </p:spTree>
  </p:cSld>
  <p:clrMapOvr>
    <a:masterClrMapping/>
  </p:clrMapOvr>
  <p:transition spd="med">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066800"/>
            <a:ext cx="8229600" cy="4525963"/>
          </a:xfrm>
        </p:spPr>
        <p:txBody>
          <a:bodyPr>
            <a:noAutofit/>
          </a:bodyPr>
          <a:lstStyle/>
          <a:p>
            <a:pPr>
              <a:defRPr/>
            </a:pPr>
            <a:r>
              <a:rPr lang="en-US" sz="2400" b="1" dirty="0" err="1" smtClean="0">
                <a:latin typeface="Arial" pitchFamily="34" charset="0"/>
                <a:cs typeface="Arial" pitchFamily="34" charset="0"/>
              </a:rPr>
              <a:t>Tawaran</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Opsyen</a:t>
            </a:r>
            <a:endParaRPr lang="en-US" sz="2400" b="1" dirty="0" smtClean="0">
              <a:latin typeface="Arial" pitchFamily="34" charset="0"/>
              <a:cs typeface="Arial" pitchFamily="34" charset="0"/>
            </a:endParaRPr>
          </a:p>
          <a:p>
            <a:pPr lvl="1">
              <a:defRPr/>
            </a:pPr>
            <a:r>
              <a:rPr lang="en-US" sz="2400" dirty="0" err="1" smtClean="0">
                <a:latin typeface="Arial" pitchFamily="34" charset="0"/>
                <a:cs typeface="Arial" pitchFamily="34" charset="0"/>
              </a:rPr>
              <a:t>Diberi</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kepada</a:t>
            </a:r>
            <a:r>
              <a:rPr lang="en-US" sz="2400" dirty="0" smtClean="0">
                <a:latin typeface="Arial" pitchFamily="34" charset="0"/>
                <a:cs typeface="Arial" pitchFamily="34" charset="0"/>
              </a:rPr>
              <a:t> </a:t>
            </a:r>
            <a:r>
              <a:rPr lang="en-US" sz="2400" b="1" u="sng" dirty="0" err="1" smtClean="0">
                <a:latin typeface="Arial" pitchFamily="34" charset="0"/>
                <a:cs typeface="Arial" pitchFamily="34" charset="0"/>
              </a:rPr>
              <a:t>semua</a:t>
            </a:r>
            <a:r>
              <a:rPr lang="en-US" sz="2400" b="1" u="sng" dirty="0" smtClean="0">
                <a:latin typeface="Arial" pitchFamily="34" charset="0"/>
                <a:cs typeface="Arial" pitchFamily="34" charset="0"/>
              </a:rPr>
              <a:t> </a:t>
            </a:r>
            <a:r>
              <a:rPr lang="en-US" sz="2400" b="1" u="sng" dirty="0" err="1" smtClean="0">
                <a:latin typeface="Arial" pitchFamily="34" charset="0"/>
                <a:cs typeface="Arial" pitchFamily="34" charset="0"/>
              </a:rPr>
              <a:t>pegawai</a:t>
            </a:r>
            <a:r>
              <a:rPr lang="en-US" sz="2400" b="1" u="sng" dirty="0" smtClean="0">
                <a:latin typeface="Arial" pitchFamily="34" charset="0"/>
                <a:cs typeface="Arial" pitchFamily="34" charset="0"/>
              </a:rPr>
              <a:t> </a:t>
            </a:r>
            <a:r>
              <a:rPr lang="en-US" sz="2400" b="1" u="sng" dirty="0" err="1" smtClean="0">
                <a:latin typeface="Arial" pitchFamily="34" charset="0"/>
                <a:cs typeface="Arial" pitchFamily="34" charset="0"/>
              </a:rPr>
              <a:t>tetap</a:t>
            </a:r>
            <a:r>
              <a:rPr lang="en-US" sz="2400" dirty="0" smtClean="0">
                <a:latin typeface="Arial" pitchFamily="34" charset="0"/>
                <a:cs typeface="Arial" pitchFamily="34" charset="0"/>
              </a:rPr>
              <a:t> yang </a:t>
            </a:r>
            <a:r>
              <a:rPr lang="en-US" sz="2400" dirty="0" err="1" smtClean="0">
                <a:latin typeface="Arial" pitchFamily="34" charset="0"/>
                <a:cs typeface="Arial" pitchFamily="34" charset="0"/>
              </a:rPr>
              <a:t>berada</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dalam</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perkhidmatan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pada</a:t>
            </a:r>
            <a:r>
              <a:rPr lang="en-US" sz="2400" dirty="0" smtClean="0">
                <a:latin typeface="Arial" pitchFamily="34" charset="0"/>
                <a:cs typeface="Arial" pitchFamily="34" charset="0"/>
              </a:rPr>
              <a:t> 1 </a:t>
            </a:r>
            <a:r>
              <a:rPr lang="en-US" sz="2400" dirty="0" err="1" smtClean="0">
                <a:latin typeface="Arial" pitchFamily="34" charset="0"/>
                <a:cs typeface="Arial" pitchFamily="34" charset="0"/>
              </a:rPr>
              <a:t>Januari</a:t>
            </a:r>
            <a:r>
              <a:rPr lang="en-US" sz="2400" dirty="0" smtClean="0">
                <a:latin typeface="Arial" pitchFamily="34" charset="0"/>
                <a:cs typeface="Arial" pitchFamily="34" charset="0"/>
              </a:rPr>
              <a:t> 2012 (JKK 1976, SSB, SSM) t</a:t>
            </a:r>
            <a:r>
              <a:rPr lang="pt-BR" sz="2400" dirty="0" smtClean="0">
                <a:latin typeface="Arial" pitchFamily="34" charset="0"/>
                <a:cs typeface="Arial" pitchFamily="34" charset="0"/>
              </a:rPr>
              <a:t>ermasuk:</a:t>
            </a:r>
          </a:p>
          <a:p>
            <a:pPr marL="1201738" lvl="3" indent="-396875" algn="just">
              <a:defRPr/>
            </a:pPr>
            <a:r>
              <a:rPr lang="pt-BR" sz="2400" dirty="0" smtClean="0">
                <a:latin typeface="Arial" pitchFamily="34" charset="0"/>
                <a:cs typeface="Arial" pitchFamily="34" charset="0"/>
              </a:rPr>
              <a:t>pegawai dalam tempoh percubaan</a:t>
            </a:r>
          </a:p>
          <a:p>
            <a:pPr marL="1201738" lvl="3" indent="-396875" algn="just">
              <a:defRPr/>
            </a:pPr>
            <a:r>
              <a:rPr lang="pt-BR" sz="2400" dirty="0" smtClean="0">
                <a:latin typeface="Arial" pitchFamily="34" charset="0"/>
                <a:cs typeface="Arial" pitchFamily="34" charset="0"/>
              </a:rPr>
              <a:t>pertukaran sementara atau pinjaman </a:t>
            </a:r>
          </a:p>
          <a:p>
            <a:pPr marL="1201738" lvl="3" indent="-396875" algn="just">
              <a:defRPr/>
            </a:pPr>
            <a:r>
              <a:rPr lang="en-US" sz="2400" dirty="0" err="1" smtClean="0">
                <a:latin typeface="Arial" pitchFamily="34" charset="0"/>
                <a:cs typeface="Arial" pitchFamily="34" charset="0"/>
              </a:rPr>
              <a:t>pegawai</a:t>
            </a:r>
            <a:r>
              <a:rPr lang="en-US" sz="2400" dirty="0" smtClean="0">
                <a:latin typeface="Arial" pitchFamily="34" charset="0"/>
                <a:cs typeface="Arial" pitchFamily="34" charset="0"/>
              </a:rPr>
              <a:t> yang </a:t>
            </a:r>
            <a:r>
              <a:rPr lang="en-US" sz="2400" dirty="0" err="1" smtClean="0">
                <a:latin typeface="Arial" pitchFamily="34" charset="0"/>
                <a:cs typeface="Arial" pitchFamily="34" charset="0"/>
              </a:rPr>
              <a:t>sedang</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bercuti</a:t>
            </a:r>
            <a:endParaRPr lang="en-US" sz="2400" dirty="0" smtClean="0">
              <a:latin typeface="Arial" pitchFamily="34" charset="0"/>
              <a:cs typeface="Arial" pitchFamily="34" charset="0"/>
            </a:endParaRPr>
          </a:p>
          <a:p>
            <a:pPr marL="1201738" lvl="3" indent="-396875" algn="just">
              <a:buFont typeface="Arial" pitchFamily="34" charset="0"/>
              <a:buNone/>
              <a:defRPr/>
            </a:pPr>
            <a:endParaRPr lang="en-US" sz="2400" dirty="0" smtClean="0">
              <a:latin typeface="Arial" pitchFamily="34" charset="0"/>
              <a:cs typeface="Arial" pitchFamily="34" charset="0"/>
            </a:endParaRPr>
          </a:p>
          <a:p>
            <a:pPr marL="150178" indent="-396875" algn="just">
              <a:defRPr/>
            </a:pPr>
            <a:r>
              <a:rPr lang="en-US" sz="2400" b="1" dirty="0" err="1" smtClean="0">
                <a:latin typeface="Arial" pitchFamily="34" charset="0"/>
                <a:cs typeface="Arial" pitchFamily="34" charset="0"/>
              </a:rPr>
              <a:t>Tempoh</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Opsyen</a:t>
            </a:r>
            <a:endParaRPr lang="en-US" sz="2400" b="1" dirty="0" smtClean="0">
              <a:latin typeface="Arial" pitchFamily="34" charset="0"/>
              <a:cs typeface="Arial" pitchFamily="34" charset="0"/>
            </a:endParaRPr>
          </a:p>
          <a:p>
            <a:pPr marL="860425" lvl="1" indent="-396875" algn="just">
              <a:defRPr/>
            </a:pPr>
            <a:r>
              <a:rPr lang="en-US" sz="2400" dirty="0" err="1" smtClean="0">
                <a:latin typeface="Arial" pitchFamily="34" charset="0"/>
                <a:cs typeface="Arial" pitchFamily="34" charset="0"/>
              </a:rPr>
              <a:t>Umum</a:t>
            </a:r>
            <a:r>
              <a:rPr lang="en-US" sz="2400" dirty="0" smtClean="0">
                <a:latin typeface="Arial" pitchFamily="34" charset="0"/>
                <a:cs typeface="Arial" pitchFamily="34" charset="0"/>
              </a:rPr>
              <a:t> - 15 </a:t>
            </a:r>
            <a:r>
              <a:rPr lang="en-US" sz="2400" dirty="0" err="1" smtClean="0">
                <a:latin typeface="Arial" pitchFamily="34" charset="0"/>
                <a:cs typeface="Arial" pitchFamily="34" charset="0"/>
              </a:rPr>
              <a:t>hari</a:t>
            </a:r>
            <a:r>
              <a:rPr lang="en-US" sz="2400" dirty="0" smtClean="0">
                <a:latin typeface="Arial" pitchFamily="34" charset="0"/>
                <a:cs typeface="Arial" pitchFamily="34" charset="0"/>
              </a:rPr>
              <a:t> (16 – 30 </a:t>
            </a:r>
            <a:r>
              <a:rPr lang="en-US" sz="2400" dirty="0" err="1" smtClean="0">
                <a:latin typeface="Arial" pitchFamily="34" charset="0"/>
                <a:cs typeface="Arial" pitchFamily="34" charset="0"/>
              </a:rPr>
              <a:t>Disember</a:t>
            </a:r>
            <a:r>
              <a:rPr lang="en-US" sz="2400" dirty="0" smtClean="0">
                <a:latin typeface="Arial" pitchFamily="34" charset="0"/>
                <a:cs typeface="Arial" pitchFamily="34" charset="0"/>
              </a:rPr>
              <a:t> 2011)</a:t>
            </a:r>
            <a:endParaRPr lang="en-US" sz="2400" dirty="0" smtClean="0">
              <a:solidFill>
                <a:srgbClr val="C00000"/>
              </a:solidFill>
              <a:latin typeface="Arial" pitchFamily="34" charset="0"/>
              <a:cs typeface="Arial" pitchFamily="34" charset="0"/>
            </a:endParaRPr>
          </a:p>
          <a:p>
            <a:pPr marL="860425" lvl="1" indent="-396875" algn="just">
              <a:defRPr/>
            </a:pPr>
            <a:r>
              <a:rPr lang="en-US" sz="2400" dirty="0" err="1" smtClean="0">
                <a:latin typeface="Arial" pitchFamily="34" charset="0"/>
                <a:cs typeface="Arial" pitchFamily="34" charset="0"/>
              </a:rPr>
              <a:t>Opsyen</a:t>
            </a:r>
            <a:r>
              <a:rPr lang="en-US" sz="2400" dirty="0" smtClean="0">
                <a:latin typeface="Arial" pitchFamily="34" charset="0"/>
                <a:cs typeface="Arial" pitchFamily="34" charset="0"/>
              </a:rPr>
              <a:t> yang </a:t>
            </a:r>
            <a:r>
              <a:rPr lang="en-US" sz="2400" dirty="0" err="1" smtClean="0">
                <a:latin typeface="Arial" pitchFamily="34" charset="0"/>
                <a:cs typeface="Arial" pitchFamily="34" charset="0"/>
              </a:rPr>
              <a:t>dibuat</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adalah</a:t>
            </a:r>
            <a:r>
              <a:rPr lang="en-US" sz="2400" dirty="0" smtClean="0">
                <a:latin typeface="Arial" pitchFamily="34" charset="0"/>
                <a:cs typeface="Arial" pitchFamily="34" charset="0"/>
              </a:rPr>
              <a:t> </a:t>
            </a:r>
            <a:r>
              <a:rPr lang="en-US" sz="2400" b="1" u="sng" dirty="0" err="1" smtClean="0">
                <a:latin typeface="Arial" pitchFamily="34" charset="0"/>
                <a:cs typeface="Arial" pitchFamily="34" charset="0"/>
              </a:rPr>
              <a:t>muktamad</a:t>
            </a:r>
            <a:endParaRPr lang="en-US" sz="2400" dirty="0">
              <a:latin typeface="Arial" pitchFamily="34" charset="0"/>
              <a:cs typeface="Arial" pitchFamily="34" charset="0"/>
            </a:endParaRPr>
          </a:p>
        </p:txBody>
      </p:sp>
      <p:sp>
        <p:nvSpPr>
          <p:cNvPr id="5" name="Rectangle 4"/>
          <p:cNvSpPr/>
          <p:nvPr/>
        </p:nvSpPr>
        <p:spPr>
          <a:xfrm>
            <a:off x="609600" y="228600"/>
            <a:ext cx="8001000" cy="523220"/>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en-US" sz="2800" b="1" spc="50" dirty="0">
                <a:ln w="11430"/>
              </a:rPr>
              <a:t>OPSYEN</a:t>
            </a:r>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Content Placeholder 2"/>
          <p:cNvSpPr>
            <a:spLocks noGrp="1"/>
          </p:cNvSpPr>
          <p:nvPr>
            <p:ph idx="1"/>
          </p:nvPr>
        </p:nvSpPr>
        <p:spPr>
          <a:xfrm>
            <a:off x="457200" y="1066800"/>
            <a:ext cx="8229600" cy="4525963"/>
          </a:xfrm>
        </p:spPr>
        <p:txBody>
          <a:bodyPr>
            <a:normAutofit fontScale="92500" lnSpcReduction="20000"/>
          </a:bodyPr>
          <a:lstStyle/>
          <a:p>
            <a:r>
              <a:rPr lang="en-US" sz="2000" dirty="0" err="1" smtClean="0">
                <a:latin typeface="Arial" pitchFamily="34" charset="0"/>
                <a:cs typeface="Arial" pitchFamily="34" charset="0"/>
              </a:rPr>
              <a:t>Tawaran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opsyen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kepada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pegawai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berdasarkan</a:t>
            </a:r>
            <a:r>
              <a:rPr lang="en-US" sz="2000" dirty="0" smtClean="0">
                <a:latin typeface="Arial" pitchFamily="34" charset="0"/>
                <a:cs typeface="Arial" pitchFamily="34" charset="0"/>
              </a:rPr>
              <a:t> </a:t>
            </a:r>
            <a:r>
              <a:rPr lang="en-US" sz="2000" b="1" dirty="0" err="1" smtClean="0">
                <a:latin typeface="Arial" pitchFamily="34" charset="0"/>
                <a:cs typeface="Arial" pitchFamily="34" charset="0"/>
              </a:rPr>
              <a:t>kedudukan</a:t>
            </a:r>
            <a:r>
              <a:rPr lang="en-US" sz="2000" b="1" dirty="0" smtClean="0">
                <a:latin typeface="Arial" pitchFamily="34" charset="0"/>
                <a:cs typeface="Arial" pitchFamily="34" charset="0"/>
              </a:rPr>
              <a:t> skim </a:t>
            </a:r>
            <a:r>
              <a:rPr lang="en-US" sz="2000" b="1" dirty="0" err="1" smtClean="0">
                <a:latin typeface="Arial" pitchFamily="34" charset="0"/>
                <a:cs typeface="Arial" pitchFamily="34" charset="0"/>
              </a:rPr>
              <a:t>perkhidmatan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atau</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jawatan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pada</a:t>
            </a:r>
            <a:r>
              <a:rPr lang="en-US" sz="2000" b="1" dirty="0" smtClean="0">
                <a:latin typeface="Arial" pitchFamily="34" charset="0"/>
                <a:cs typeface="Arial" pitchFamily="34" charset="0"/>
              </a:rPr>
              <a:t> 1 </a:t>
            </a:r>
            <a:r>
              <a:rPr lang="en-US" sz="2000" b="1" dirty="0" err="1" smtClean="0">
                <a:latin typeface="Arial" pitchFamily="34" charset="0"/>
                <a:cs typeface="Arial" pitchFamily="34" charset="0"/>
              </a:rPr>
              <a:t>Januari</a:t>
            </a:r>
            <a:r>
              <a:rPr lang="en-US" sz="2000" b="1" dirty="0" smtClean="0">
                <a:latin typeface="Arial" pitchFamily="34" charset="0"/>
                <a:cs typeface="Arial" pitchFamily="34" charset="0"/>
              </a:rPr>
              <a:t> 2012. </a:t>
            </a:r>
          </a:p>
          <a:p>
            <a:pPr>
              <a:buFont typeface="Arial" pitchFamily="34" charset="0"/>
              <a:buNone/>
            </a:pPr>
            <a:endParaRPr lang="en-US" sz="2000" b="1" dirty="0" smtClean="0">
              <a:latin typeface="Arial" pitchFamily="34" charset="0"/>
              <a:cs typeface="Arial" pitchFamily="34" charset="0"/>
            </a:endParaRPr>
          </a:p>
          <a:p>
            <a:pPr lvl="1"/>
            <a:r>
              <a:rPr lang="en-US" sz="2000" dirty="0" smtClean="0">
                <a:latin typeface="Arial" pitchFamily="34" charset="0"/>
                <a:cs typeface="Arial" pitchFamily="34" charset="0"/>
              </a:rPr>
              <a:t>Skim </a:t>
            </a:r>
            <a:r>
              <a:rPr lang="en-US" sz="2000" dirty="0" err="1" smtClean="0">
                <a:latin typeface="Arial" pitchFamily="34" charset="0"/>
                <a:cs typeface="Arial" pitchFamily="34" charset="0"/>
              </a:rPr>
              <a:t>perkhidmatan</a:t>
            </a:r>
            <a:r>
              <a:rPr lang="en-US" sz="2000" dirty="0" smtClean="0">
                <a:latin typeface="Arial" pitchFamily="34" charset="0"/>
                <a:cs typeface="Arial" pitchFamily="34" charset="0"/>
              </a:rPr>
              <a:t> yang </a:t>
            </a:r>
            <a:r>
              <a:rPr lang="en-US" sz="2000" b="1" u="sng" dirty="0" err="1" smtClean="0">
                <a:latin typeface="Arial" pitchFamily="34" charset="0"/>
                <a:cs typeface="Arial" pitchFamily="34" charset="0"/>
              </a:rPr>
              <a:t>dikekalkan</a:t>
            </a:r>
            <a:endParaRPr lang="en-US" sz="2000" b="1" u="sng" dirty="0" smtClean="0">
              <a:latin typeface="Arial" pitchFamily="34" charset="0"/>
              <a:cs typeface="Arial" pitchFamily="34" charset="0"/>
            </a:endParaRPr>
          </a:p>
          <a:p>
            <a:pPr lvl="2"/>
            <a:r>
              <a:rPr lang="en-US" sz="2000" b="1" dirty="0" err="1" smtClean="0">
                <a:latin typeface="Arial" pitchFamily="34" charset="0"/>
                <a:cs typeface="Arial" pitchFamily="34" charset="0"/>
              </a:rPr>
              <a:t>Dokumen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Opsyen</a:t>
            </a:r>
            <a:r>
              <a:rPr lang="en-US" sz="2000" b="1" dirty="0" smtClean="0">
                <a:latin typeface="Arial" pitchFamily="34" charset="0"/>
                <a:cs typeface="Arial" pitchFamily="34" charset="0"/>
              </a:rPr>
              <a:t> G </a:t>
            </a:r>
          </a:p>
          <a:p>
            <a:pPr lvl="2"/>
            <a:r>
              <a:rPr lang="en-US" sz="2000" b="1" dirty="0" err="1" smtClean="0">
                <a:latin typeface="Arial" pitchFamily="34" charset="0"/>
                <a:cs typeface="Arial" pitchFamily="34" charset="0"/>
              </a:rPr>
              <a:t>Dokumen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Opsyen</a:t>
            </a:r>
            <a:r>
              <a:rPr lang="en-US" sz="2000" b="1" dirty="0" smtClean="0">
                <a:latin typeface="Arial" pitchFamily="34" charset="0"/>
                <a:cs typeface="Arial" pitchFamily="34" charset="0"/>
              </a:rPr>
              <a:t> H (</a:t>
            </a:r>
            <a:r>
              <a:rPr lang="en-US" sz="2000" b="1" dirty="0" err="1" smtClean="0">
                <a:latin typeface="Arial" pitchFamily="34" charset="0"/>
                <a:cs typeface="Arial" pitchFamily="34" charset="0"/>
              </a:rPr>
              <a:t>belum</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memenuhi</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syarat</a:t>
            </a:r>
            <a:r>
              <a:rPr lang="en-US" sz="2000" b="1" dirty="0" smtClean="0">
                <a:latin typeface="Arial" pitchFamily="34" charset="0"/>
                <a:cs typeface="Arial" pitchFamily="34" charset="0"/>
              </a:rPr>
              <a:t>)</a:t>
            </a:r>
          </a:p>
          <a:p>
            <a:pPr lvl="2">
              <a:buFont typeface="Arial" pitchFamily="34" charset="0"/>
              <a:buNone/>
            </a:pPr>
            <a:endParaRPr lang="en-US" sz="2000" b="1" u="sng" dirty="0" smtClean="0">
              <a:latin typeface="Arial" pitchFamily="34" charset="0"/>
              <a:cs typeface="Arial" pitchFamily="34" charset="0"/>
            </a:endParaRPr>
          </a:p>
          <a:p>
            <a:pPr lvl="1"/>
            <a:r>
              <a:rPr lang="en-US" sz="2000" dirty="0" smtClean="0">
                <a:latin typeface="Arial" pitchFamily="34" charset="0"/>
                <a:cs typeface="Arial" pitchFamily="34" charset="0"/>
              </a:rPr>
              <a:t>Skim </a:t>
            </a:r>
            <a:r>
              <a:rPr lang="en-US" sz="2000" dirty="0" err="1" smtClean="0">
                <a:latin typeface="Arial" pitchFamily="34" charset="0"/>
                <a:cs typeface="Arial" pitchFamily="34" charset="0"/>
              </a:rPr>
              <a:t>perkhidmatan</a:t>
            </a:r>
            <a:r>
              <a:rPr lang="en-US" sz="2000" dirty="0" smtClean="0">
                <a:latin typeface="Arial" pitchFamily="34" charset="0"/>
                <a:cs typeface="Arial" pitchFamily="34" charset="0"/>
              </a:rPr>
              <a:t> yang </a:t>
            </a:r>
            <a:r>
              <a:rPr lang="en-US" sz="2000" b="1" u="sng" dirty="0" err="1" smtClean="0">
                <a:latin typeface="Arial" pitchFamily="34" charset="0"/>
                <a:cs typeface="Arial" pitchFamily="34" charset="0"/>
              </a:rPr>
              <a:t>dijumudkan</a:t>
            </a:r>
            <a:r>
              <a:rPr lang="en-US" sz="2000" b="1" u="sng" dirty="0" smtClean="0">
                <a:latin typeface="Arial" pitchFamily="34" charset="0"/>
                <a:cs typeface="Arial" pitchFamily="34" charset="0"/>
              </a:rPr>
              <a:t> </a:t>
            </a:r>
            <a:r>
              <a:rPr lang="en-US" sz="2000" b="1" u="sng" dirty="0" err="1" smtClean="0">
                <a:latin typeface="Arial" pitchFamily="34" charset="0"/>
                <a:cs typeface="Arial" pitchFamily="34" charset="0"/>
              </a:rPr>
              <a:t>melalui</a:t>
            </a:r>
            <a:r>
              <a:rPr lang="en-US" sz="2000" b="1" u="sng" dirty="0" smtClean="0">
                <a:latin typeface="Arial" pitchFamily="34" charset="0"/>
                <a:cs typeface="Arial" pitchFamily="34" charset="0"/>
              </a:rPr>
              <a:t> </a:t>
            </a:r>
            <a:r>
              <a:rPr lang="en-US" sz="2000" b="1" u="sng" dirty="0" err="1" smtClean="0">
                <a:latin typeface="Arial" pitchFamily="34" charset="0"/>
                <a:cs typeface="Arial" pitchFamily="34" charset="0"/>
              </a:rPr>
              <a:t>penggabungan</a:t>
            </a:r>
            <a:r>
              <a:rPr lang="en-US" sz="2000" b="1" u="sng" dirty="0" smtClean="0">
                <a:latin typeface="Arial" pitchFamily="34" charset="0"/>
                <a:cs typeface="Arial" pitchFamily="34" charset="0"/>
              </a:rPr>
              <a:t>/ </a:t>
            </a:r>
            <a:r>
              <a:rPr lang="en-US" sz="2000" b="1" u="sng" dirty="0" err="1" smtClean="0">
                <a:latin typeface="Arial" pitchFamily="34" charset="0"/>
                <a:cs typeface="Arial" pitchFamily="34" charset="0"/>
              </a:rPr>
              <a:t>naik</a:t>
            </a:r>
            <a:r>
              <a:rPr lang="en-US" sz="2000" b="1" u="sng" dirty="0" smtClean="0">
                <a:latin typeface="Arial" pitchFamily="34" charset="0"/>
                <a:cs typeface="Arial" pitchFamily="34" charset="0"/>
              </a:rPr>
              <a:t> </a:t>
            </a:r>
            <a:r>
              <a:rPr lang="en-US" sz="2000" b="1" u="sng" dirty="0" err="1" smtClean="0">
                <a:latin typeface="Arial" pitchFamily="34" charset="0"/>
                <a:cs typeface="Arial" pitchFamily="34" charset="0"/>
              </a:rPr>
              <a:t>taraf</a:t>
            </a:r>
            <a:r>
              <a:rPr lang="en-US" sz="2000" b="1" u="sng" dirty="0" smtClean="0">
                <a:latin typeface="Arial" pitchFamily="34" charset="0"/>
                <a:cs typeface="Arial" pitchFamily="34" charset="0"/>
              </a:rPr>
              <a:t>/ </a:t>
            </a:r>
            <a:r>
              <a:rPr lang="en-US" sz="2000" b="1" u="sng" dirty="0" err="1" smtClean="0">
                <a:latin typeface="Arial" pitchFamily="34" charset="0"/>
                <a:cs typeface="Arial" pitchFamily="34" charset="0"/>
              </a:rPr>
              <a:t>penarafan</a:t>
            </a:r>
            <a:r>
              <a:rPr lang="en-US" sz="2000" b="1" u="sng" dirty="0" smtClean="0">
                <a:latin typeface="Arial" pitchFamily="34" charset="0"/>
                <a:cs typeface="Arial" pitchFamily="34" charset="0"/>
              </a:rPr>
              <a:t> </a:t>
            </a:r>
            <a:r>
              <a:rPr lang="en-US" sz="2000" b="1" u="sng" dirty="0" err="1" smtClean="0">
                <a:latin typeface="Arial" pitchFamily="34" charset="0"/>
                <a:cs typeface="Arial" pitchFamily="34" charset="0"/>
              </a:rPr>
              <a:t>semula</a:t>
            </a:r>
            <a:r>
              <a:rPr lang="en-US" sz="2000" b="1" u="sng" dirty="0" smtClean="0">
                <a:latin typeface="Arial" pitchFamily="34" charset="0"/>
                <a:cs typeface="Arial" pitchFamily="34" charset="0"/>
              </a:rPr>
              <a:t>/ </a:t>
            </a:r>
            <a:r>
              <a:rPr lang="en-US" sz="2000" b="1" u="sng" dirty="0" err="1" smtClean="0">
                <a:latin typeface="Arial" pitchFamily="34" charset="0"/>
                <a:cs typeface="Arial" pitchFamily="34" charset="0"/>
              </a:rPr>
              <a:t>pemansuhan</a:t>
            </a:r>
            <a:r>
              <a:rPr lang="en-US" sz="2000" b="1" u="sng" dirty="0" smtClean="0">
                <a:latin typeface="Arial" pitchFamily="34" charset="0"/>
                <a:cs typeface="Arial" pitchFamily="34" charset="0"/>
              </a:rPr>
              <a:t> </a:t>
            </a:r>
            <a:r>
              <a:rPr lang="en-US" sz="2000" b="1" u="sng" dirty="0" err="1" smtClean="0">
                <a:latin typeface="Arial" pitchFamily="34" charset="0"/>
                <a:cs typeface="Arial" pitchFamily="34" charset="0"/>
              </a:rPr>
              <a:t>fungsi</a:t>
            </a:r>
            <a:r>
              <a:rPr lang="en-US" sz="2000" b="1" u="sng" dirty="0" smtClean="0">
                <a:latin typeface="Arial" pitchFamily="34" charset="0"/>
                <a:cs typeface="Arial" pitchFamily="34" charset="0"/>
              </a:rPr>
              <a:t> </a:t>
            </a:r>
            <a:r>
              <a:rPr lang="en-US" sz="2000" b="1" u="sng" dirty="0" err="1" smtClean="0">
                <a:latin typeface="Arial" pitchFamily="34" charset="0"/>
                <a:cs typeface="Arial" pitchFamily="34" charset="0"/>
              </a:rPr>
              <a:t>di</a:t>
            </a:r>
            <a:r>
              <a:rPr lang="en-US" sz="2000" b="1" u="sng" dirty="0" smtClean="0">
                <a:latin typeface="Arial" pitchFamily="34" charset="0"/>
                <a:cs typeface="Arial" pitchFamily="34" charset="0"/>
              </a:rPr>
              <a:t> </a:t>
            </a:r>
            <a:r>
              <a:rPr lang="en-US" sz="2000" b="1" u="sng" dirty="0" err="1" smtClean="0">
                <a:latin typeface="Arial" pitchFamily="34" charset="0"/>
                <a:cs typeface="Arial" pitchFamily="34" charset="0"/>
              </a:rPr>
              <a:t>bawah</a:t>
            </a:r>
            <a:r>
              <a:rPr lang="en-US" sz="2000" b="1" u="sng" dirty="0" smtClean="0">
                <a:latin typeface="Arial" pitchFamily="34" charset="0"/>
                <a:cs typeface="Arial" pitchFamily="34" charset="0"/>
              </a:rPr>
              <a:t> SBPA</a:t>
            </a:r>
          </a:p>
          <a:p>
            <a:pPr lvl="2"/>
            <a:r>
              <a:rPr lang="en-US" sz="2000" b="1" dirty="0" err="1" smtClean="0">
                <a:latin typeface="Arial" pitchFamily="34" charset="0"/>
                <a:cs typeface="Arial" pitchFamily="34" charset="0"/>
              </a:rPr>
              <a:t>Dokumen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Opsyen</a:t>
            </a:r>
            <a:r>
              <a:rPr lang="en-US" sz="2000" b="1" dirty="0" smtClean="0">
                <a:latin typeface="Arial" pitchFamily="34" charset="0"/>
                <a:cs typeface="Arial" pitchFamily="34" charset="0"/>
              </a:rPr>
              <a:t> J (</a:t>
            </a:r>
            <a:r>
              <a:rPr lang="en-US" sz="2000" b="1" dirty="0" err="1" smtClean="0">
                <a:latin typeface="Arial" pitchFamily="34" charset="0"/>
                <a:cs typeface="Arial" pitchFamily="34" charset="0"/>
              </a:rPr>
              <a:t>memenuhi</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syarat</a:t>
            </a:r>
            <a:r>
              <a:rPr lang="en-US" sz="2000" b="1" dirty="0" smtClean="0">
                <a:latin typeface="Arial" pitchFamily="34" charset="0"/>
                <a:cs typeface="Arial" pitchFamily="34" charset="0"/>
              </a:rPr>
              <a:t>)</a:t>
            </a:r>
          </a:p>
          <a:p>
            <a:pPr lvl="2"/>
            <a:r>
              <a:rPr lang="en-US" sz="2000" b="1" dirty="0" err="1" smtClean="0">
                <a:latin typeface="Arial" pitchFamily="34" charset="0"/>
                <a:cs typeface="Arial" pitchFamily="34" charset="0"/>
              </a:rPr>
              <a:t>Dokumen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Opsyen</a:t>
            </a:r>
            <a:r>
              <a:rPr lang="en-US" sz="2000" b="1" dirty="0" smtClean="0">
                <a:latin typeface="Arial" pitchFamily="34" charset="0"/>
                <a:cs typeface="Arial" pitchFamily="34" charset="0"/>
              </a:rPr>
              <a:t> K (</a:t>
            </a:r>
            <a:r>
              <a:rPr lang="en-US" sz="2000" b="1" dirty="0" err="1" smtClean="0">
                <a:latin typeface="Arial" pitchFamily="34" charset="0"/>
                <a:cs typeface="Arial" pitchFamily="34" charset="0"/>
              </a:rPr>
              <a:t>belum</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memenuhi</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syarat</a:t>
            </a:r>
            <a:r>
              <a:rPr lang="en-US" sz="2000" b="1" dirty="0" smtClean="0">
                <a:latin typeface="Arial" pitchFamily="34" charset="0"/>
                <a:cs typeface="Arial" pitchFamily="34" charset="0"/>
              </a:rPr>
              <a:t>)</a:t>
            </a:r>
          </a:p>
          <a:p>
            <a:pPr lvl="2">
              <a:buFont typeface="Arial" pitchFamily="34" charset="0"/>
              <a:buNone/>
            </a:pPr>
            <a:endParaRPr lang="en-US" sz="2000" b="1" u="sng" dirty="0" smtClean="0">
              <a:latin typeface="Arial" pitchFamily="34" charset="0"/>
              <a:cs typeface="Arial" pitchFamily="34" charset="0"/>
            </a:endParaRPr>
          </a:p>
          <a:p>
            <a:pPr lvl="1"/>
            <a:r>
              <a:rPr lang="en-US" sz="2000" dirty="0" err="1" smtClean="0">
                <a:latin typeface="Arial" pitchFamily="34" charset="0"/>
                <a:cs typeface="Arial" pitchFamily="34" charset="0"/>
              </a:rPr>
              <a:t>Jawatan</a:t>
            </a:r>
            <a:r>
              <a:rPr lang="en-US" sz="2000" dirty="0" smtClean="0">
                <a:latin typeface="Arial" pitchFamily="34" charset="0"/>
                <a:cs typeface="Arial" pitchFamily="34" charset="0"/>
              </a:rPr>
              <a:t> </a:t>
            </a:r>
            <a:r>
              <a:rPr lang="en-US" sz="2000" b="1" u="sng" dirty="0" err="1" smtClean="0">
                <a:latin typeface="Arial" pitchFamily="34" charset="0"/>
                <a:cs typeface="Arial" pitchFamily="34" charset="0"/>
              </a:rPr>
              <a:t>jumud</a:t>
            </a:r>
            <a:r>
              <a:rPr lang="en-US" sz="2000" b="1" u="sng" dirty="0" smtClean="0">
                <a:latin typeface="Arial" pitchFamily="34" charset="0"/>
                <a:cs typeface="Arial" pitchFamily="34" charset="0"/>
              </a:rPr>
              <a:t> </a:t>
            </a:r>
            <a:r>
              <a:rPr lang="en-US" sz="2000" b="1" u="sng" dirty="0" err="1" smtClean="0">
                <a:latin typeface="Arial" pitchFamily="34" charset="0"/>
                <a:cs typeface="Arial" pitchFamily="34" charset="0"/>
              </a:rPr>
              <a:t>sebelum</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pelaksanaan</a:t>
            </a:r>
            <a:r>
              <a:rPr lang="en-US" sz="2000" dirty="0" smtClean="0">
                <a:latin typeface="Arial" pitchFamily="34" charset="0"/>
                <a:cs typeface="Arial" pitchFamily="34" charset="0"/>
              </a:rPr>
              <a:t> SBPA</a:t>
            </a:r>
          </a:p>
          <a:p>
            <a:pPr lvl="2"/>
            <a:r>
              <a:rPr lang="en-US" sz="2000" b="1" dirty="0" err="1" smtClean="0">
                <a:latin typeface="Arial" pitchFamily="34" charset="0"/>
                <a:cs typeface="Arial" pitchFamily="34" charset="0"/>
              </a:rPr>
              <a:t>Dokumen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Opsyen</a:t>
            </a:r>
            <a:r>
              <a:rPr lang="en-US" sz="2000" b="1" dirty="0" smtClean="0">
                <a:latin typeface="Arial" pitchFamily="34" charset="0"/>
                <a:cs typeface="Arial" pitchFamily="34" charset="0"/>
              </a:rPr>
              <a:t> L (</a:t>
            </a:r>
            <a:r>
              <a:rPr lang="en-US" sz="2000" b="1" dirty="0" err="1" smtClean="0">
                <a:latin typeface="Arial" pitchFamily="34" charset="0"/>
                <a:cs typeface="Arial" pitchFamily="34" charset="0"/>
              </a:rPr>
              <a:t>memenuhi</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syarat</a:t>
            </a:r>
            <a:r>
              <a:rPr lang="en-US" sz="2000" b="1" dirty="0" smtClean="0">
                <a:latin typeface="Arial" pitchFamily="34" charset="0"/>
                <a:cs typeface="Arial" pitchFamily="34" charset="0"/>
              </a:rPr>
              <a:t>)</a:t>
            </a:r>
          </a:p>
          <a:p>
            <a:pPr lvl="2"/>
            <a:r>
              <a:rPr lang="en-US" sz="2000" b="1" dirty="0" err="1" smtClean="0">
                <a:latin typeface="Arial" pitchFamily="34" charset="0"/>
                <a:cs typeface="Arial" pitchFamily="34" charset="0"/>
              </a:rPr>
              <a:t>Dokumen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Opsyen</a:t>
            </a:r>
            <a:r>
              <a:rPr lang="en-US" sz="2000" b="1" dirty="0" smtClean="0">
                <a:latin typeface="Arial" pitchFamily="34" charset="0"/>
                <a:cs typeface="Arial" pitchFamily="34" charset="0"/>
              </a:rPr>
              <a:t> M (</a:t>
            </a:r>
            <a:r>
              <a:rPr lang="en-US" sz="2000" b="1" dirty="0" err="1" smtClean="0">
                <a:latin typeface="Arial" pitchFamily="34" charset="0"/>
                <a:cs typeface="Arial" pitchFamily="34" charset="0"/>
              </a:rPr>
              <a:t>belum</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memenuhi</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syarat</a:t>
            </a:r>
            <a:r>
              <a:rPr lang="en-US" sz="2000" b="1" dirty="0" smtClean="0">
                <a:latin typeface="Arial" pitchFamily="34" charset="0"/>
                <a:cs typeface="Arial" pitchFamily="34" charset="0"/>
              </a:rPr>
              <a:t>)</a:t>
            </a:r>
            <a:endParaRPr lang="en-US" sz="2000" b="1" u="sng" dirty="0" smtClean="0">
              <a:latin typeface="Arial" pitchFamily="34" charset="0"/>
              <a:cs typeface="Arial" pitchFamily="34" charset="0"/>
            </a:endParaRPr>
          </a:p>
          <a:p>
            <a:pPr lvl="1">
              <a:buFont typeface="Arial" pitchFamily="34" charset="0"/>
              <a:buNone/>
            </a:pPr>
            <a:endParaRPr lang="en-US" sz="2000" b="1" u="sng" dirty="0" smtClean="0">
              <a:latin typeface="Arial" pitchFamily="34" charset="0"/>
              <a:cs typeface="Arial" pitchFamily="34" charset="0"/>
            </a:endParaRPr>
          </a:p>
        </p:txBody>
      </p:sp>
      <p:sp>
        <p:nvSpPr>
          <p:cNvPr id="4" name="Action Button: Forward or Next 3">
            <a:hlinkClick r:id="rId3" action="ppaction://hlinksldjump" highlightClick="1"/>
          </p:cNvPr>
          <p:cNvSpPr/>
          <p:nvPr/>
        </p:nvSpPr>
        <p:spPr>
          <a:xfrm>
            <a:off x="6705600" y="2590800"/>
            <a:ext cx="228600" cy="2286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 name="Action Button: Forward or Next 4">
            <a:hlinkClick r:id="rId4" action="ppaction://hlinksldjump" highlightClick="1"/>
          </p:cNvPr>
          <p:cNvSpPr/>
          <p:nvPr/>
        </p:nvSpPr>
        <p:spPr>
          <a:xfrm>
            <a:off x="6705600" y="4572000"/>
            <a:ext cx="228600" cy="2286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Action Button: Forward or Next 5">
            <a:hlinkClick r:id="rId5" action="ppaction://hlinksldjump" highlightClick="1"/>
          </p:cNvPr>
          <p:cNvSpPr/>
          <p:nvPr/>
        </p:nvSpPr>
        <p:spPr>
          <a:xfrm>
            <a:off x="6705600" y="5943600"/>
            <a:ext cx="228600" cy="2286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Rectangle 8"/>
          <p:cNvSpPr/>
          <p:nvPr/>
        </p:nvSpPr>
        <p:spPr>
          <a:xfrm>
            <a:off x="609600" y="228600"/>
            <a:ext cx="8001000" cy="523220"/>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en-US" sz="2800" b="1" spc="50" dirty="0">
                <a:ln w="11430"/>
              </a:rPr>
              <a:t>OPSYEN</a:t>
            </a:r>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Content Placeholder 2"/>
          <p:cNvSpPr>
            <a:spLocks noGrp="1"/>
          </p:cNvSpPr>
          <p:nvPr>
            <p:ph idx="1"/>
          </p:nvPr>
        </p:nvSpPr>
        <p:spPr>
          <a:xfrm>
            <a:off x="457200" y="1295400"/>
            <a:ext cx="8229600" cy="4525963"/>
          </a:xfrm>
        </p:spPr>
        <p:txBody>
          <a:bodyPr/>
          <a:lstStyle/>
          <a:p>
            <a:r>
              <a:rPr lang="en-US" sz="2400" smtClean="0">
                <a:latin typeface="Arial" pitchFamily="34" charset="0"/>
                <a:cs typeface="Arial" pitchFamily="34" charset="0"/>
              </a:rPr>
              <a:t>Syarat-syarat opsyen</a:t>
            </a:r>
          </a:p>
          <a:p>
            <a:pPr lvl="1"/>
            <a:r>
              <a:rPr lang="en-US" sz="2400" smtClean="0">
                <a:latin typeface="Arial" pitchFamily="34" charset="0"/>
                <a:cs typeface="Arial" pitchFamily="34" charset="0"/>
              </a:rPr>
              <a:t>dibuat tanpa syarat</a:t>
            </a:r>
          </a:p>
          <a:p>
            <a:pPr lvl="1"/>
            <a:r>
              <a:rPr lang="pt-BR" sz="2400" smtClean="0">
                <a:latin typeface="Arial" pitchFamily="34" charset="0"/>
                <a:cs typeface="Arial" pitchFamily="34" charset="0"/>
              </a:rPr>
              <a:t>dianggap </a:t>
            </a:r>
            <a:r>
              <a:rPr lang="pt-BR" sz="2400" b="1" smtClean="0">
                <a:solidFill>
                  <a:srgbClr val="FF0000"/>
                </a:solidFill>
                <a:latin typeface="Arial" pitchFamily="34" charset="0"/>
                <a:cs typeface="Arial" pitchFamily="34" charset="0"/>
              </a:rPr>
              <a:t>tidak bersetuju </a:t>
            </a:r>
            <a:r>
              <a:rPr lang="pt-BR" sz="2400" smtClean="0">
                <a:latin typeface="Arial" pitchFamily="34" charset="0"/>
                <a:cs typeface="Arial" pitchFamily="34" charset="0"/>
              </a:rPr>
              <a:t>jika:</a:t>
            </a:r>
          </a:p>
          <a:p>
            <a:pPr lvl="2"/>
            <a:r>
              <a:rPr lang="pt-BR" smtClean="0">
                <a:latin typeface="Arial" pitchFamily="34" charset="0"/>
                <a:cs typeface="Arial" pitchFamily="34" charset="0"/>
              </a:rPr>
              <a:t>tidak membuat pilihan atau membuat pilihan secara tidak jelas;</a:t>
            </a:r>
          </a:p>
          <a:p>
            <a:pPr lvl="2"/>
            <a:r>
              <a:rPr lang="pt-BR" smtClean="0">
                <a:latin typeface="Arial" pitchFamily="34" charset="0"/>
                <a:cs typeface="Arial" pitchFamily="34" charset="0"/>
              </a:rPr>
              <a:t>bersyarat atau dengan bantahan;</a:t>
            </a:r>
          </a:p>
          <a:p>
            <a:pPr lvl="2"/>
            <a:r>
              <a:rPr lang="pt-BR" smtClean="0">
                <a:latin typeface="Arial" pitchFamily="34" charset="0"/>
                <a:cs typeface="Arial" pitchFamily="34" charset="0"/>
              </a:rPr>
              <a:t>dengan pindaan; dan/ atau</a:t>
            </a:r>
          </a:p>
          <a:p>
            <a:pPr lvl="2"/>
            <a:r>
              <a:rPr lang="pt-BR" smtClean="0">
                <a:latin typeface="Arial" pitchFamily="34" charset="0"/>
                <a:cs typeface="Arial" pitchFamily="34" charset="0"/>
              </a:rPr>
              <a:t>tidak mengembalikan borang opsyen kepada Ketua Jabatan mengikut tempoh ditetapkan tanpa sebab yang munasabah</a:t>
            </a:r>
            <a:endParaRPr lang="en-US" smtClean="0"/>
          </a:p>
        </p:txBody>
      </p:sp>
      <p:sp>
        <p:nvSpPr>
          <p:cNvPr id="6" name="Rectangle 5"/>
          <p:cNvSpPr/>
          <p:nvPr/>
        </p:nvSpPr>
        <p:spPr>
          <a:xfrm>
            <a:off x="609600" y="228600"/>
            <a:ext cx="8001000" cy="523220"/>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en-US" sz="2800" b="1" spc="50" dirty="0">
                <a:ln w="11430"/>
              </a:rPr>
              <a:t>OPSYEN</a:t>
            </a:r>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0" name="Straight Connector 19"/>
          <p:cNvCxnSpPr/>
          <p:nvPr/>
        </p:nvCxnSpPr>
        <p:spPr>
          <a:xfrm rot="5400000" flipH="1" flipV="1">
            <a:off x="2551907" y="3923506"/>
            <a:ext cx="5105400" cy="1587"/>
          </a:xfrm>
          <a:prstGeom prst="line">
            <a:avLst/>
          </a:prstGeom>
          <a:ln w="28575">
            <a:solidFill>
              <a:schemeClr val="accent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flipH="1" flipV="1">
            <a:off x="266701" y="3924300"/>
            <a:ext cx="5105400" cy="3175"/>
          </a:xfrm>
          <a:prstGeom prst="line">
            <a:avLst/>
          </a:prstGeom>
          <a:ln w="28575">
            <a:solidFill>
              <a:schemeClr val="accent1">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2819400" y="1905000"/>
            <a:ext cx="2286000" cy="419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1205" name="Title 1"/>
          <p:cNvSpPr>
            <a:spLocks noGrp="1"/>
          </p:cNvSpPr>
          <p:nvPr>
            <p:ph type="title"/>
          </p:nvPr>
        </p:nvSpPr>
        <p:spPr/>
        <p:txBody>
          <a:bodyPr/>
          <a:lstStyle/>
          <a:p>
            <a:r>
              <a:rPr lang="en-US" sz="2800" smtClean="0">
                <a:latin typeface="Arial Black" pitchFamily="34" charset="0"/>
              </a:rPr>
              <a:t>TAWARAN OPSYEN</a:t>
            </a:r>
          </a:p>
        </p:txBody>
      </p:sp>
      <p:pic>
        <p:nvPicPr>
          <p:cNvPr id="51206" name="Picture 32" descr="http://executiveanswers.files.wordpress.com/2011/04/people-icon.png"/>
          <p:cNvPicPr>
            <a:picLocks noChangeAspect="1" noChangeArrowheads="1"/>
          </p:cNvPicPr>
          <p:nvPr/>
        </p:nvPicPr>
        <p:blipFill>
          <a:blip r:embed="rId3" cstate="print"/>
          <a:srcRect/>
          <a:stretch>
            <a:fillRect/>
          </a:stretch>
        </p:blipFill>
        <p:spPr bwMode="auto">
          <a:xfrm>
            <a:off x="1143000" y="3338513"/>
            <a:ext cx="1027113" cy="928687"/>
          </a:xfrm>
          <a:prstGeom prst="rect">
            <a:avLst/>
          </a:prstGeom>
          <a:noFill/>
          <a:ln w="9525">
            <a:noFill/>
            <a:miter lim="800000"/>
            <a:headEnd/>
            <a:tailEnd/>
          </a:ln>
        </p:spPr>
      </p:pic>
      <p:sp>
        <p:nvSpPr>
          <p:cNvPr id="5" name="TextBox 4"/>
          <p:cNvSpPr txBox="1"/>
          <p:nvPr/>
        </p:nvSpPr>
        <p:spPr>
          <a:xfrm>
            <a:off x="5638800" y="2819400"/>
            <a:ext cx="2971800" cy="1077913"/>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pPr algn="ctr">
              <a:defRPr/>
            </a:pPr>
            <a:r>
              <a:rPr lang="en-US" sz="3200" b="1" dirty="0">
                <a:solidFill>
                  <a:srgbClr val="FF0000"/>
                </a:solidFill>
                <a:latin typeface="Arial" pitchFamily="34" charset="0"/>
                <a:cs typeface="Arial" pitchFamily="34" charset="0"/>
              </a:rPr>
              <a:t>OPSYEN TERBATAL</a:t>
            </a:r>
          </a:p>
        </p:txBody>
      </p:sp>
      <p:sp>
        <p:nvSpPr>
          <p:cNvPr id="7" name="Rectangle 6"/>
          <p:cNvSpPr/>
          <p:nvPr/>
        </p:nvSpPr>
        <p:spPr>
          <a:xfrm>
            <a:off x="3200400" y="2590800"/>
            <a:ext cx="1447800" cy="1600200"/>
          </a:xfrm>
          <a:prstGeom prst="rect">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dirty="0"/>
              <a:t>MELETAK JAWATAN / MENINGGAL DUNIA</a:t>
            </a:r>
          </a:p>
        </p:txBody>
      </p:sp>
      <p:sp>
        <p:nvSpPr>
          <p:cNvPr id="11" name="Right Arrow 10"/>
          <p:cNvSpPr/>
          <p:nvPr/>
        </p:nvSpPr>
        <p:spPr>
          <a:xfrm rot="1836463">
            <a:off x="2237255" y="4424115"/>
            <a:ext cx="926679" cy="396815"/>
          </a:xfrm>
          <a:prstGeom prst="rightArrow">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n-US"/>
          </a:p>
        </p:txBody>
      </p:sp>
      <p:sp>
        <p:nvSpPr>
          <p:cNvPr id="12" name="Rectangle 11"/>
          <p:cNvSpPr/>
          <p:nvPr/>
        </p:nvSpPr>
        <p:spPr>
          <a:xfrm>
            <a:off x="3200400" y="4419600"/>
            <a:ext cx="1447800" cy="1447800"/>
          </a:xfrm>
          <a:prstGeom prst="rect">
            <a:avLst/>
          </a:prstGeom>
        </p:spPr>
        <p:style>
          <a:lnRef idx="1">
            <a:schemeClr val="accent4"/>
          </a:lnRef>
          <a:fillRef idx="3">
            <a:schemeClr val="accent4"/>
          </a:fillRef>
          <a:effectRef idx="2">
            <a:schemeClr val="accent4"/>
          </a:effectRef>
          <a:fontRef idx="minor">
            <a:schemeClr val="lt1"/>
          </a:fontRef>
        </p:style>
        <p:txBody>
          <a:bodyPr anchor="ctr"/>
          <a:lstStyle/>
          <a:p>
            <a:pPr algn="ctr">
              <a:defRPr/>
            </a:pPr>
            <a:r>
              <a:rPr lang="en-US" dirty="0"/>
              <a:t>TERBUKTI TIDAK TERIMA BORANG OPSYEN</a:t>
            </a:r>
          </a:p>
        </p:txBody>
      </p:sp>
      <p:sp>
        <p:nvSpPr>
          <p:cNvPr id="13" name="Right Arrow 12"/>
          <p:cNvSpPr/>
          <p:nvPr/>
        </p:nvSpPr>
        <p:spPr>
          <a:xfrm>
            <a:off x="2362200" y="3276600"/>
            <a:ext cx="762000" cy="381000"/>
          </a:xfrm>
          <a:prstGeom prst="rightArrow">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n-US"/>
          </a:p>
        </p:txBody>
      </p:sp>
      <p:sp>
        <p:nvSpPr>
          <p:cNvPr id="14" name="Right Arrow 13"/>
          <p:cNvSpPr/>
          <p:nvPr/>
        </p:nvSpPr>
        <p:spPr>
          <a:xfrm>
            <a:off x="4800600" y="2514600"/>
            <a:ext cx="838200" cy="1600200"/>
          </a:xfrm>
          <a:prstGeom prst="rightArrow">
            <a:avLst/>
          </a:prstGeom>
        </p:spPr>
        <p:style>
          <a:lnRef idx="0">
            <a:schemeClr val="accent2"/>
          </a:lnRef>
          <a:fillRef idx="3">
            <a:schemeClr val="accent2"/>
          </a:fillRef>
          <a:effectRef idx="3">
            <a:schemeClr val="accent2"/>
          </a:effectRef>
          <a:fontRef idx="minor">
            <a:schemeClr val="lt1"/>
          </a:fontRef>
        </p:style>
        <p:txBody>
          <a:bodyPr anchor="ctr"/>
          <a:lstStyle/>
          <a:p>
            <a:pPr algn="ctr">
              <a:defRPr/>
            </a:pPr>
            <a:endParaRPr lang="en-US"/>
          </a:p>
        </p:txBody>
      </p:sp>
      <p:sp>
        <p:nvSpPr>
          <p:cNvPr id="15" name="Rectangle 14"/>
          <p:cNvSpPr/>
          <p:nvPr/>
        </p:nvSpPr>
        <p:spPr>
          <a:xfrm>
            <a:off x="2895600" y="1981200"/>
            <a:ext cx="2133600" cy="533400"/>
          </a:xfrm>
          <a:prstGeom prst="rect">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r>
              <a:rPr lang="en-US" dirty="0"/>
              <a:t>SEBELUM KUAT KUASA</a:t>
            </a:r>
          </a:p>
        </p:txBody>
      </p:sp>
      <p:sp>
        <p:nvSpPr>
          <p:cNvPr id="17" name="Rectangle 16"/>
          <p:cNvSpPr/>
          <p:nvPr/>
        </p:nvSpPr>
        <p:spPr>
          <a:xfrm>
            <a:off x="4572000" y="1600200"/>
            <a:ext cx="990600" cy="228600"/>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algn="ctr">
              <a:defRPr/>
            </a:pPr>
            <a:r>
              <a:rPr lang="en-US" dirty="0"/>
              <a:t>1-1-12</a:t>
            </a:r>
          </a:p>
        </p:txBody>
      </p:sp>
      <p:sp>
        <p:nvSpPr>
          <p:cNvPr id="21" name="TextBox 20"/>
          <p:cNvSpPr txBox="1"/>
          <p:nvPr/>
        </p:nvSpPr>
        <p:spPr>
          <a:xfrm>
            <a:off x="5638800" y="4648200"/>
            <a:ext cx="2971800" cy="646113"/>
          </a:xfrm>
          <a:prstGeom prst="rect">
            <a:avLst/>
          </a:prstGeom>
        </p:spPr>
        <p:style>
          <a:lnRef idx="1">
            <a:schemeClr val="accent4"/>
          </a:lnRef>
          <a:fillRef idx="2">
            <a:schemeClr val="accent4"/>
          </a:fillRef>
          <a:effectRef idx="1">
            <a:schemeClr val="accent4"/>
          </a:effectRef>
          <a:fontRef idx="minor">
            <a:schemeClr val="dk1"/>
          </a:fontRef>
        </p:style>
        <p:txBody>
          <a:bodyPr>
            <a:spAutoFit/>
          </a:bodyPr>
          <a:lstStyle/>
          <a:p>
            <a:pPr algn="ctr">
              <a:defRPr/>
            </a:pPr>
            <a:r>
              <a:rPr lang="en-US" b="1" dirty="0">
                <a:solidFill>
                  <a:schemeClr val="accent1">
                    <a:lumMod val="75000"/>
                  </a:schemeClr>
                </a:solidFill>
                <a:latin typeface="Arial" pitchFamily="34" charset="0"/>
                <a:cs typeface="Arial" pitchFamily="34" charset="0"/>
              </a:rPr>
              <a:t>BERI SEMULA </a:t>
            </a:r>
          </a:p>
          <a:p>
            <a:pPr algn="ctr">
              <a:defRPr/>
            </a:pPr>
            <a:r>
              <a:rPr lang="en-US" b="1" dirty="0">
                <a:solidFill>
                  <a:schemeClr val="accent1">
                    <a:lumMod val="75000"/>
                  </a:schemeClr>
                </a:solidFill>
                <a:latin typeface="Arial" pitchFamily="34" charset="0"/>
                <a:cs typeface="Arial" pitchFamily="34" charset="0"/>
              </a:rPr>
              <a:t>BORANG OPSYEN</a:t>
            </a:r>
          </a:p>
        </p:txBody>
      </p:sp>
      <p:sp>
        <p:nvSpPr>
          <p:cNvPr id="22" name="Right Arrow 21"/>
          <p:cNvSpPr/>
          <p:nvPr/>
        </p:nvSpPr>
        <p:spPr>
          <a:xfrm>
            <a:off x="4800600" y="4648200"/>
            <a:ext cx="685800" cy="457200"/>
          </a:xfrm>
          <a:prstGeom prst="rightArrow">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n-US"/>
          </a:p>
        </p:txBody>
      </p:sp>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p:txBody>
          <a:bodyPr/>
          <a:lstStyle/>
          <a:p>
            <a:r>
              <a:rPr lang="en-US" sz="2800" smtClean="0">
                <a:latin typeface="Arial Black" pitchFamily="34" charset="0"/>
              </a:rPr>
              <a:t>TAWARAN OPSYEN</a:t>
            </a:r>
          </a:p>
        </p:txBody>
      </p:sp>
      <p:sp>
        <p:nvSpPr>
          <p:cNvPr id="52227" name="Content Placeholder 2"/>
          <p:cNvSpPr>
            <a:spLocks noGrp="1"/>
          </p:cNvSpPr>
          <p:nvPr>
            <p:ph idx="1"/>
          </p:nvPr>
        </p:nvSpPr>
        <p:spPr>
          <a:xfrm>
            <a:off x="457200" y="1676400"/>
            <a:ext cx="8229600" cy="4572000"/>
          </a:xfrm>
        </p:spPr>
        <p:txBody>
          <a:bodyPr/>
          <a:lstStyle/>
          <a:p>
            <a:pPr algn="just" eaLnBrk="1" hangingPunct="1"/>
            <a:r>
              <a:rPr lang="pt-BR" sz="2400" b="1" dirty="0" smtClean="0">
                <a:latin typeface="Arial" pitchFamily="34" charset="0"/>
                <a:cs typeface="Arial" pitchFamily="34" charset="0"/>
              </a:rPr>
              <a:t>Implikasi </a:t>
            </a:r>
            <a:r>
              <a:rPr lang="pt-BR" sz="2400" b="1" dirty="0" smtClean="0">
                <a:solidFill>
                  <a:srgbClr val="FF0000"/>
                </a:solidFill>
                <a:latin typeface="Arial" pitchFamily="34" charset="0"/>
                <a:cs typeface="Arial" pitchFamily="34" charset="0"/>
              </a:rPr>
              <a:t>Tidak Bersetuju</a:t>
            </a:r>
            <a:r>
              <a:rPr lang="pt-BR" sz="2400" b="1" dirty="0" smtClean="0">
                <a:solidFill>
                  <a:srgbClr val="FFC000"/>
                </a:solidFill>
                <a:latin typeface="Arial" pitchFamily="34" charset="0"/>
                <a:cs typeface="Arial" pitchFamily="34" charset="0"/>
              </a:rPr>
              <a:t> </a:t>
            </a:r>
            <a:r>
              <a:rPr lang="pt-BR" sz="2400" b="1" dirty="0" smtClean="0">
                <a:latin typeface="Arial" pitchFamily="34" charset="0"/>
                <a:cs typeface="Arial" pitchFamily="34" charset="0"/>
              </a:rPr>
              <a:t>Menerima SBPA:</a:t>
            </a:r>
          </a:p>
          <a:p>
            <a:pPr lvl="1" algn="just" eaLnBrk="1" hangingPunct="1">
              <a:buFont typeface="Arial" pitchFamily="34" charset="0"/>
              <a:buNone/>
            </a:pPr>
            <a:endParaRPr lang="pt-BR" sz="2400" dirty="0" smtClean="0">
              <a:latin typeface="Arial" pitchFamily="34" charset="0"/>
              <a:cs typeface="Arial" pitchFamily="34" charset="0"/>
            </a:endParaRPr>
          </a:p>
          <a:p>
            <a:pPr lvl="1" algn="just" eaLnBrk="1" hangingPunct="1"/>
            <a:r>
              <a:rPr lang="pt-BR" sz="2400" dirty="0" smtClean="0">
                <a:latin typeface="Arial" pitchFamily="34" charset="0"/>
                <a:cs typeface="Arial" pitchFamily="34" charset="0"/>
              </a:rPr>
              <a:t>bagi skim perkhidmatan yang kekal dan dijumudkan di bawah SBPA, akan kekal atas skim perkhidmatan asal sebelum 1 Januari 2012.</a:t>
            </a:r>
          </a:p>
          <a:p>
            <a:pPr lvl="1" algn="just" eaLnBrk="1" hangingPunct="1">
              <a:buFont typeface="Arial" pitchFamily="34" charset="0"/>
              <a:buNone/>
            </a:pPr>
            <a:endParaRPr lang="pt-BR" sz="2400" dirty="0" smtClean="0">
              <a:latin typeface="Arial" pitchFamily="34" charset="0"/>
              <a:cs typeface="Arial" pitchFamily="34" charset="0"/>
            </a:endParaRPr>
          </a:p>
          <a:p>
            <a:pPr lvl="1" algn="just" eaLnBrk="1" hangingPunct="1"/>
            <a:r>
              <a:rPr lang="pt-BR" sz="2400" dirty="0" smtClean="0">
                <a:latin typeface="Arial" pitchFamily="34" charset="0"/>
                <a:cs typeface="Arial" pitchFamily="34" charset="0"/>
              </a:rPr>
              <a:t>bagi skim perkhidmatan yang dijumudkan sebelum SBPA dan dimansuhkan jawatannya, </a:t>
            </a:r>
            <a:r>
              <a:rPr lang="en-US" sz="2400" dirty="0" err="1" smtClean="0">
                <a:latin typeface="Arial" pitchFamily="34" charset="0"/>
                <a:cs typeface="Arial" pitchFamily="34" charset="0"/>
              </a:rPr>
              <a:t>akan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dibersarakan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di</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bawah</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Seksyen</a:t>
            </a:r>
            <a:r>
              <a:rPr lang="en-US" sz="2400" dirty="0" smtClean="0">
                <a:latin typeface="Arial" pitchFamily="34" charset="0"/>
                <a:cs typeface="Arial" pitchFamily="34" charset="0"/>
              </a:rPr>
              <a:t> 10(5)(b) </a:t>
            </a:r>
            <a:r>
              <a:rPr lang="en-US" sz="2400" dirty="0" err="1" smtClean="0">
                <a:latin typeface="Arial" pitchFamily="34" charset="0"/>
                <a:cs typeface="Arial" pitchFamily="34" charset="0"/>
              </a:rPr>
              <a:t>Akta</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Pencen</a:t>
            </a:r>
            <a:r>
              <a:rPr lang="en-US" sz="2400" dirty="0" smtClean="0">
                <a:latin typeface="Arial" pitchFamily="34" charset="0"/>
                <a:cs typeface="Arial" pitchFamily="34" charset="0"/>
              </a:rPr>
              <a:t> 1980 (</a:t>
            </a:r>
            <a:r>
              <a:rPr lang="en-US" sz="2400" dirty="0" err="1" smtClean="0">
                <a:latin typeface="Arial" pitchFamily="34" charset="0"/>
                <a:cs typeface="Arial" pitchFamily="34" charset="0"/>
              </a:rPr>
              <a:t>Akta</a:t>
            </a:r>
            <a:r>
              <a:rPr lang="en-US" sz="2400" dirty="0" smtClean="0">
                <a:latin typeface="Arial" pitchFamily="34" charset="0"/>
                <a:cs typeface="Arial" pitchFamily="34" charset="0"/>
              </a:rPr>
              <a:t> 227) </a:t>
            </a:r>
            <a:r>
              <a:rPr lang="en-US" sz="2400" dirty="0" err="1" smtClean="0">
                <a:latin typeface="Arial" pitchFamily="34" charset="0"/>
                <a:cs typeface="Arial" pitchFamily="34" charset="0"/>
              </a:rPr>
              <a:t>atau</a:t>
            </a:r>
            <a:r>
              <a:rPr lang="en-US" sz="2400" dirty="0" smtClean="0">
                <a:solidFill>
                  <a:srgbClr val="FF0000"/>
                </a:solidFill>
                <a:latin typeface="Arial" pitchFamily="34" charset="0"/>
                <a:cs typeface="Arial" pitchFamily="34" charset="0"/>
              </a:rPr>
              <a:t> </a:t>
            </a:r>
            <a:r>
              <a:rPr lang="en-US" sz="2400" dirty="0" err="1" smtClean="0">
                <a:latin typeface="Arial" pitchFamily="34" charset="0"/>
                <a:cs typeface="Arial" pitchFamily="34" charset="0"/>
              </a:rPr>
              <a:t>Seksyen</a:t>
            </a:r>
            <a:r>
              <a:rPr lang="en-US" sz="2400" dirty="0" smtClean="0">
                <a:latin typeface="Arial" pitchFamily="34" charset="0"/>
                <a:cs typeface="Arial" pitchFamily="34" charset="0"/>
              </a:rPr>
              <a:t> 6A(6) </a:t>
            </a:r>
            <a:r>
              <a:rPr lang="en-US" sz="2400" dirty="0" err="1" smtClean="0">
                <a:latin typeface="Arial" pitchFamily="34" charset="0"/>
                <a:cs typeface="Arial" pitchFamily="34" charset="0"/>
              </a:rPr>
              <a:t>akta</a:t>
            </a:r>
            <a:r>
              <a:rPr lang="en-US" sz="2400" dirty="0" smtClean="0">
                <a:latin typeface="Arial" pitchFamily="34" charset="0"/>
                <a:cs typeface="Arial" pitchFamily="34" charset="0"/>
              </a:rPr>
              <a:t> yang </a:t>
            </a:r>
            <a:r>
              <a:rPr lang="en-US" sz="2400" dirty="0" err="1" smtClean="0">
                <a:latin typeface="Arial" pitchFamily="34" charset="0"/>
                <a:cs typeface="Arial" pitchFamily="34" charset="0"/>
              </a:rPr>
              <a:t>sama</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bagi</a:t>
            </a:r>
            <a:r>
              <a:rPr lang="en-US" sz="2400" dirty="0" smtClean="0">
                <a:latin typeface="Arial" pitchFamily="34" charset="0"/>
                <a:cs typeface="Arial" pitchFamily="34" charset="0"/>
              </a:rPr>
              <a:t> yang </a:t>
            </a:r>
            <a:r>
              <a:rPr lang="en-US" sz="2400" dirty="0" err="1" smtClean="0">
                <a:latin typeface="Arial" pitchFamily="34" charset="0"/>
                <a:cs typeface="Arial" pitchFamily="34" charset="0"/>
              </a:rPr>
              <a:t>memilih</a:t>
            </a:r>
            <a:r>
              <a:rPr lang="en-US" sz="2400" dirty="0" smtClean="0">
                <a:latin typeface="Arial" pitchFamily="34" charset="0"/>
                <a:cs typeface="Arial" pitchFamily="34" charset="0"/>
              </a:rPr>
              <a:t> KWSP.</a:t>
            </a:r>
          </a:p>
          <a:p>
            <a:pPr lvl="1" algn="just" eaLnBrk="1" hangingPunct="1"/>
            <a:endParaRPr lang="en-US" sz="2400" dirty="0" smtClean="0">
              <a:latin typeface="Arial" pitchFamily="34" charset="0"/>
              <a:cs typeface="Arial" pitchFamily="34" charset="0"/>
            </a:endParaRPr>
          </a:p>
        </p:txBody>
      </p:sp>
    </p:spTree>
  </p:cSld>
  <p:clrMapOvr>
    <a:masterClrMapping/>
  </p:clrMapOvr>
  <p:transition>
    <p:dissolv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6269</TotalTime>
  <Words>6175</Words>
  <Application>Microsoft Office PowerPoint</Application>
  <PresentationFormat>On-screen Show (4:3)</PresentationFormat>
  <Paragraphs>1467</Paragraphs>
  <Slides>41</Slides>
  <Notes>38</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Office Theme</vt:lpstr>
      <vt:lpstr>Slide 1</vt:lpstr>
      <vt:lpstr>Slide 2</vt:lpstr>
      <vt:lpstr>Slide 3</vt:lpstr>
      <vt:lpstr>Slide 4</vt:lpstr>
      <vt:lpstr>Slide 5</vt:lpstr>
      <vt:lpstr>Slide 6</vt:lpstr>
      <vt:lpstr>Slide 7</vt:lpstr>
      <vt:lpstr>TAWARAN OPSYEN</vt:lpstr>
      <vt:lpstr>TAWARAN OPSYEN</vt:lpstr>
      <vt:lpstr>Slide 10</vt:lpstr>
      <vt:lpstr>Slide 11</vt:lpstr>
      <vt:lpstr>SEKIAN TERIMA KASIH </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SKIM PERKHIDMATAN KEKAL  SEMASA SBPA</vt:lpstr>
      <vt:lpstr>SKIM PERKHIDMATAN JUMUD SEMASA SBPA</vt:lpstr>
      <vt:lpstr>SKIM PERKHIDMATAN JUMUD  SEBELUM SBPA</vt:lpstr>
      <vt:lpstr>Slide 34</vt:lpstr>
      <vt:lpstr>Slide 35</vt:lpstr>
      <vt:lpstr>Slide 36</vt:lpstr>
      <vt:lpstr>Slide 37</vt:lpstr>
      <vt:lpstr>Slide 38</vt:lpstr>
      <vt:lpstr>Slide 39</vt:lpstr>
      <vt:lpstr>Slide 40</vt:lpstr>
      <vt:lpstr>Slide 41</vt:lpstr>
    </vt:vector>
  </TitlesOfParts>
  <Company>JPA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Mypost</dc:creator>
  <cp:lastModifiedBy>Lifebook</cp:lastModifiedBy>
  <cp:revision>618</cp:revision>
  <dcterms:created xsi:type="dcterms:W3CDTF">2010-02-02T00:32:57Z</dcterms:created>
  <dcterms:modified xsi:type="dcterms:W3CDTF">2011-12-17T01:24:47Z</dcterms:modified>
</cp:coreProperties>
</file>